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  <p:sldMasterId id="2147483683" r:id="rId5"/>
  </p:sldMasterIdLst>
  <p:handoutMasterIdLst>
    <p:handoutMasterId r:id="rId106"/>
  </p:handoutMasterIdLst>
  <p:sldIdLst>
    <p:sldId id="256" r:id="rId6"/>
    <p:sldId id="262" r:id="rId7"/>
    <p:sldId id="264" r:id="rId8"/>
    <p:sldId id="472" r:id="rId9"/>
    <p:sldId id="473" r:id="rId10"/>
    <p:sldId id="474" r:id="rId11"/>
    <p:sldId id="480" r:id="rId12"/>
    <p:sldId id="447" r:id="rId13"/>
    <p:sldId id="462" r:id="rId14"/>
    <p:sldId id="449" r:id="rId15"/>
    <p:sldId id="268" r:id="rId16"/>
    <p:sldId id="450" r:id="rId17"/>
    <p:sldId id="263" r:id="rId18"/>
    <p:sldId id="265" r:id="rId19"/>
    <p:sldId id="269" r:id="rId20"/>
    <p:sldId id="270" r:id="rId21"/>
    <p:sldId id="272" r:id="rId22"/>
    <p:sldId id="273" r:id="rId23"/>
    <p:sldId id="475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6" r:id="rId33"/>
    <p:sldId id="282" r:id="rId34"/>
    <p:sldId id="284" r:id="rId35"/>
    <p:sldId id="364" r:id="rId36"/>
    <p:sldId id="365" r:id="rId37"/>
    <p:sldId id="366" r:id="rId38"/>
    <p:sldId id="367" r:id="rId39"/>
    <p:sldId id="368" r:id="rId40"/>
    <p:sldId id="370" r:id="rId41"/>
    <p:sldId id="371" r:id="rId42"/>
    <p:sldId id="372" r:id="rId43"/>
    <p:sldId id="483" r:id="rId44"/>
    <p:sldId id="373" r:id="rId45"/>
    <p:sldId id="460" r:id="rId46"/>
    <p:sldId id="374" r:id="rId47"/>
    <p:sldId id="375" r:id="rId48"/>
    <p:sldId id="378" r:id="rId49"/>
    <p:sldId id="379" r:id="rId50"/>
    <p:sldId id="380" r:id="rId51"/>
    <p:sldId id="382" r:id="rId52"/>
    <p:sldId id="383" r:id="rId53"/>
    <p:sldId id="384" r:id="rId54"/>
    <p:sldId id="385" r:id="rId55"/>
    <p:sldId id="386" r:id="rId56"/>
    <p:sldId id="387" r:id="rId57"/>
    <p:sldId id="388" r:id="rId58"/>
    <p:sldId id="389" r:id="rId59"/>
    <p:sldId id="390" r:id="rId60"/>
    <p:sldId id="391" r:id="rId61"/>
    <p:sldId id="392" r:id="rId62"/>
    <p:sldId id="393" r:id="rId63"/>
    <p:sldId id="394" r:id="rId64"/>
    <p:sldId id="395" r:id="rId65"/>
    <p:sldId id="396" r:id="rId66"/>
    <p:sldId id="397" r:id="rId67"/>
    <p:sldId id="398" r:id="rId68"/>
    <p:sldId id="399" r:id="rId69"/>
    <p:sldId id="400" r:id="rId70"/>
    <p:sldId id="401" r:id="rId71"/>
    <p:sldId id="402" r:id="rId72"/>
    <p:sldId id="403" r:id="rId73"/>
    <p:sldId id="404" r:id="rId74"/>
    <p:sldId id="405" r:id="rId75"/>
    <p:sldId id="406" r:id="rId76"/>
    <p:sldId id="407" r:id="rId77"/>
    <p:sldId id="408" r:id="rId78"/>
    <p:sldId id="409" r:id="rId79"/>
    <p:sldId id="410" r:id="rId80"/>
    <p:sldId id="411" r:id="rId81"/>
    <p:sldId id="412" r:id="rId82"/>
    <p:sldId id="413" r:id="rId83"/>
    <p:sldId id="414" r:id="rId84"/>
    <p:sldId id="415" r:id="rId85"/>
    <p:sldId id="416" r:id="rId86"/>
    <p:sldId id="417" r:id="rId87"/>
    <p:sldId id="418" r:id="rId88"/>
    <p:sldId id="419" r:id="rId89"/>
    <p:sldId id="420" r:id="rId90"/>
    <p:sldId id="478" r:id="rId91"/>
    <p:sldId id="421" r:id="rId92"/>
    <p:sldId id="422" r:id="rId93"/>
    <p:sldId id="424" r:id="rId94"/>
    <p:sldId id="425" r:id="rId95"/>
    <p:sldId id="426" r:id="rId96"/>
    <p:sldId id="427" r:id="rId97"/>
    <p:sldId id="428" r:id="rId98"/>
    <p:sldId id="429" r:id="rId99"/>
    <p:sldId id="430" r:id="rId100"/>
    <p:sldId id="431" r:id="rId101"/>
    <p:sldId id="432" r:id="rId102"/>
    <p:sldId id="457" r:id="rId103"/>
    <p:sldId id="477" r:id="rId104"/>
    <p:sldId id="288" r:id="rId105"/>
  </p:sldIdLst>
  <p:sldSz cx="12192000" cy="6858000"/>
  <p:notesSz cx="6858000" cy="9144000"/>
  <p:embeddedFontLst>
    <p:embeddedFont>
      <p:font typeface="Calibri" panose="020F0502020204030204" pitchFamily="34" charset="0"/>
      <p:regular r:id="rId107"/>
      <p:bold r:id="rId108"/>
      <p:italic r:id="rId109"/>
      <p:boldItalic r:id="rId110"/>
    </p:embeddedFont>
    <p:embeddedFont>
      <p:font typeface="Consolas" panose="020B0609020204030204" pitchFamily="49" charset="0"/>
      <p:regular r:id="rId111"/>
      <p:bold r:id="rId112"/>
      <p:italic r:id="rId113"/>
      <p:boldItalic r:id="rId114"/>
    </p:embeddedFont>
    <p:embeddedFont>
      <p:font typeface="Roboto" panose="02000000000000000000" pitchFamily="2" charset="0"/>
      <p:regular r:id="rId115"/>
      <p:bold r:id="rId116"/>
      <p:italic r:id="rId117"/>
      <p:boldItalic r:id="rId118"/>
    </p:embeddedFont>
    <p:embeddedFont>
      <p:font typeface="Roboto Slab" panose="020B0604020202020204" charset="0"/>
      <p:regular r:id="rId119"/>
      <p:bold r:id="rId1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7437"/>
    <a:srgbClr val="A7934B"/>
    <a:srgbClr val="003057"/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F3F0A7-5B02-4118-BEE3-BFF0CB954B25}" v="60" dt="2022-09-28T20:50:40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61" autoAdjust="0"/>
    <p:restoredTop sz="96327"/>
  </p:normalViewPr>
  <p:slideViewPr>
    <p:cSldViewPr snapToGrid="0" snapToObjects="1">
      <p:cViewPr varScale="1">
        <p:scale>
          <a:sx n="162" d="100"/>
          <a:sy n="162" d="100"/>
        </p:scale>
        <p:origin x="2370" y="144"/>
      </p:cViewPr>
      <p:guideLst>
        <p:guide orient="horz" pos="773"/>
        <p:guide pos="2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font" Target="fonts/font11.fntdata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font" Target="fonts/font6.fntdata"/><Relationship Id="rId16" Type="http://schemas.openxmlformats.org/officeDocument/2006/relationships/slide" Target="slides/slide11.xml"/><Relationship Id="rId107" Type="http://schemas.openxmlformats.org/officeDocument/2006/relationships/font" Target="fonts/font1.fntdata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font" Target="fonts/font7.fntdata"/><Relationship Id="rId118" Type="http://schemas.openxmlformats.org/officeDocument/2006/relationships/font" Target="fonts/font12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font" Target="fonts/font2.fntdata"/><Relationship Id="rId116" Type="http://schemas.openxmlformats.org/officeDocument/2006/relationships/font" Target="fonts/font10.fntdata"/><Relationship Id="rId124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handoutMaster" Target="handoutMasters/handoutMaster1.xml"/><Relationship Id="rId114" Type="http://schemas.openxmlformats.org/officeDocument/2006/relationships/font" Target="fonts/font8.fntdata"/><Relationship Id="rId119" Type="http://schemas.openxmlformats.org/officeDocument/2006/relationships/font" Target="fonts/font13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font" Target="fonts/font3.fntdata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font" Target="fonts/font14.fntdata"/><Relationship Id="rId125" Type="http://schemas.microsoft.com/office/2015/10/relationships/revisionInfo" Target="revisionInfo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font" Target="fonts/font4.fntdata"/><Relationship Id="rId115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5684" y="1149178"/>
            <a:ext cx="6795912" cy="264389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0" cap="none" spc="0" baseline="0">
                <a:solidFill>
                  <a:srgbClr val="003057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5682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1800" b="0" cap="none" spc="0" baseline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97236" y="1831284"/>
            <a:ext cx="5398770" cy="42475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ourier New"/>
                <a:cs typeface="Courier Ne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/>
              <a:t>HTCondor</a:t>
            </a:r>
            <a:r>
              <a:rPr spc="-30" dirty="0"/>
              <a:t> </a:t>
            </a:r>
            <a:r>
              <a:rPr dirty="0"/>
              <a:t>Week</a:t>
            </a:r>
            <a:r>
              <a:rPr spc="-20" dirty="0"/>
              <a:t> </a:t>
            </a:r>
            <a:r>
              <a:rPr dirty="0"/>
              <a:t>2022</a:t>
            </a:r>
            <a:r>
              <a:rPr spc="-15" dirty="0"/>
              <a:t> </a:t>
            </a:r>
            <a:r>
              <a:rPr dirty="0"/>
              <a:t>-</a:t>
            </a:r>
            <a:r>
              <a:rPr spc="-25" dirty="0"/>
              <a:t> </a:t>
            </a:r>
            <a:r>
              <a:rPr dirty="0"/>
              <a:t>HTCondor</a:t>
            </a:r>
            <a:r>
              <a:rPr spc="-30" dirty="0"/>
              <a:t> </a:t>
            </a:r>
            <a:r>
              <a:rPr dirty="0"/>
              <a:t>User</a:t>
            </a:r>
            <a:r>
              <a:rPr spc="-25" dirty="0"/>
              <a:t> </a:t>
            </a:r>
            <a:r>
              <a:rPr spc="-10" dirty="0"/>
              <a:t>Tutorial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10" dirty="0"/>
              <a:t>5/23/22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138640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26282" y="1246123"/>
            <a:ext cx="6139434" cy="17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/>
              <a:t>HTCondor</a:t>
            </a:r>
            <a:r>
              <a:rPr spc="-30" dirty="0"/>
              <a:t> </a:t>
            </a:r>
            <a:r>
              <a:rPr dirty="0"/>
              <a:t>Week</a:t>
            </a:r>
            <a:r>
              <a:rPr spc="-20" dirty="0"/>
              <a:t> </a:t>
            </a:r>
            <a:r>
              <a:rPr dirty="0"/>
              <a:t>2022</a:t>
            </a:r>
            <a:r>
              <a:rPr spc="-15" dirty="0"/>
              <a:t> </a:t>
            </a:r>
            <a:r>
              <a:rPr dirty="0"/>
              <a:t>-</a:t>
            </a:r>
            <a:r>
              <a:rPr spc="-25" dirty="0"/>
              <a:t> </a:t>
            </a:r>
            <a:r>
              <a:rPr dirty="0"/>
              <a:t>HTCondor</a:t>
            </a:r>
            <a:r>
              <a:rPr spc="-30" dirty="0"/>
              <a:t> </a:t>
            </a:r>
            <a:r>
              <a:rPr dirty="0"/>
              <a:t>User</a:t>
            </a:r>
            <a:r>
              <a:rPr spc="-25" dirty="0"/>
              <a:t> </a:t>
            </a:r>
            <a:r>
              <a:rPr spc="-10" dirty="0"/>
              <a:t>Tutorial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10" dirty="0"/>
              <a:t>5/23/22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421688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985091C0-AF47-4F7C-B926-E48ED81EF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86ADA45-CDBB-4ED6-B028-3860C5680CB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30000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9/28/2022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441135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baseline="0">
          <a:solidFill>
            <a:srgbClr val="A7934B"/>
          </a:solidFill>
          <a:latin typeface="Roboto Slab" pitchFamily="2" charset="0"/>
          <a:ea typeface="Roboto Slab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unebook.com/10-best-android-terminal-emulator/" TargetMode="External"/><Relationship Id="rId3" Type="http://schemas.openxmlformats.org/officeDocument/2006/relationships/hyperlink" Target="https://www.chiark.greenend.org.uk/~sgtatham/putty/" TargetMode="External"/><Relationship Id="rId7" Type="http://schemas.openxmlformats.org/officeDocument/2006/relationships/hyperlink" Target="https://panic.com/prompt" TargetMode="External"/><Relationship Id="rId2" Type="http://schemas.openxmlformats.org/officeDocument/2006/relationships/hyperlink" Target="https://www.isye.gatech.edu/about/school/comput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term2.com/" TargetMode="External"/><Relationship Id="rId5" Type="http://schemas.openxmlformats.org/officeDocument/2006/relationships/hyperlink" Target="https://docs.microsoft.com/en-us/windows/wsl/install-win10" TargetMode="External"/><Relationship Id="rId4" Type="http://schemas.openxmlformats.org/officeDocument/2006/relationships/hyperlink" Target="https://software.oit.gatech.edu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zilla-project.org/" TargetMode="External"/><Relationship Id="rId2" Type="http://schemas.openxmlformats.org/officeDocument/2006/relationships/hyperlink" Target="https://winscp.n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anic.com/transmit" TargetMode="External"/><Relationship Id="rId4" Type="http://schemas.openxmlformats.org/officeDocument/2006/relationships/hyperlink" Target="https://cyberduck.io/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faq.oit.gatech.edu/content/how-do-i-get-started-campus-vpn" TargetMode="Externa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mailto:slot1_25@e348.chtc.wisc.edu" TargetMode="External"/><Relationship Id="rId3" Type="http://schemas.openxmlformats.org/officeDocument/2006/relationships/hyperlink" Target="mailto:slot1_2@e093.chtc.wisc.edu" TargetMode="External"/><Relationship Id="rId7" Type="http://schemas.openxmlformats.org/officeDocument/2006/relationships/hyperlink" Target="mailto:slot1_3@atlas10.chtc.wisc.edu" TargetMode="External"/><Relationship Id="rId2" Type="http://schemas.openxmlformats.org/officeDocument/2006/relationships/hyperlink" Target="mailto:slot1_1@e092.chtc.wisc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lot1_5@c025.chtc.wisc.edu" TargetMode="External"/><Relationship Id="rId5" Type="http://schemas.openxmlformats.org/officeDocument/2006/relationships/hyperlink" Target="mailto:slot1_7@e121.chtc.wisc.edu" TargetMode="External"/><Relationship Id="rId4" Type="http://schemas.openxmlformats.org/officeDocument/2006/relationships/hyperlink" Target="mailto:slot1_8@e125.chtc.wisc.edu" TargetMode="External"/><Relationship Id="rId9" Type="http://schemas.openxmlformats.org/officeDocument/2006/relationships/hyperlink" Target="mailto:slot1_23@e305.chtc.wisc.edu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mailto:slot1_1@c002.chtc.wisc.edu" TargetMode="External"/><Relationship Id="rId3" Type="http://schemas.openxmlformats.org/officeDocument/2006/relationships/hyperlink" Target="mailto:slot1_1@c001.chtc.wisc.edu" TargetMode="External"/><Relationship Id="rId7" Type="http://schemas.openxmlformats.org/officeDocument/2006/relationships/hyperlink" Target="mailto:slot1@c002.chtc.wisc.edu" TargetMode="External"/><Relationship Id="rId2" Type="http://schemas.openxmlformats.org/officeDocument/2006/relationships/hyperlink" Target="mailto:slot1@c001.chtc.wisc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lot1_4@c001.chtc.wisc.edu" TargetMode="External"/><Relationship Id="rId11" Type="http://schemas.openxmlformats.org/officeDocument/2006/relationships/hyperlink" Target="mailto:slot1_1@c004.chtc.wisc.edu" TargetMode="External"/><Relationship Id="rId5" Type="http://schemas.openxmlformats.org/officeDocument/2006/relationships/hyperlink" Target="mailto:slot1_3@c001.chtc.wisc.edu" TargetMode="External"/><Relationship Id="rId10" Type="http://schemas.openxmlformats.org/officeDocument/2006/relationships/hyperlink" Target="mailto:slot1@c004.chtc.wisc.edu" TargetMode="External"/><Relationship Id="rId4" Type="http://schemas.openxmlformats.org/officeDocument/2006/relationships/hyperlink" Target="mailto:slot1_2@c001.chtc.wisc.edu" TargetMode="External"/><Relationship Id="rId9" Type="http://schemas.openxmlformats.org/officeDocument/2006/relationships/hyperlink" Target="mailto:slot1_2@c002.chtc.wisc.edu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mailto:slot1_1@c001.chtc.wisc.edu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mailto:slot1_7@e1013.chtc.wisc.edu" TargetMode="External"/><Relationship Id="rId3" Type="http://schemas.openxmlformats.org/officeDocument/2006/relationships/hyperlink" Target="mailto:slot1_1@e1013.chtc.wisc.edu" TargetMode="External"/><Relationship Id="rId7" Type="http://schemas.openxmlformats.org/officeDocument/2006/relationships/hyperlink" Target="mailto:slot1_5@e1013.chtc.wisc.edu" TargetMode="External"/><Relationship Id="rId2" Type="http://schemas.openxmlformats.org/officeDocument/2006/relationships/hyperlink" Target="mailto:slot1@e1013.chtc.wisc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lot1_4@e1013.chtc.wisc.edu" TargetMode="External"/><Relationship Id="rId5" Type="http://schemas.openxmlformats.org/officeDocument/2006/relationships/hyperlink" Target="mailto:slot1_3@e1013.chtc.wisc.edu" TargetMode="External"/><Relationship Id="rId10" Type="http://schemas.openxmlformats.org/officeDocument/2006/relationships/hyperlink" Target="mailto:slot1_9@e1013.chtc.wisc.edu" TargetMode="External"/><Relationship Id="rId4" Type="http://schemas.openxmlformats.org/officeDocument/2006/relationships/hyperlink" Target="mailto:slot1_2@e1013.chtc.wisc.edu" TargetMode="External"/><Relationship Id="rId9" Type="http://schemas.openxmlformats.org/officeDocument/2006/relationships/hyperlink" Target="mailto:slot1_8@e1013.chtc.wisc.ed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htcondor/manual/" TargetMode="External"/><Relationship Id="rId2" Type="http://schemas.openxmlformats.org/officeDocument/2006/relationships/hyperlink" Target="https://www2.isye.gatech.edu/apps/helpdesk/kb/browse/866-Computational-Resourc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tcondor.readthedocs.io/en/latest/users-manual/quick-start-guide.html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slot1_11@e138.chtc.wisc.edu" TargetMode="External"/><Relationship Id="rId2" Type="http://schemas.openxmlformats.org/officeDocument/2006/relationships/hyperlink" Target="mailto:slot1_1@wid-003.chtc.wisc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lot1_38@e270.chtc.wisc.edu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lists.isye.gatech.edu/mailman/listinfo/isye-hpc-announce" TargetMode="External"/><Relationship Id="rId2" Type="http://schemas.openxmlformats.org/officeDocument/2006/relationships/hyperlink" Target="mailto:helpdesk@isye.gatech.ed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8851" y="926757"/>
            <a:ext cx="5564381" cy="2866311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 dirty="0"/>
              <a:t>An Introduction to Using HTCondor</a:t>
            </a:r>
            <a:endParaRPr lang="en-US" dirty="0">
              <a:solidFill>
                <a:srgbClr val="003057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8850" y="3786937"/>
            <a:ext cx="6795913" cy="16848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Kelley Ross</a:t>
            </a:r>
            <a:endParaRPr lang="en-US" sz="1800" dirty="0">
              <a:solidFill>
                <a:srgbClr val="85743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en-US" sz="1800" dirty="0">
              <a:solidFill>
                <a:srgbClr val="85743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77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07657" y="1947862"/>
            <a:ext cx="8252459" cy="4470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HTCondor</a:t>
            </a:r>
            <a:r>
              <a:rPr sz="24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sz="24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built-in</a:t>
            </a:r>
            <a:r>
              <a:rPr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ways</a:t>
            </a:r>
            <a:r>
              <a:rPr sz="24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24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submit</a:t>
            </a:r>
            <a:r>
              <a:rPr sz="2400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multiple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sz="2400" spc="-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r>
              <a:rPr sz="2400" spc="-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24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sz="2400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submit</a:t>
            </a:r>
            <a:r>
              <a:rPr sz="24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file.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lvl="1" indent="-286385">
              <a:lnSpc>
                <a:spcPct val="100000"/>
              </a:lnSpc>
              <a:buChar char="-"/>
              <a:tabLst>
                <a:tab pos="755650" algn="l"/>
                <a:tab pos="756285" algn="l"/>
              </a:tabLst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Analyze</a:t>
            </a:r>
            <a:r>
              <a:rPr sz="24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multiple</a:t>
            </a:r>
            <a:r>
              <a:rPr sz="2400" spc="-1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0" dirty="0">
                <a:latin typeface="Arial" panose="020B0604020202020204" pitchFamily="34" charset="0"/>
                <a:cs typeface="Arial" panose="020B0604020202020204" pitchFamily="34" charset="0"/>
              </a:rPr>
              <a:t>files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Font typeface="Calibri"/>
              <a:buChar char="-"/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lvl="1" indent="-286385">
              <a:lnSpc>
                <a:spcPct val="100000"/>
              </a:lnSpc>
              <a:spcBef>
                <a:spcPts val="5"/>
              </a:spcBef>
              <a:buChar char="-"/>
              <a:tabLst>
                <a:tab pos="755650" algn="l"/>
                <a:tab pos="756285" algn="l"/>
              </a:tabLst>
            </a:pP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sz="2400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24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various</a:t>
            </a:r>
            <a:r>
              <a:rPr sz="240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r>
              <a:rPr sz="24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Calibri"/>
              <a:buChar char="-"/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6385">
              <a:lnSpc>
                <a:spcPct val="100000"/>
              </a:lnSpc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...without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having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to: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5625" lvl="1" indent="-124460">
              <a:lnSpc>
                <a:spcPct val="100000"/>
              </a:lnSpc>
              <a:spcBef>
                <a:spcPts val="5"/>
              </a:spcBef>
              <a:buChar char="-"/>
              <a:tabLst>
                <a:tab pos="556260" algn="l"/>
              </a:tabLst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24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r>
              <a:rPr sz="2400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individually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4650">
              <a:lnSpc>
                <a:spcPct val="100000"/>
              </a:lnSpc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create</a:t>
            </a:r>
            <a:r>
              <a:rPr sz="24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separate</a:t>
            </a:r>
            <a:r>
              <a:rPr sz="2400"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submit</a:t>
            </a:r>
            <a:r>
              <a:rPr sz="24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files</a:t>
            </a:r>
            <a:r>
              <a:rPr sz="24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25" dirty="0"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8F5A8D-9225-33DB-BA42-75D50C57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HTCondor Capabilities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50D09FB-6001-384E-9A06-655DCEDF642A}"/>
              </a:ext>
            </a:extLst>
          </p:cNvPr>
          <p:cNvSpPr txBox="1">
            <a:spLocks/>
          </p:cNvSpPr>
          <p:nvPr/>
        </p:nvSpPr>
        <p:spPr>
          <a:xfrm>
            <a:off x="902773" y="3538271"/>
            <a:ext cx="7167543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spc="45" dirty="0"/>
              <a:t>Final Questions 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75692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65175" y="2162555"/>
            <a:ext cx="7437120" cy="25958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8450" indent="-286385">
              <a:lnSpc>
                <a:spcPct val="100000"/>
              </a:lnSpc>
              <a:spcBef>
                <a:spcPts val="105"/>
              </a:spcBef>
              <a:buChar char="•"/>
              <a:tabLst>
                <a:tab pos="298450" algn="l"/>
                <a:tab pos="299085" algn="l"/>
              </a:tabLst>
            </a:pPr>
            <a:r>
              <a:rPr sz="2400" dirty="0">
                <a:latin typeface="Arial"/>
                <a:cs typeface="Arial"/>
              </a:rPr>
              <a:t>A</a:t>
            </a:r>
            <a:r>
              <a:rPr sz="2400" spc="-1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single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computing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task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is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called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“job”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600" dirty="0">
              <a:latin typeface="Arial"/>
              <a:cs typeface="Arial"/>
            </a:endParaRPr>
          </a:p>
          <a:p>
            <a:pPr marL="298450" marR="153670" indent="-286385">
              <a:lnSpc>
                <a:spcPts val="2850"/>
              </a:lnSpc>
              <a:spcBef>
                <a:spcPts val="5"/>
              </a:spcBef>
              <a:buChar char="•"/>
              <a:tabLst>
                <a:tab pos="298450" algn="l"/>
                <a:tab pos="299085" algn="l"/>
              </a:tabLst>
            </a:pPr>
            <a:r>
              <a:rPr sz="2400" dirty="0">
                <a:latin typeface="Arial"/>
                <a:cs typeface="Arial"/>
              </a:rPr>
              <a:t>Three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main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pieces</a:t>
            </a:r>
            <a:r>
              <a:rPr sz="2400" spc="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job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are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input,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executable </a:t>
            </a:r>
            <a:r>
              <a:rPr sz="2400" dirty="0">
                <a:latin typeface="Arial"/>
                <a:cs typeface="Arial"/>
              </a:rPr>
              <a:t>(program)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output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400" dirty="0">
              <a:latin typeface="Arial"/>
              <a:cs typeface="Arial"/>
            </a:endParaRPr>
          </a:p>
          <a:p>
            <a:pPr marL="298450" indent="-286385">
              <a:lnSpc>
                <a:spcPct val="100000"/>
              </a:lnSpc>
              <a:spcBef>
                <a:spcPts val="5"/>
              </a:spcBef>
              <a:buChar char="•"/>
              <a:tabLst>
                <a:tab pos="298450" algn="l"/>
                <a:tab pos="299085" algn="l"/>
              </a:tabLst>
            </a:pPr>
            <a:r>
              <a:rPr sz="2400" spc="-10" dirty="0">
                <a:latin typeface="Arial"/>
                <a:cs typeface="Arial"/>
              </a:rPr>
              <a:t>Executable</a:t>
            </a:r>
            <a:r>
              <a:rPr sz="2400" spc="2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must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be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runnable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from</a:t>
            </a:r>
            <a:r>
              <a:rPr sz="2400" spc="-1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command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line</a:t>
            </a:r>
            <a:endParaRPr sz="2400" dirty="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  <a:spcBef>
                <a:spcPts val="50"/>
              </a:spcBef>
            </a:pPr>
            <a:r>
              <a:rPr sz="2400" dirty="0">
                <a:latin typeface="Arial"/>
                <a:cs typeface="Arial"/>
              </a:rPr>
              <a:t>without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any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interactive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input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FD65AE-10C6-CF9D-2A7C-2448BF373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HTCondor Jobs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75028" y="1296035"/>
            <a:ext cx="9733915" cy="491363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98450" indent="-286385">
              <a:lnSpc>
                <a:spcPct val="100000"/>
              </a:lnSpc>
              <a:spcBef>
                <a:spcPts val="130"/>
              </a:spcBef>
              <a:buChar char="•"/>
              <a:tabLst>
                <a:tab pos="298450" algn="l"/>
                <a:tab pos="299085" algn="l"/>
              </a:tabLst>
            </a:pPr>
            <a:r>
              <a:rPr sz="2000" dirty="0">
                <a:latin typeface="Arial"/>
                <a:cs typeface="Arial"/>
              </a:rPr>
              <a:t>Jobs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are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nearly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always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using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part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6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computer,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not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whole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thing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050" dirty="0">
              <a:latin typeface="Arial"/>
              <a:cs typeface="Arial"/>
            </a:endParaRPr>
          </a:p>
          <a:p>
            <a:pPr marL="298450" indent="-286385">
              <a:lnSpc>
                <a:spcPct val="100000"/>
              </a:lnSpc>
              <a:spcBef>
                <a:spcPts val="5"/>
              </a:spcBef>
              <a:buChar char="•"/>
              <a:tabLst>
                <a:tab pos="298450" algn="l"/>
                <a:tab pos="299085" algn="l"/>
              </a:tabLst>
            </a:pPr>
            <a:r>
              <a:rPr sz="2000" dirty="0">
                <a:latin typeface="Arial"/>
                <a:cs typeface="Arial"/>
              </a:rPr>
              <a:t>Very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important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 request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appropriate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resources</a:t>
            </a:r>
            <a:endParaRPr sz="20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buChar char="-"/>
              <a:tabLst>
                <a:tab pos="756285" algn="l"/>
                <a:tab pos="756920" algn="l"/>
              </a:tabLst>
            </a:pPr>
            <a:r>
              <a:rPr sz="2000" spc="-10" dirty="0">
                <a:latin typeface="Arial"/>
                <a:cs typeface="Arial"/>
              </a:rPr>
              <a:t>memory,</a:t>
            </a:r>
            <a:endParaRPr sz="20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5"/>
              </a:spcBef>
              <a:buChar char="-"/>
              <a:tabLst>
                <a:tab pos="756285" algn="l"/>
                <a:tab pos="756920" algn="l"/>
              </a:tabLst>
            </a:pPr>
            <a:r>
              <a:rPr sz="2000" spc="-20" dirty="0">
                <a:latin typeface="Arial"/>
                <a:cs typeface="Arial"/>
              </a:rPr>
              <a:t>cpus</a:t>
            </a:r>
            <a:endParaRPr sz="20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5"/>
              </a:spcBef>
              <a:buChar char="-"/>
              <a:tabLst>
                <a:tab pos="756285" algn="l"/>
                <a:tab pos="756920" algn="l"/>
              </a:tabLst>
            </a:pPr>
            <a:r>
              <a:rPr sz="2000" spc="-20" dirty="0">
                <a:latin typeface="Arial"/>
                <a:cs typeface="Arial"/>
              </a:rPr>
              <a:t>gpus</a:t>
            </a:r>
            <a:endParaRPr sz="20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buChar char="-"/>
              <a:tabLst>
                <a:tab pos="756285" algn="l"/>
                <a:tab pos="756920" algn="l"/>
              </a:tabLst>
            </a:pPr>
            <a:r>
              <a:rPr sz="2000" spc="-20" dirty="0">
                <a:latin typeface="Arial"/>
                <a:cs typeface="Arial"/>
              </a:rPr>
              <a:t>disk</a:t>
            </a:r>
            <a:endParaRPr sz="20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Arial"/>
              <a:buChar char="-"/>
            </a:pPr>
            <a:endParaRPr sz="2050" dirty="0">
              <a:latin typeface="Arial"/>
              <a:cs typeface="Arial"/>
            </a:endParaRPr>
          </a:p>
          <a:p>
            <a:pPr marL="298450" marR="84455" indent="-286385">
              <a:lnSpc>
                <a:spcPct val="100000"/>
              </a:lnSpc>
              <a:buChar char="•"/>
              <a:tabLst>
                <a:tab pos="298450" algn="l"/>
                <a:tab pos="299085" algn="l"/>
              </a:tabLst>
            </a:pPr>
            <a:r>
              <a:rPr sz="2000" dirty="0">
                <a:latin typeface="Arial"/>
                <a:cs typeface="Arial"/>
              </a:rPr>
              <a:t>Even if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your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system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has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default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CPU,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memory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 disk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requests,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these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may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too </a:t>
            </a:r>
            <a:r>
              <a:rPr sz="2000" spc="-10" dirty="0">
                <a:latin typeface="Arial"/>
                <a:cs typeface="Arial"/>
              </a:rPr>
              <a:t>small!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•"/>
            </a:pPr>
            <a:endParaRPr sz="2050" dirty="0">
              <a:latin typeface="Arial"/>
              <a:cs typeface="Arial"/>
            </a:endParaRPr>
          </a:p>
          <a:p>
            <a:pPr marL="298450" marR="1042669" indent="-286385">
              <a:lnSpc>
                <a:spcPct val="100000"/>
              </a:lnSpc>
              <a:buChar char="•"/>
              <a:tabLst>
                <a:tab pos="298450" algn="l"/>
                <a:tab pos="299085" algn="l"/>
              </a:tabLst>
            </a:pPr>
            <a:r>
              <a:rPr sz="2000" dirty="0">
                <a:latin typeface="Arial"/>
                <a:cs typeface="Arial"/>
              </a:rPr>
              <a:t>Important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run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test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jobs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use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log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file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request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right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amount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of </a:t>
            </a:r>
            <a:r>
              <a:rPr sz="2000" spc="-10" dirty="0">
                <a:latin typeface="Arial"/>
                <a:cs typeface="Arial"/>
              </a:rPr>
              <a:t>resources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050" dirty="0">
              <a:latin typeface="Arial"/>
              <a:cs typeface="Arial"/>
            </a:endParaRPr>
          </a:p>
          <a:p>
            <a:pPr marL="298450" marR="5080" indent="-286385">
              <a:lnSpc>
                <a:spcPct val="100000"/>
              </a:lnSpc>
              <a:buChar char="•"/>
              <a:tabLst>
                <a:tab pos="298450" algn="l"/>
                <a:tab pos="299085" algn="l"/>
              </a:tabLst>
            </a:pPr>
            <a:r>
              <a:rPr sz="2000" dirty="0">
                <a:latin typeface="Arial"/>
                <a:cs typeface="Arial"/>
              </a:rPr>
              <a:t>Requesting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too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little: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causes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problems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your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other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jobs;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jobs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might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by</a:t>
            </a:r>
            <a:r>
              <a:rPr sz="2000" spc="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held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by </a:t>
            </a:r>
            <a:r>
              <a:rPr sz="2000" dirty="0">
                <a:latin typeface="Arial"/>
                <a:cs typeface="Arial"/>
              </a:rPr>
              <a:t>HTCondor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requesting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too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much: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jobs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will match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 fewer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“slots”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835048-E945-4FE9-49C1-7D8A9C90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request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240F3510-AEF8-29EB-2E0C-8BE2DF2935C1}"/>
              </a:ext>
            </a:extLst>
          </p:cNvPr>
          <p:cNvSpPr txBox="1">
            <a:spLocks/>
          </p:cNvSpPr>
          <p:nvPr/>
        </p:nvSpPr>
        <p:spPr>
          <a:xfrm>
            <a:off x="916939" y="611124"/>
            <a:ext cx="9145270" cy="723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What</a:t>
            </a:r>
            <a:r>
              <a:rPr lang="en-US" spc="-50" dirty="0"/>
              <a:t> </a:t>
            </a:r>
            <a:r>
              <a:rPr lang="en-US" dirty="0"/>
              <a:t>is</a:t>
            </a:r>
            <a:r>
              <a:rPr lang="en-US" spc="-45" dirty="0"/>
              <a:t> </a:t>
            </a:r>
            <a:r>
              <a:rPr lang="en-US" spc="-10" dirty="0"/>
              <a:t>HTCondor?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C6F0DF3F-7F8B-86D5-A3F2-393D0D2569D3}"/>
              </a:ext>
            </a:extLst>
          </p:cNvPr>
          <p:cNvSpPr txBox="1"/>
          <p:nvPr/>
        </p:nvSpPr>
        <p:spPr>
          <a:xfrm>
            <a:off x="916939" y="1808988"/>
            <a:ext cx="3096895" cy="226631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240665" marR="5080" indent="-228600">
              <a:lnSpc>
                <a:spcPct val="89900"/>
              </a:lnSpc>
              <a:spcBef>
                <a:spcPts val="484"/>
              </a:spcBef>
              <a:buChar char="•"/>
              <a:tabLst>
                <a:tab pos="241300" algn="l"/>
              </a:tabLst>
            </a:pPr>
            <a:r>
              <a:rPr sz="3200" dirty="0">
                <a:latin typeface="Arial"/>
                <a:cs typeface="Arial"/>
              </a:rPr>
              <a:t>Software</a:t>
            </a:r>
            <a:r>
              <a:rPr sz="3200" spc="15" dirty="0">
                <a:latin typeface="Arial"/>
                <a:cs typeface="Arial"/>
              </a:rPr>
              <a:t> </a:t>
            </a:r>
            <a:r>
              <a:rPr sz="3200" spc="-20" dirty="0">
                <a:latin typeface="Arial"/>
                <a:cs typeface="Arial"/>
              </a:rPr>
              <a:t>that </a:t>
            </a:r>
            <a:r>
              <a:rPr sz="3200" dirty="0">
                <a:latin typeface="Arial"/>
                <a:cs typeface="Arial"/>
              </a:rPr>
              <a:t>schedules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25" dirty="0">
                <a:latin typeface="Arial"/>
                <a:cs typeface="Arial"/>
              </a:rPr>
              <a:t>and </a:t>
            </a:r>
            <a:r>
              <a:rPr sz="3200" dirty="0">
                <a:latin typeface="Arial"/>
                <a:cs typeface="Arial"/>
              </a:rPr>
              <a:t>runs</a:t>
            </a:r>
            <a:r>
              <a:rPr sz="3200" spc="-70" dirty="0">
                <a:latin typeface="Arial"/>
                <a:cs typeface="Arial"/>
              </a:rPr>
              <a:t> </a:t>
            </a:r>
            <a:r>
              <a:rPr sz="3200" spc="35" dirty="0">
                <a:latin typeface="Arial"/>
                <a:cs typeface="Arial"/>
              </a:rPr>
              <a:t>computing </a:t>
            </a:r>
            <a:r>
              <a:rPr sz="3200" dirty="0">
                <a:latin typeface="Arial"/>
                <a:cs typeface="Arial"/>
              </a:rPr>
              <a:t>tasks</a:t>
            </a:r>
            <a:r>
              <a:rPr sz="3200" spc="75" dirty="0">
                <a:latin typeface="Arial"/>
                <a:cs typeface="Arial"/>
              </a:rPr>
              <a:t> </a:t>
            </a:r>
            <a:r>
              <a:rPr sz="3200" spc="-25" dirty="0">
                <a:latin typeface="Arial"/>
                <a:cs typeface="Arial"/>
              </a:rPr>
              <a:t>on </a:t>
            </a:r>
            <a:r>
              <a:rPr sz="3200" spc="-10" dirty="0">
                <a:latin typeface="Arial"/>
                <a:cs typeface="Arial"/>
              </a:rPr>
              <a:t>computers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12" name="object 7">
            <a:extLst>
              <a:ext uri="{FF2B5EF4-FFF2-40B4-BE49-F238E27FC236}">
                <a16:creationId xmlns:a16="http://schemas.microsoft.com/office/drawing/2014/main" id="{B391EE31-DB54-5438-7ED0-B4E0C7630FE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76464" y="1152195"/>
            <a:ext cx="6502387" cy="4876787"/>
          </a:xfrm>
          <a:prstGeom prst="rect">
            <a:avLst/>
          </a:prstGeom>
        </p:spPr>
      </p:pic>
      <p:sp>
        <p:nvSpPr>
          <p:cNvPr id="15" name="object 10">
            <a:extLst>
              <a:ext uri="{FF2B5EF4-FFF2-40B4-BE49-F238E27FC236}">
                <a16:creationId xmlns:a16="http://schemas.microsoft.com/office/drawing/2014/main" id="{F702227C-84BD-2644-1FEA-D6753A99E6F3}"/>
              </a:ext>
            </a:extLst>
          </p:cNvPr>
          <p:cNvSpPr txBox="1">
            <a:spLocks/>
          </p:cNvSpPr>
          <p:nvPr/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570"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spcBef>
                  <a:spcPts val="40"/>
                </a:spcBef>
              </a:pPr>
              <a:t>13</a:t>
            </a:fld>
            <a:endParaRPr lang="en-US" spc="-25" dirty="0"/>
          </a:p>
        </p:txBody>
      </p:sp>
    </p:spTree>
    <p:extLst>
      <p:ext uri="{BB962C8B-B14F-4D97-AF65-F5344CB8AC3E}">
        <p14:creationId xmlns:p14="http://schemas.microsoft.com/office/powerpoint/2010/main" val="49037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26A44F9-81E5-D402-6A83-B5C4BBE08350}"/>
              </a:ext>
            </a:extLst>
          </p:cNvPr>
          <p:cNvSpPr txBox="1">
            <a:spLocks/>
          </p:cNvSpPr>
          <p:nvPr/>
        </p:nvSpPr>
        <p:spPr>
          <a:xfrm>
            <a:off x="916938" y="643030"/>
            <a:ext cx="338369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55" dirty="0"/>
              <a:t>How</a:t>
            </a:r>
            <a:r>
              <a:rPr lang="en-US" spc="35" dirty="0"/>
              <a:t> </a:t>
            </a:r>
            <a:r>
              <a:rPr lang="en-US" dirty="0"/>
              <a:t>It</a:t>
            </a:r>
            <a:r>
              <a:rPr lang="en-US" spc="40" dirty="0"/>
              <a:t> </a:t>
            </a:r>
            <a:r>
              <a:rPr lang="en-US" spc="-10" dirty="0"/>
              <a:t>Works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A5C07FE-30F0-02B8-2DEE-6782DDF317B9}"/>
              </a:ext>
            </a:extLst>
          </p:cNvPr>
          <p:cNvSpPr txBox="1"/>
          <p:nvPr/>
        </p:nvSpPr>
        <p:spPr>
          <a:xfrm>
            <a:off x="916939" y="1725675"/>
            <a:ext cx="9341485" cy="1880643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45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Submit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tasks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queue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(on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Access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Point</a:t>
            </a:r>
            <a:r>
              <a:rPr lang="en-US" sz="2800" spc="-10" dirty="0">
                <a:latin typeface="Arial"/>
                <a:cs typeface="Arial"/>
              </a:rPr>
              <a:t> – compute01</a:t>
            </a:r>
            <a:r>
              <a:rPr sz="2800" spc="-10" dirty="0">
                <a:latin typeface="Arial"/>
                <a:cs typeface="Arial"/>
              </a:rPr>
              <a:t>)</a:t>
            </a:r>
            <a:endParaRPr sz="2800" dirty="0">
              <a:latin typeface="Arial"/>
              <a:cs typeface="Arial"/>
            </a:endParaRPr>
          </a:p>
          <a:p>
            <a:pPr marL="241300" marR="5080" indent="-228600">
              <a:lnSpc>
                <a:spcPts val="3100"/>
              </a:lnSpc>
              <a:spcBef>
                <a:spcPts val="969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HTCondor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schedules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them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run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on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computers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(Execute Points)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F7F9285-1AB6-A982-46CD-9252E016ACD3}"/>
              </a:ext>
            </a:extLst>
          </p:cNvPr>
          <p:cNvSpPr/>
          <p:nvPr/>
        </p:nvSpPr>
        <p:spPr>
          <a:xfrm>
            <a:off x="2800097" y="4649532"/>
            <a:ext cx="635635" cy="149225"/>
          </a:xfrm>
          <a:custGeom>
            <a:avLst/>
            <a:gdLst/>
            <a:ahLst/>
            <a:cxnLst/>
            <a:rect l="l" t="t" r="r" b="b"/>
            <a:pathLst>
              <a:path w="635635" h="149225">
                <a:moveTo>
                  <a:pt x="598826" y="112569"/>
                </a:moveTo>
                <a:lnTo>
                  <a:pt x="535028" y="136768"/>
                </a:lnTo>
                <a:lnTo>
                  <a:pt x="533377" y="140435"/>
                </a:lnTo>
                <a:lnTo>
                  <a:pt x="535865" y="146993"/>
                </a:lnTo>
                <a:lnTo>
                  <a:pt x="539531" y="148643"/>
                </a:lnTo>
                <a:lnTo>
                  <a:pt x="624435" y="116439"/>
                </a:lnTo>
                <a:lnTo>
                  <a:pt x="621992" y="116439"/>
                </a:lnTo>
                <a:lnTo>
                  <a:pt x="598826" y="112569"/>
                </a:lnTo>
                <a:close/>
              </a:path>
              <a:path w="635635" h="149225">
                <a:moveTo>
                  <a:pt x="610610" y="108099"/>
                </a:moveTo>
                <a:lnTo>
                  <a:pt x="598826" y="112569"/>
                </a:lnTo>
                <a:lnTo>
                  <a:pt x="621992" y="116439"/>
                </a:lnTo>
                <a:lnTo>
                  <a:pt x="622223" y="115059"/>
                </a:lnTo>
                <a:lnTo>
                  <a:pt x="618981" y="115059"/>
                </a:lnTo>
                <a:lnTo>
                  <a:pt x="610610" y="108099"/>
                </a:lnTo>
                <a:close/>
              </a:path>
              <a:path w="635635" h="149225">
                <a:moveTo>
                  <a:pt x="556571" y="46653"/>
                </a:moveTo>
                <a:lnTo>
                  <a:pt x="552566" y="47021"/>
                </a:lnTo>
                <a:lnTo>
                  <a:pt x="548082" y="52415"/>
                </a:lnTo>
                <a:lnTo>
                  <a:pt x="548450" y="56418"/>
                </a:lnTo>
                <a:lnTo>
                  <a:pt x="600921" y="100044"/>
                </a:lnTo>
                <a:lnTo>
                  <a:pt x="624085" y="103913"/>
                </a:lnTo>
                <a:lnTo>
                  <a:pt x="621992" y="116439"/>
                </a:lnTo>
                <a:lnTo>
                  <a:pt x="624435" y="116439"/>
                </a:lnTo>
                <a:lnTo>
                  <a:pt x="635471" y="112254"/>
                </a:lnTo>
                <a:lnTo>
                  <a:pt x="556571" y="46653"/>
                </a:lnTo>
                <a:close/>
              </a:path>
              <a:path w="635635" h="149225">
                <a:moveTo>
                  <a:pt x="620789" y="104239"/>
                </a:moveTo>
                <a:lnTo>
                  <a:pt x="610610" y="108099"/>
                </a:lnTo>
                <a:lnTo>
                  <a:pt x="618981" y="115059"/>
                </a:lnTo>
                <a:lnTo>
                  <a:pt x="620789" y="104239"/>
                </a:lnTo>
                <a:close/>
              </a:path>
              <a:path w="635635" h="149225">
                <a:moveTo>
                  <a:pt x="624031" y="104239"/>
                </a:moveTo>
                <a:lnTo>
                  <a:pt x="620789" y="104239"/>
                </a:lnTo>
                <a:lnTo>
                  <a:pt x="618981" y="115059"/>
                </a:lnTo>
                <a:lnTo>
                  <a:pt x="622223" y="115059"/>
                </a:lnTo>
                <a:lnTo>
                  <a:pt x="624031" y="104239"/>
                </a:lnTo>
                <a:close/>
              </a:path>
              <a:path w="635635" h="149225">
                <a:moveTo>
                  <a:pt x="2092" y="0"/>
                </a:moveTo>
                <a:lnTo>
                  <a:pt x="0" y="12526"/>
                </a:lnTo>
                <a:lnTo>
                  <a:pt x="598826" y="112569"/>
                </a:lnTo>
                <a:lnTo>
                  <a:pt x="610610" y="108099"/>
                </a:lnTo>
                <a:lnTo>
                  <a:pt x="600921" y="100044"/>
                </a:lnTo>
                <a:lnTo>
                  <a:pt x="2092" y="0"/>
                </a:lnTo>
                <a:close/>
              </a:path>
              <a:path w="635635" h="149225">
                <a:moveTo>
                  <a:pt x="600921" y="100044"/>
                </a:moveTo>
                <a:lnTo>
                  <a:pt x="610610" y="108099"/>
                </a:lnTo>
                <a:lnTo>
                  <a:pt x="620789" y="104239"/>
                </a:lnTo>
                <a:lnTo>
                  <a:pt x="624031" y="104239"/>
                </a:lnTo>
                <a:lnTo>
                  <a:pt x="624085" y="103913"/>
                </a:lnTo>
                <a:lnTo>
                  <a:pt x="600921" y="1000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D7F3C392-7418-6E4B-7F56-1F5014E13832}"/>
              </a:ext>
            </a:extLst>
          </p:cNvPr>
          <p:cNvGrpSpPr/>
          <p:nvPr/>
        </p:nvGrpSpPr>
        <p:grpSpPr>
          <a:xfrm>
            <a:off x="5616121" y="3777712"/>
            <a:ext cx="2854960" cy="1759585"/>
            <a:chOff x="5616121" y="3777712"/>
            <a:chExt cx="2854960" cy="1759585"/>
          </a:xfrm>
        </p:grpSpPr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E634C721-BF18-B9A6-30A6-37FB6ADC9AD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58643" y="3777712"/>
              <a:ext cx="1965768" cy="464615"/>
            </a:xfrm>
            <a:prstGeom prst="rect">
              <a:avLst/>
            </a:prstGeom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03774EEE-B2E1-99F7-64BE-A0DEA1E19580}"/>
                </a:ext>
              </a:extLst>
            </p:cNvPr>
            <p:cNvSpPr/>
            <p:nvPr/>
          </p:nvSpPr>
          <p:spPr>
            <a:xfrm>
              <a:off x="5616117" y="4056646"/>
              <a:ext cx="2854960" cy="1480820"/>
            </a:xfrm>
            <a:custGeom>
              <a:avLst/>
              <a:gdLst/>
              <a:ahLst/>
              <a:cxnLst/>
              <a:rect l="l" t="t" r="r" b="b"/>
              <a:pathLst>
                <a:path w="2854959" h="1480820">
                  <a:moveTo>
                    <a:pt x="2854807" y="43256"/>
                  </a:moveTo>
                  <a:lnTo>
                    <a:pt x="2843720" y="38100"/>
                  </a:lnTo>
                  <a:lnTo>
                    <a:pt x="2761754" y="0"/>
                  </a:lnTo>
                  <a:lnTo>
                    <a:pt x="2757982" y="1371"/>
                  </a:lnTo>
                  <a:lnTo>
                    <a:pt x="2755023" y="7734"/>
                  </a:lnTo>
                  <a:lnTo>
                    <a:pt x="2756408" y="11518"/>
                  </a:lnTo>
                  <a:lnTo>
                    <a:pt x="2818282" y="40284"/>
                  </a:lnTo>
                  <a:lnTo>
                    <a:pt x="1360716" y="176022"/>
                  </a:lnTo>
                  <a:lnTo>
                    <a:pt x="1416215" y="136321"/>
                  </a:lnTo>
                  <a:lnTo>
                    <a:pt x="1416875" y="132359"/>
                  </a:lnTo>
                  <a:lnTo>
                    <a:pt x="1412798" y="126644"/>
                  </a:lnTo>
                  <a:lnTo>
                    <a:pt x="1408823" y="125996"/>
                  </a:lnTo>
                  <a:lnTo>
                    <a:pt x="1325397" y="185674"/>
                  </a:lnTo>
                  <a:lnTo>
                    <a:pt x="1317015" y="184365"/>
                  </a:lnTo>
                  <a:lnTo>
                    <a:pt x="1224038" y="169875"/>
                  </a:lnTo>
                  <a:lnTo>
                    <a:pt x="1220800" y="172250"/>
                  </a:lnTo>
                  <a:lnTo>
                    <a:pt x="1219720" y="179184"/>
                  </a:lnTo>
                  <a:lnTo>
                    <a:pt x="1222082" y="182435"/>
                  </a:lnTo>
                  <a:lnTo>
                    <a:pt x="1289507" y="192938"/>
                  </a:lnTo>
                  <a:lnTo>
                    <a:pt x="31280" y="686066"/>
                  </a:lnTo>
                  <a:lnTo>
                    <a:pt x="73609" y="632548"/>
                  </a:lnTo>
                  <a:lnTo>
                    <a:pt x="73152" y="628561"/>
                  </a:lnTo>
                  <a:lnTo>
                    <a:pt x="67640" y="624205"/>
                  </a:lnTo>
                  <a:lnTo>
                    <a:pt x="63652" y="624674"/>
                  </a:lnTo>
                  <a:lnTo>
                    <a:pt x="0" y="705154"/>
                  </a:lnTo>
                  <a:lnTo>
                    <a:pt x="101384" y="720940"/>
                  </a:lnTo>
                  <a:lnTo>
                    <a:pt x="104635" y="718578"/>
                  </a:lnTo>
                  <a:lnTo>
                    <a:pt x="105714" y="711644"/>
                  </a:lnTo>
                  <a:lnTo>
                    <a:pt x="103339" y="708393"/>
                  </a:lnTo>
                  <a:lnTo>
                    <a:pt x="90982" y="706475"/>
                  </a:lnTo>
                  <a:lnTo>
                    <a:pt x="35915" y="697890"/>
                  </a:lnTo>
                  <a:lnTo>
                    <a:pt x="1294142" y="204762"/>
                  </a:lnTo>
                  <a:lnTo>
                    <a:pt x="1251813" y="258279"/>
                  </a:lnTo>
                  <a:lnTo>
                    <a:pt x="1252283" y="262267"/>
                  </a:lnTo>
                  <a:lnTo>
                    <a:pt x="1257782" y="266623"/>
                  </a:lnTo>
                  <a:lnTo>
                    <a:pt x="1261770" y="266153"/>
                  </a:lnTo>
                  <a:lnTo>
                    <a:pt x="1325384" y="185737"/>
                  </a:lnTo>
                  <a:lnTo>
                    <a:pt x="1347952" y="285762"/>
                  </a:lnTo>
                  <a:lnTo>
                    <a:pt x="1351356" y="287909"/>
                  </a:lnTo>
                  <a:lnTo>
                    <a:pt x="1358201" y="286359"/>
                  </a:lnTo>
                  <a:lnTo>
                    <a:pt x="1360347" y="282968"/>
                  </a:lnTo>
                  <a:lnTo>
                    <a:pt x="1345336" y="216408"/>
                  </a:lnTo>
                  <a:lnTo>
                    <a:pt x="2502128" y="1458404"/>
                  </a:lnTo>
                  <a:lnTo>
                    <a:pt x="2436799" y="1438706"/>
                  </a:lnTo>
                  <a:lnTo>
                    <a:pt x="2433256" y="1440611"/>
                  </a:lnTo>
                  <a:lnTo>
                    <a:pt x="2431224" y="1447330"/>
                  </a:lnTo>
                  <a:lnTo>
                    <a:pt x="2433129" y="1450873"/>
                  </a:lnTo>
                  <a:lnTo>
                    <a:pt x="2531364" y="1480489"/>
                  </a:lnTo>
                  <a:lnTo>
                    <a:pt x="2530259" y="1475600"/>
                  </a:lnTo>
                  <a:lnTo>
                    <a:pt x="2508796" y="1380401"/>
                  </a:lnTo>
                  <a:lnTo>
                    <a:pt x="2505392" y="1378242"/>
                  </a:lnTo>
                  <a:lnTo>
                    <a:pt x="2498560" y="1379791"/>
                  </a:lnTo>
                  <a:lnTo>
                    <a:pt x="2496413" y="1383195"/>
                  </a:lnTo>
                  <a:lnTo>
                    <a:pt x="2511425" y="1449755"/>
                  </a:lnTo>
                  <a:lnTo>
                    <a:pt x="1354632" y="207746"/>
                  </a:lnTo>
                  <a:lnTo>
                    <a:pt x="1406309" y="223329"/>
                  </a:lnTo>
                  <a:lnTo>
                    <a:pt x="1418412" y="228955"/>
                  </a:lnTo>
                  <a:lnTo>
                    <a:pt x="1422196" y="227571"/>
                  </a:lnTo>
                  <a:lnTo>
                    <a:pt x="1423009" y="225806"/>
                  </a:lnTo>
                  <a:lnTo>
                    <a:pt x="1423504" y="225539"/>
                  </a:lnTo>
                  <a:lnTo>
                    <a:pt x="1424165" y="223329"/>
                  </a:lnTo>
                  <a:lnTo>
                    <a:pt x="1425155" y="221208"/>
                  </a:lnTo>
                  <a:lnTo>
                    <a:pt x="1424952" y="220700"/>
                  </a:lnTo>
                  <a:lnTo>
                    <a:pt x="1425524" y="218833"/>
                  </a:lnTo>
                  <a:lnTo>
                    <a:pt x="1423619" y="215290"/>
                  </a:lnTo>
                  <a:lnTo>
                    <a:pt x="1410906" y="211467"/>
                  </a:lnTo>
                  <a:lnTo>
                    <a:pt x="1366583" y="190842"/>
                  </a:lnTo>
                  <a:lnTo>
                    <a:pt x="1361897" y="188671"/>
                  </a:lnTo>
                  <a:lnTo>
                    <a:pt x="2819463" y="52933"/>
                  </a:lnTo>
                  <a:lnTo>
                    <a:pt x="2763964" y="92621"/>
                  </a:lnTo>
                  <a:lnTo>
                    <a:pt x="2763304" y="96596"/>
                  </a:lnTo>
                  <a:lnTo>
                    <a:pt x="2767380" y="102298"/>
                  </a:lnTo>
                  <a:lnTo>
                    <a:pt x="2771343" y="102958"/>
                  </a:lnTo>
                  <a:lnTo>
                    <a:pt x="2854807" y="432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DC0E6012-450A-81D4-A528-74BA868791DF}"/>
              </a:ext>
            </a:extLst>
          </p:cNvPr>
          <p:cNvSpPr txBox="1"/>
          <p:nvPr/>
        </p:nvSpPr>
        <p:spPr>
          <a:xfrm>
            <a:off x="1741138" y="5318252"/>
            <a:ext cx="559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tasks</a:t>
            </a:r>
            <a:endParaRPr sz="1800" dirty="0">
              <a:latin typeface="Arial"/>
              <a:cs typeface="Arial"/>
            </a:endParaRPr>
          </a:p>
        </p:txBody>
      </p:sp>
      <p:graphicFrame>
        <p:nvGraphicFramePr>
          <p:cNvPr id="9" name="object 9">
            <a:extLst>
              <a:ext uri="{FF2B5EF4-FFF2-40B4-BE49-F238E27FC236}">
                <a16:creationId xmlns:a16="http://schemas.microsoft.com/office/drawing/2014/main" id="{129F9C74-B72B-FC8C-B03A-8E5361AD0F7E}"/>
              </a:ext>
            </a:extLst>
          </p:cNvPr>
          <p:cNvGraphicFramePr>
            <a:graphicFrameLocks noGrp="1"/>
          </p:cNvGraphicFramePr>
          <p:nvPr/>
        </p:nvGraphicFramePr>
        <p:xfrm>
          <a:off x="3429189" y="3766817"/>
          <a:ext cx="2181225" cy="19767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2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2035">
                <a:tc gridSpan="2">
                  <a:txBody>
                    <a:bodyPr/>
                    <a:lstStyle/>
                    <a:p>
                      <a:pPr marL="455295">
                        <a:lnSpc>
                          <a:spcPct val="100000"/>
                        </a:lnSpc>
                        <a:spcBef>
                          <a:spcPts val="129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access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point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644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610">
                <a:tc>
                  <a:txBody>
                    <a:bodyPr/>
                    <a:lstStyle/>
                    <a:p>
                      <a:pPr marL="247650">
                        <a:lnSpc>
                          <a:spcPct val="100000"/>
                        </a:lnSpc>
                        <a:spcBef>
                          <a:spcPts val="113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queue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43510" marB="0">
                    <a:lnL w="19050">
                      <a:solidFill>
                        <a:srgbClr val="000000"/>
                      </a:solidFill>
                      <a:prstDash val="solid"/>
                    </a:lnL>
                    <a:solidFill>
                      <a:srgbClr val="FFFFFF">
                        <a:alpha val="619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11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object 11">
            <a:extLst>
              <a:ext uri="{FF2B5EF4-FFF2-40B4-BE49-F238E27FC236}">
                <a16:creationId xmlns:a16="http://schemas.microsoft.com/office/drawing/2014/main" id="{269B4963-3600-54A7-8BA9-9AD8846C0F3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03538" y="4519522"/>
            <a:ext cx="1323986" cy="1154786"/>
          </a:xfrm>
          <a:prstGeom prst="rect">
            <a:avLst/>
          </a:prstGeom>
        </p:spPr>
      </p:pic>
      <p:grpSp>
        <p:nvGrpSpPr>
          <p:cNvPr id="11" name="object 16">
            <a:extLst>
              <a:ext uri="{FF2B5EF4-FFF2-40B4-BE49-F238E27FC236}">
                <a16:creationId xmlns:a16="http://schemas.microsoft.com/office/drawing/2014/main" id="{B851A552-AFE1-9884-3951-4018EF72E14A}"/>
              </a:ext>
            </a:extLst>
          </p:cNvPr>
          <p:cNvGrpSpPr/>
          <p:nvPr/>
        </p:nvGrpSpPr>
        <p:grpSpPr>
          <a:xfrm>
            <a:off x="8260015" y="4161544"/>
            <a:ext cx="2153920" cy="1735455"/>
            <a:chOff x="8260015" y="4161544"/>
            <a:chExt cx="2153920" cy="1735455"/>
          </a:xfrm>
        </p:grpSpPr>
        <p:pic>
          <p:nvPicPr>
            <p:cNvPr id="12" name="object 17">
              <a:extLst>
                <a:ext uri="{FF2B5EF4-FFF2-40B4-BE49-F238E27FC236}">
                  <a16:creationId xmlns:a16="http://schemas.microsoft.com/office/drawing/2014/main" id="{B7AD3479-736C-6E04-165E-7C43E784E83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0015" y="4963836"/>
              <a:ext cx="1076484" cy="932771"/>
            </a:xfrm>
            <a:prstGeom prst="rect">
              <a:avLst/>
            </a:prstGeom>
          </p:spPr>
        </p:pic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A2296259-EF81-054C-2C55-89182155F1A6}"/>
                </a:ext>
              </a:extLst>
            </p:cNvPr>
            <p:cNvSpPr/>
            <p:nvPr/>
          </p:nvSpPr>
          <p:spPr>
            <a:xfrm>
              <a:off x="9054035" y="4167894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1353529" y="0"/>
                  </a:moveTo>
                  <a:lnTo>
                    <a:pt x="0" y="0"/>
                  </a:lnTo>
                  <a:lnTo>
                    <a:pt x="0" y="1295417"/>
                  </a:lnTo>
                  <a:lnTo>
                    <a:pt x="1353529" y="1295417"/>
                  </a:lnTo>
                  <a:lnTo>
                    <a:pt x="1353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51DCA580-887B-701F-C61A-252AEFA23EFF}"/>
                </a:ext>
              </a:extLst>
            </p:cNvPr>
            <p:cNvSpPr/>
            <p:nvPr/>
          </p:nvSpPr>
          <p:spPr>
            <a:xfrm>
              <a:off x="9054035" y="4167894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0" y="0"/>
                  </a:moveTo>
                  <a:lnTo>
                    <a:pt x="1353529" y="0"/>
                  </a:lnTo>
                  <a:lnTo>
                    <a:pt x="1353529" y="1295418"/>
                  </a:lnTo>
                  <a:lnTo>
                    <a:pt x="0" y="12954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20">
            <a:extLst>
              <a:ext uri="{FF2B5EF4-FFF2-40B4-BE49-F238E27FC236}">
                <a16:creationId xmlns:a16="http://schemas.microsoft.com/office/drawing/2014/main" id="{73E0A246-95D2-C103-520A-E8149324AAF1}"/>
              </a:ext>
            </a:extLst>
          </p:cNvPr>
          <p:cNvSpPr txBox="1"/>
          <p:nvPr/>
        </p:nvSpPr>
        <p:spPr>
          <a:xfrm>
            <a:off x="9260928" y="5144516"/>
            <a:ext cx="826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execute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6" name="object 21">
            <a:extLst>
              <a:ext uri="{FF2B5EF4-FFF2-40B4-BE49-F238E27FC236}">
                <a16:creationId xmlns:a16="http://schemas.microsoft.com/office/drawing/2014/main" id="{56D6FCCB-6ABF-D131-4201-565C4B9EA11E}"/>
              </a:ext>
            </a:extLst>
          </p:cNvPr>
          <p:cNvGrpSpPr/>
          <p:nvPr/>
        </p:nvGrpSpPr>
        <p:grpSpPr>
          <a:xfrm>
            <a:off x="8464548" y="3445843"/>
            <a:ext cx="1778635" cy="1729739"/>
            <a:chOff x="8464548" y="3445843"/>
            <a:chExt cx="1778635" cy="1729739"/>
          </a:xfrm>
        </p:grpSpPr>
        <p:pic>
          <p:nvPicPr>
            <p:cNvPr id="17" name="object 22">
              <a:extLst>
                <a:ext uri="{FF2B5EF4-FFF2-40B4-BE49-F238E27FC236}">
                  <a16:creationId xmlns:a16="http://schemas.microsoft.com/office/drawing/2014/main" id="{CD5764E6-67C5-68B9-381A-3C146AF6C27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66577" y="4242328"/>
              <a:ext cx="1076483" cy="932771"/>
            </a:xfrm>
            <a:prstGeom prst="rect">
              <a:avLst/>
            </a:prstGeom>
          </p:spPr>
        </p:pic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386D8B09-8F0A-F566-9E9D-9B04F4BAEEF5}"/>
                </a:ext>
              </a:extLst>
            </p:cNvPr>
            <p:cNvSpPr/>
            <p:nvPr/>
          </p:nvSpPr>
          <p:spPr>
            <a:xfrm>
              <a:off x="8470898" y="3452193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1353529" y="0"/>
                  </a:moveTo>
                  <a:lnTo>
                    <a:pt x="0" y="0"/>
                  </a:lnTo>
                  <a:lnTo>
                    <a:pt x="0" y="1295417"/>
                  </a:lnTo>
                  <a:lnTo>
                    <a:pt x="1353529" y="1295417"/>
                  </a:lnTo>
                  <a:lnTo>
                    <a:pt x="1353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24">
              <a:extLst>
                <a:ext uri="{FF2B5EF4-FFF2-40B4-BE49-F238E27FC236}">
                  <a16:creationId xmlns:a16="http://schemas.microsoft.com/office/drawing/2014/main" id="{3F4F2FA7-F758-A2B3-FE08-A2A2DFD5D0D7}"/>
                </a:ext>
              </a:extLst>
            </p:cNvPr>
            <p:cNvSpPr/>
            <p:nvPr/>
          </p:nvSpPr>
          <p:spPr>
            <a:xfrm>
              <a:off x="8470898" y="3452193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0" y="0"/>
                  </a:moveTo>
                  <a:lnTo>
                    <a:pt x="1353529" y="0"/>
                  </a:lnTo>
                  <a:lnTo>
                    <a:pt x="1353529" y="1295418"/>
                  </a:lnTo>
                  <a:lnTo>
                    <a:pt x="0" y="12954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0" name="object 25">
            <a:extLst>
              <a:ext uri="{FF2B5EF4-FFF2-40B4-BE49-F238E27FC236}">
                <a16:creationId xmlns:a16="http://schemas.microsoft.com/office/drawing/2014/main" id="{1306E9D5-2F4A-BDAD-4920-7A641BD952B4}"/>
              </a:ext>
            </a:extLst>
          </p:cNvPr>
          <p:cNvSpPr txBox="1"/>
          <p:nvPr/>
        </p:nvSpPr>
        <p:spPr>
          <a:xfrm>
            <a:off x="8677792" y="4431283"/>
            <a:ext cx="826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execute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21" name="object 26">
            <a:extLst>
              <a:ext uri="{FF2B5EF4-FFF2-40B4-BE49-F238E27FC236}">
                <a16:creationId xmlns:a16="http://schemas.microsoft.com/office/drawing/2014/main" id="{A5DA0D13-DB20-1DCF-5B99-6EE26627B2C2}"/>
              </a:ext>
            </a:extLst>
          </p:cNvPr>
          <p:cNvGrpSpPr/>
          <p:nvPr/>
        </p:nvGrpSpPr>
        <p:grpSpPr>
          <a:xfrm>
            <a:off x="6941498" y="3526627"/>
            <a:ext cx="2718435" cy="1315720"/>
            <a:chOff x="6941498" y="3526627"/>
            <a:chExt cx="2718435" cy="1315720"/>
          </a:xfrm>
        </p:grpSpPr>
        <p:pic>
          <p:nvPicPr>
            <p:cNvPr id="22" name="object 27">
              <a:extLst>
                <a:ext uri="{FF2B5EF4-FFF2-40B4-BE49-F238E27FC236}">
                  <a16:creationId xmlns:a16="http://schemas.microsoft.com/office/drawing/2014/main" id="{DEF1D318-3C5B-0F8A-0946-35878AB21AB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3441" y="3526627"/>
              <a:ext cx="1076483" cy="932771"/>
            </a:xfrm>
            <a:prstGeom prst="rect">
              <a:avLst/>
            </a:prstGeom>
          </p:spPr>
        </p:pic>
        <p:sp>
          <p:nvSpPr>
            <p:cNvPr id="23" name="object 28">
              <a:extLst>
                <a:ext uri="{FF2B5EF4-FFF2-40B4-BE49-F238E27FC236}">
                  <a16:creationId xmlns:a16="http://schemas.microsoft.com/office/drawing/2014/main" id="{D7017AC6-327E-E077-E81B-EC4869A6337C}"/>
                </a:ext>
              </a:extLst>
            </p:cNvPr>
            <p:cNvSpPr/>
            <p:nvPr/>
          </p:nvSpPr>
          <p:spPr>
            <a:xfrm>
              <a:off x="6941498" y="4215635"/>
              <a:ext cx="2112645" cy="626745"/>
            </a:xfrm>
            <a:custGeom>
              <a:avLst/>
              <a:gdLst/>
              <a:ahLst/>
              <a:cxnLst/>
              <a:rect l="l" t="t" r="r" b="b"/>
              <a:pathLst>
                <a:path w="2112645" h="626745">
                  <a:moveTo>
                    <a:pt x="2076070" y="596652"/>
                  </a:moveTo>
                  <a:lnTo>
                    <a:pt x="2010182" y="614398"/>
                  </a:lnTo>
                  <a:lnTo>
                    <a:pt x="2008177" y="617881"/>
                  </a:lnTo>
                  <a:lnTo>
                    <a:pt x="2010001" y="624654"/>
                  </a:lnTo>
                  <a:lnTo>
                    <a:pt x="2013485" y="626661"/>
                  </a:lnTo>
                  <a:lnTo>
                    <a:pt x="2102134" y="602785"/>
                  </a:lnTo>
                  <a:lnTo>
                    <a:pt x="2098669" y="602785"/>
                  </a:lnTo>
                  <a:lnTo>
                    <a:pt x="2076070" y="596652"/>
                  </a:lnTo>
                  <a:close/>
                </a:path>
                <a:path w="2112645" h="626745">
                  <a:moveTo>
                    <a:pt x="2088240" y="593374"/>
                  </a:moveTo>
                  <a:lnTo>
                    <a:pt x="2076070" y="596652"/>
                  </a:lnTo>
                  <a:lnTo>
                    <a:pt x="2098669" y="602785"/>
                  </a:lnTo>
                  <a:lnTo>
                    <a:pt x="2099118" y="601130"/>
                  </a:lnTo>
                  <a:lnTo>
                    <a:pt x="2095878" y="601130"/>
                  </a:lnTo>
                  <a:lnTo>
                    <a:pt x="2088240" y="593374"/>
                  </a:lnTo>
                  <a:close/>
                </a:path>
                <a:path w="2112645" h="626745">
                  <a:moveTo>
                    <a:pt x="2036546" y="526835"/>
                  </a:moveTo>
                  <a:lnTo>
                    <a:pt x="2031549" y="531756"/>
                  </a:lnTo>
                  <a:lnTo>
                    <a:pt x="2031518" y="535777"/>
                  </a:lnTo>
                  <a:lnTo>
                    <a:pt x="2079398" y="584396"/>
                  </a:lnTo>
                  <a:lnTo>
                    <a:pt x="2101996" y="590528"/>
                  </a:lnTo>
                  <a:lnTo>
                    <a:pt x="2098669" y="602785"/>
                  </a:lnTo>
                  <a:lnTo>
                    <a:pt x="2102134" y="602785"/>
                  </a:lnTo>
                  <a:lnTo>
                    <a:pt x="2112564" y="599975"/>
                  </a:lnTo>
                  <a:lnTo>
                    <a:pt x="2040567" y="526865"/>
                  </a:lnTo>
                  <a:lnTo>
                    <a:pt x="2036546" y="526835"/>
                  </a:lnTo>
                  <a:close/>
                </a:path>
                <a:path w="2112645" h="626745">
                  <a:moveTo>
                    <a:pt x="2098751" y="590543"/>
                  </a:moveTo>
                  <a:lnTo>
                    <a:pt x="2088240" y="593374"/>
                  </a:lnTo>
                  <a:lnTo>
                    <a:pt x="2095878" y="601130"/>
                  </a:lnTo>
                  <a:lnTo>
                    <a:pt x="2098751" y="590543"/>
                  </a:lnTo>
                  <a:close/>
                </a:path>
                <a:path w="2112645" h="626745">
                  <a:moveTo>
                    <a:pt x="2101991" y="590543"/>
                  </a:moveTo>
                  <a:lnTo>
                    <a:pt x="2098751" y="590543"/>
                  </a:lnTo>
                  <a:lnTo>
                    <a:pt x="2095878" y="601130"/>
                  </a:lnTo>
                  <a:lnTo>
                    <a:pt x="2099118" y="601130"/>
                  </a:lnTo>
                  <a:lnTo>
                    <a:pt x="2101991" y="590543"/>
                  </a:lnTo>
                  <a:close/>
                </a:path>
                <a:path w="2112645" h="626745">
                  <a:moveTo>
                    <a:pt x="36493" y="30008"/>
                  </a:moveTo>
                  <a:lnTo>
                    <a:pt x="24324" y="33285"/>
                  </a:lnTo>
                  <a:lnTo>
                    <a:pt x="33167" y="42264"/>
                  </a:lnTo>
                  <a:lnTo>
                    <a:pt x="2076070" y="596652"/>
                  </a:lnTo>
                  <a:lnTo>
                    <a:pt x="2088240" y="593374"/>
                  </a:lnTo>
                  <a:lnTo>
                    <a:pt x="2079398" y="584396"/>
                  </a:lnTo>
                  <a:lnTo>
                    <a:pt x="36493" y="30008"/>
                  </a:lnTo>
                  <a:close/>
                </a:path>
                <a:path w="2112645" h="626745">
                  <a:moveTo>
                    <a:pt x="2079398" y="584396"/>
                  </a:moveTo>
                  <a:lnTo>
                    <a:pt x="2088240" y="593374"/>
                  </a:lnTo>
                  <a:lnTo>
                    <a:pt x="2098751" y="590543"/>
                  </a:lnTo>
                  <a:lnTo>
                    <a:pt x="2101991" y="590543"/>
                  </a:lnTo>
                  <a:lnTo>
                    <a:pt x="2079398" y="584396"/>
                  </a:lnTo>
                  <a:close/>
                </a:path>
                <a:path w="2112645" h="626745">
                  <a:moveTo>
                    <a:pt x="99079" y="0"/>
                  </a:moveTo>
                  <a:lnTo>
                    <a:pt x="0" y="26683"/>
                  </a:lnTo>
                  <a:lnTo>
                    <a:pt x="71997" y="99795"/>
                  </a:lnTo>
                  <a:lnTo>
                    <a:pt x="76017" y="99825"/>
                  </a:lnTo>
                  <a:lnTo>
                    <a:pt x="81014" y="94904"/>
                  </a:lnTo>
                  <a:lnTo>
                    <a:pt x="81046" y="90883"/>
                  </a:lnTo>
                  <a:lnTo>
                    <a:pt x="33167" y="42264"/>
                  </a:lnTo>
                  <a:lnTo>
                    <a:pt x="10529" y="36116"/>
                  </a:lnTo>
                  <a:lnTo>
                    <a:pt x="13854" y="23864"/>
                  </a:lnTo>
                  <a:lnTo>
                    <a:pt x="59304" y="23864"/>
                  </a:lnTo>
                  <a:lnTo>
                    <a:pt x="102381" y="12263"/>
                  </a:lnTo>
                  <a:lnTo>
                    <a:pt x="104387" y="8778"/>
                  </a:lnTo>
                  <a:lnTo>
                    <a:pt x="102563" y="2006"/>
                  </a:lnTo>
                  <a:lnTo>
                    <a:pt x="99079" y="0"/>
                  </a:lnTo>
                  <a:close/>
                </a:path>
                <a:path w="2112645" h="626745">
                  <a:moveTo>
                    <a:pt x="13854" y="23864"/>
                  </a:moveTo>
                  <a:lnTo>
                    <a:pt x="10528" y="36121"/>
                  </a:lnTo>
                  <a:lnTo>
                    <a:pt x="33167" y="42264"/>
                  </a:lnTo>
                  <a:lnTo>
                    <a:pt x="27112" y="36116"/>
                  </a:lnTo>
                  <a:lnTo>
                    <a:pt x="13813" y="36116"/>
                  </a:lnTo>
                  <a:lnTo>
                    <a:pt x="16686" y="25529"/>
                  </a:lnTo>
                  <a:lnTo>
                    <a:pt x="19989" y="25529"/>
                  </a:lnTo>
                  <a:lnTo>
                    <a:pt x="13854" y="23864"/>
                  </a:lnTo>
                  <a:close/>
                </a:path>
                <a:path w="2112645" h="626745">
                  <a:moveTo>
                    <a:pt x="16686" y="25529"/>
                  </a:moveTo>
                  <a:lnTo>
                    <a:pt x="13813" y="36116"/>
                  </a:lnTo>
                  <a:lnTo>
                    <a:pt x="24324" y="33285"/>
                  </a:lnTo>
                  <a:lnTo>
                    <a:pt x="16686" y="25529"/>
                  </a:lnTo>
                  <a:close/>
                </a:path>
                <a:path w="2112645" h="626745">
                  <a:moveTo>
                    <a:pt x="24324" y="33285"/>
                  </a:moveTo>
                  <a:lnTo>
                    <a:pt x="13813" y="36116"/>
                  </a:lnTo>
                  <a:lnTo>
                    <a:pt x="27112" y="36116"/>
                  </a:lnTo>
                  <a:lnTo>
                    <a:pt x="24324" y="33285"/>
                  </a:lnTo>
                  <a:close/>
                </a:path>
                <a:path w="2112645" h="626745">
                  <a:moveTo>
                    <a:pt x="19989" y="25529"/>
                  </a:moveTo>
                  <a:lnTo>
                    <a:pt x="16686" y="25529"/>
                  </a:lnTo>
                  <a:lnTo>
                    <a:pt x="24324" y="33285"/>
                  </a:lnTo>
                  <a:lnTo>
                    <a:pt x="36493" y="30008"/>
                  </a:lnTo>
                  <a:lnTo>
                    <a:pt x="19989" y="25529"/>
                  </a:lnTo>
                  <a:close/>
                </a:path>
                <a:path w="2112645" h="626745">
                  <a:moveTo>
                    <a:pt x="59304" y="23864"/>
                  </a:moveTo>
                  <a:lnTo>
                    <a:pt x="13854" y="23864"/>
                  </a:lnTo>
                  <a:lnTo>
                    <a:pt x="36493" y="30008"/>
                  </a:lnTo>
                  <a:lnTo>
                    <a:pt x="59304" y="238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4" name="object 29">
            <a:extLst>
              <a:ext uri="{FF2B5EF4-FFF2-40B4-BE49-F238E27FC236}">
                <a16:creationId xmlns:a16="http://schemas.microsoft.com/office/drawing/2014/main" id="{7C25C719-B607-B7FA-3BC7-FD511D9A9BD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39935" y="3993013"/>
            <a:ext cx="1561208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02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92EC185-E489-044E-C1FD-CF57958B754E}"/>
              </a:ext>
            </a:extLst>
          </p:cNvPr>
          <p:cNvSpPr txBox="1">
            <a:spLocks/>
          </p:cNvSpPr>
          <p:nvPr/>
        </p:nvSpPr>
        <p:spPr>
          <a:xfrm>
            <a:off x="916939" y="611124"/>
            <a:ext cx="9145270" cy="723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HTCondor</a:t>
            </a:r>
            <a:r>
              <a:rPr lang="en-US" spc="40" dirty="0"/>
              <a:t> </a:t>
            </a:r>
            <a:r>
              <a:rPr lang="en-US" dirty="0"/>
              <a:t>on</a:t>
            </a:r>
            <a:r>
              <a:rPr lang="en-US" spc="50" dirty="0"/>
              <a:t> </a:t>
            </a:r>
            <a:r>
              <a:rPr lang="en-US" dirty="0"/>
              <a:t>Many</a:t>
            </a:r>
            <a:r>
              <a:rPr lang="en-US" spc="40" dirty="0"/>
              <a:t> </a:t>
            </a:r>
            <a:r>
              <a:rPr lang="en-US" spc="-10" dirty="0"/>
              <a:t>Computers</a:t>
            </a: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8B089F31-CBB1-DC38-43C5-F96F21AD4AA3}"/>
              </a:ext>
            </a:extLst>
          </p:cNvPr>
          <p:cNvGrpSpPr/>
          <p:nvPr/>
        </p:nvGrpSpPr>
        <p:grpSpPr>
          <a:xfrm>
            <a:off x="3386330" y="2874609"/>
            <a:ext cx="4575175" cy="2053589"/>
            <a:chOff x="3386330" y="2874609"/>
            <a:chExt cx="4575175" cy="2053589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53099D02-B766-D2D7-D9F5-32CEBFAB492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95122" y="2874609"/>
              <a:ext cx="1965768" cy="464615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BD0C6C3C-3F7C-3163-5BAE-13A0A52593D7}"/>
                </a:ext>
              </a:extLst>
            </p:cNvPr>
            <p:cNvSpPr/>
            <p:nvPr/>
          </p:nvSpPr>
          <p:spPr>
            <a:xfrm>
              <a:off x="3392680" y="2944497"/>
              <a:ext cx="2524760" cy="1977389"/>
            </a:xfrm>
            <a:custGeom>
              <a:avLst/>
              <a:gdLst/>
              <a:ahLst/>
              <a:cxnLst/>
              <a:rect l="l" t="t" r="r" b="b"/>
              <a:pathLst>
                <a:path w="2524760" h="1977389">
                  <a:moveTo>
                    <a:pt x="0" y="0"/>
                  </a:moveTo>
                  <a:lnTo>
                    <a:pt x="2524144" y="0"/>
                  </a:lnTo>
                  <a:lnTo>
                    <a:pt x="2524144" y="1977225"/>
                  </a:lnTo>
                  <a:lnTo>
                    <a:pt x="0" y="197722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045C007F-2FB3-FC62-3AC8-A9F1DB23BBD9}"/>
              </a:ext>
            </a:extLst>
          </p:cNvPr>
          <p:cNvSpPr txBox="1"/>
          <p:nvPr/>
        </p:nvSpPr>
        <p:spPr>
          <a:xfrm>
            <a:off x="3981653" y="3096259"/>
            <a:ext cx="1346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Access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Point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4850EBF-7CAD-0838-928D-97D65D9F4C80}"/>
              </a:ext>
            </a:extLst>
          </p:cNvPr>
          <p:cNvSpPr/>
          <p:nvPr/>
        </p:nvSpPr>
        <p:spPr>
          <a:xfrm>
            <a:off x="2757233" y="3223742"/>
            <a:ext cx="5671185" cy="1485265"/>
          </a:xfrm>
          <a:custGeom>
            <a:avLst/>
            <a:gdLst/>
            <a:ahLst/>
            <a:cxnLst/>
            <a:rect l="l" t="t" r="r" b="b"/>
            <a:pathLst>
              <a:path w="5671184" h="1485264">
                <a:moveTo>
                  <a:pt x="635469" y="709383"/>
                </a:moveTo>
                <a:lnTo>
                  <a:pt x="556564" y="643775"/>
                </a:lnTo>
                <a:lnTo>
                  <a:pt x="552564" y="644144"/>
                </a:lnTo>
                <a:lnTo>
                  <a:pt x="548081" y="649541"/>
                </a:lnTo>
                <a:lnTo>
                  <a:pt x="548449" y="653542"/>
                </a:lnTo>
                <a:lnTo>
                  <a:pt x="600913" y="697166"/>
                </a:lnTo>
                <a:lnTo>
                  <a:pt x="2095" y="597128"/>
                </a:lnTo>
                <a:lnTo>
                  <a:pt x="0" y="609650"/>
                </a:lnTo>
                <a:lnTo>
                  <a:pt x="598830" y="709701"/>
                </a:lnTo>
                <a:lnTo>
                  <a:pt x="535025" y="733894"/>
                </a:lnTo>
                <a:lnTo>
                  <a:pt x="533374" y="737565"/>
                </a:lnTo>
                <a:lnTo>
                  <a:pt x="535863" y="744118"/>
                </a:lnTo>
                <a:lnTo>
                  <a:pt x="539534" y="745769"/>
                </a:lnTo>
                <a:lnTo>
                  <a:pt x="624433" y="713562"/>
                </a:lnTo>
                <a:lnTo>
                  <a:pt x="635469" y="709383"/>
                </a:lnTo>
                <a:close/>
              </a:path>
              <a:path w="5671184" h="1485264">
                <a:moveTo>
                  <a:pt x="5670829" y="47498"/>
                </a:moveTo>
                <a:lnTo>
                  <a:pt x="5659818" y="41744"/>
                </a:lnTo>
                <a:lnTo>
                  <a:pt x="5579872" y="0"/>
                </a:lnTo>
                <a:lnTo>
                  <a:pt x="5576036" y="1206"/>
                </a:lnTo>
                <a:lnTo>
                  <a:pt x="5572785" y="7416"/>
                </a:lnTo>
                <a:lnTo>
                  <a:pt x="5573992" y="11252"/>
                </a:lnTo>
                <a:lnTo>
                  <a:pt x="5634482" y="42837"/>
                </a:lnTo>
                <a:lnTo>
                  <a:pt x="4256494" y="107454"/>
                </a:lnTo>
                <a:lnTo>
                  <a:pt x="4313758" y="70345"/>
                </a:lnTo>
                <a:lnTo>
                  <a:pt x="4314596" y="66421"/>
                </a:lnTo>
                <a:lnTo>
                  <a:pt x="4310786" y="60528"/>
                </a:lnTo>
                <a:lnTo>
                  <a:pt x="4306849" y="59690"/>
                </a:lnTo>
                <a:lnTo>
                  <a:pt x="4220794" y="115468"/>
                </a:lnTo>
                <a:lnTo>
                  <a:pt x="4211790" y="115316"/>
                </a:lnTo>
                <a:lnTo>
                  <a:pt x="4211790" y="127787"/>
                </a:lnTo>
                <a:lnTo>
                  <a:pt x="4211447" y="127977"/>
                </a:lnTo>
                <a:lnTo>
                  <a:pt x="4209681" y="127977"/>
                </a:lnTo>
                <a:lnTo>
                  <a:pt x="4198683" y="127977"/>
                </a:lnTo>
                <a:lnTo>
                  <a:pt x="4198797" y="127787"/>
                </a:lnTo>
                <a:lnTo>
                  <a:pt x="4209567" y="127787"/>
                </a:lnTo>
                <a:lnTo>
                  <a:pt x="4211790" y="127787"/>
                </a:lnTo>
                <a:lnTo>
                  <a:pt x="4211790" y="115316"/>
                </a:lnTo>
                <a:lnTo>
                  <a:pt x="4118203" y="113639"/>
                </a:lnTo>
                <a:lnTo>
                  <a:pt x="4115308" y="116433"/>
                </a:lnTo>
                <a:lnTo>
                  <a:pt x="4115181" y="123444"/>
                </a:lnTo>
                <a:lnTo>
                  <a:pt x="4117975" y="126339"/>
                </a:lnTo>
                <a:lnTo>
                  <a:pt x="4186199" y="127558"/>
                </a:lnTo>
                <a:lnTo>
                  <a:pt x="3187954" y="686219"/>
                </a:lnTo>
                <a:lnTo>
                  <a:pt x="3222599" y="627430"/>
                </a:lnTo>
                <a:lnTo>
                  <a:pt x="3221583" y="623544"/>
                </a:lnTo>
                <a:lnTo>
                  <a:pt x="3215551" y="619975"/>
                </a:lnTo>
                <a:lnTo>
                  <a:pt x="3211652" y="620991"/>
                </a:lnTo>
                <a:lnTo>
                  <a:pt x="3159556" y="709383"/>
                </a:lnTo>
                <a:lnTo>
                  <a:pt x="3262147" y="711225"/>
                </a:lnTo>
                <a:lnTo>
                  <a:pt x="3264687" y="708774"/>
                </a:lnTo>
                <a:lnTo>
                  <a:pt x="3265043" y="708431"/>
                </a:lnTo>
                <a:lnTo>
                  <a:pt x="3265170" y="701421"/>
                </a:lnTo>
                <a:lnTo>
                  <a:pt x="3262376" y="698525"/>
                </a:lnTo>
                <a:lnTo>
                  <a:pt x="3194151" y="697306"/>
                </a:lnTo>
                <a:lnTo>
                  <a:pt x="4192397" y="138645"/>
                </a:lnTo>
                <a:lnTo>
                  <a:pt x="4157751" y="197434"/>
                </a:lnTo>
                <a:lnTo>
                  <a:pt x="4158767" y="201320"/>
                </a:lnTo>
                <a:lnTo>
                  <a:pt x="4164812" y="204876"/>
                </a:lnTo>
                <a:lnTo>
                  <a:pt x="4168698" y="203873"/>
                </a:lnTo>
                <a:lnTo>
                  <a:pt x="4220426" y="116090"/>
                </a:lnTo>
                <a:lnTo>
                  <a:pt x="4220743" y="115544"/>
                </a:lnTo>
                <a:lnTo>
                  <a:pt x="4237139" y="216763"/>
                </a:lnTo>
                <a:lnTo>
                  <a:pt x="4240403" y="219113"/>
                </a:lnTo>
                <a:lnTo>
                  <a:pt x="4247324" y="217995"/>
                </a:lnTo>
                <a:lnTo>
                  <a:pt x="4249674" y="214731"/>
                </a:lnTo>
                <a:lnTo>
                  <a:pt x="4238777" y="147370"/>
                </a:lnTo>
                <a:lnTo>
                  <a:pt x="5319560" y="1460893"/>
                </a:lnTo>
                <a:lnTo>
                  <a:pt x="5255565" y="1437220"/>
                </a:lnTo>
                <a:lnTo>
                  <a:pt x="5251907" y="1438910"/>
                </a:lnTo>
                <a:lnTo>
                  <a:pt x="5249469" y="1445488"/>
                </a:lnTo>
                <a:lnTo>
                  <a:pt x="5251158" y="1449133"/>
                </a:lnTo>
                <a:lnTo>
                  <a:pt x="5347398" y="1484731"/>
                </a:lnTo>
                <a:lnTo>
                  <a:pt x="5346471" y="1479054"/>
                </a:lnTo>
                <a:lnTo>
                  <a:pt x="5331003" y="1383436"/>
                </a:lnTo>
                <a:lnTo>
                  <a:pt x="5327739" y="1381086"/>
                </a:lnTo>
                <a:lnTo>
                  <a:pt x="5320817" y="1382204"/>
                </a:lnTo>
                <a:lnTo>
                  <a:pt x="5318468" y="1385468"/>
                </a:lnTo>
                <a:lnTo>
                  <a:pt x="5329364" y="1452829"/>
                </a:lnTo>
                <a:lnTo>
                  <a:pt x="4248582" y="139306"/>
                </a:lnTo>
                <a:lnTo>
                  <a:pt x="4309478" y="161836"/>
                </a:lnTo>
                <a:lnTo>
                  <a:pt x="4311701" y="162979"/>
                </a:lnTo>
                <a:lnTo>
                  <a:pt x="4312183" y="162826"/>
                </a:lnTo>
                <a:lnTo>
                  <a:pt x="4312577" y="162966"/>
                </a:lnTo>
                <a:lnTo>
                  <a:pt x="4314342" y="162166"/>
                </a:lnTo>
                <a:lnTo>
                  <a:pt x="4315536" y="161785"/>
                </a:lnTo>
                <a:lnTo>
                  <a:pt x="4315650" y="161556"/>
                </a:lnTo>
                <a:lnTo>
                  <a:pt x="4316234" y="161290"/>
                </a:lnTo>
                <a:lnTo>
                  <a:pt x="4317314" y="158356"/>
                </a:lnTo>
                <a:lnTo>
                  <a:pt x="4318774" y="155562"/>
                </a:lnTo>
                <a:lnTo>
                  <a:pt x="4318571" y="154965"/>
                </a:lnTo>
                <a:lnTo>
                  <a:pt x="4318673" y="154711"/>
                </a:lnTo>
                <a:lnTo>
                  <a:pt x="4318139" y="153593"/>
                </a:lnTo>
                <a:lnTo>
                  <a:pt x="4317568" y="151726"/>
                </a:lnTo>
                <a:lnTo>
                  <a:pt x="4317200" y="151549"/>
                </a:lnTo>
                <a:lnTo>
                  <a:pt x="4316984" y="151053"/>
                </a:lnTo>
                <a:lnTo>
                  <a:pt x="4314558" y="150164"/>
                </a:lnTo>
                <a:lnTo>
                  <a:pt x="4259199" y="121246"/>
                </a:lnTo>
                <a:lnTo>
                  <a:pt x="4257091" y="120142"/>
                </a:lnTo>
                <a:lnTo>
                  <a:pt x="5635079" y="55524"/>
                </a:lnTo>
                <a:lnTo>
                  <a:pt x="5577814" y="92633"/>
                </a:lnTo>
                <a:lnTo>
                  <a:pt x="5576976" y="96570"/>
                </a:lnTo>
                <a:lnTo>
                  <a:pt x="5580786" y="102450"/>
                </a:lnTo>
                <a:lnTo>
                  <a:pt x="5584710" y="103289"/>
                </a:lnTo>
                <a:lnTo>
                  <a:pt x="5670829" y="474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3D019F1-C84D-1334-2960-48953AAA006B}"/>
              </a:ext>
            </a:extLst>
          </p:cNvPr>
          <p:cNvSpPr txBox="1"/>
          <p:nvPr/>
        </p:nvSpPr>
        <p:spPr>
          <a:xfrm>
            <a:off x="1698279" y="4489195"/>
            <a:ext cx="559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tasks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3BD77CED-79BD-91C6-99B3-41DE0EF4F568}"/>
              </a:ext>
            </a:extLst>
          </p:cNvPr>
          <p:cNvSpPr/>
          <p:nvPr/>
        </p:nvSpPr>
        <p:spPr>
          <a:xfrm>
            <a:off x="3628140" y="3969313"/>
            <a:ext cx="1093470" cy="563245"/>
          </a:xfrm>
          <a:custGeom>
            <a:avLst/>
            <a:gdLst/>
            <a:ahLst/>
            <a:cxnLst/>
            <a:rect l="l" t="t" r="r" b="b"/>
            <a:pathLst>
              <a:path w="1093470" h="563245">
                <a:moveTo>
                  <a:pt x="1093260" y="0"/>
                </a:moveTo>
                <a:lnTo>
                  <a:pt x="0" y="0"/>
                </a:lnTo>
                <a:lnTo>
                  <a:pt x="0" y="562623"/>
                </a:lnTo>
                <a:lnTo>
                  <a:pt x="1093260" y="562623"/>
                </a:lnTo>
                <a:lnTo>
                  <a:pt x="1093260" y="0"/>
                </a:lnTo>
                <a:close/>
              </a:path>
            </a:pathLst>
          </a:custGeom>
          <a:solidFill>
            <a:srgbClr val="FFFFFF">
              <a:alpha val="6195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64B28132-1E1F-33D8-8886-9BD05C31B9B2}"/>
              </a:ext>
            </a:extLst>
          </p:cNvPr>
          <p:cNvSpPr txBox="1"/>
          <p:nvPr/>
        </p:nvSpPr>
        <p:spPr>
          <a:xfrm>
            <a:off x="3628140" y="3969313"/>
            <a:ext cx="1093470" cy="563245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228600">
              <a:lnSpc>
                <a:spcPct val="100000"/>
              </a:lnSpc>
              <a:spcBef>
                <a:spcPts val="1145"/>
              </a:spcBef>
            </a:pPr>
            <a:r>
              <a:rPr sz="1800" spc="-10" dirty="0">
                <a:latin typeface="Arial"/>
                <a:cs typeface="Arial"/>
              </a:rPr>
              <a:t>queue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1" name="object 11">
            <a:extLst>
              <a:ext uri="{FF2B5EF4-FFF2-40B4-BE49-F238E27FC236}">
                <a16:creationId xmlns:a16="http://schemas.microsoft.com/office/drawing/2014/main" id="{E282BF5A-968D-AB7B-4E58-050D5FBC4937}"/>
              </a:ext>
            </a:extLst>
          </p:cNvPr>
          <p:cNvGrpSpPr/>
          <p:nvPr/>
        </p:nvGrpSpPr>
        <p:grpSpPr>
          <a:xfrm>
            <a:off x="4433104" y="3673233"/>
            <a:ext cx="5031740" cy="1689735"/>
            <a:chOff x="4433104" y="3673233"/>
            <a:chExt cx="5031740" cy="1689735"/>
          </a:xfrm>
        </p:grpSpPr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BF7B83C4-2151-75E0-BEE3-8712A030BE7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3104" y="3673233"/>
              <a:ext cx="1323985" cy="1154785"/>
            </a:xfrm>
            <a:prstGeom prst="rect">
              <a:avLst/>
            </a:prstGeom>
          </p:spPr>
        </p:pic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14A4083B-24A4-C27B-665C-D316E33F8D72}"/>
                </a:ext>
              </a:extLst>
            </p:cNvPr>
            <p:cNvSpPr/>
            <p:nvPr/>
          </p:nvSpPr>
          <p:spPr>
            <a:xfrm>
              <a:off x="8104614" y="4060732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1353529" y="0"/>
                  </a:moveTo>
                  <a:lnTo>
                    <a:pt x="0" y="0"/>
                  </a:lnTo>
                  <a:lnTo>
                    <a:pt x="0" y="1295419"/>
                  </a:lnTo>
                  <a:lnTo>
                    <a:pt x="1353529" y="1295419"/>
                  </a:lnTo>
                  <a:lnTo>
                    <a:pt x="1353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D9B44476-371E-8E10-F0D5-534C3B59BD7D}"/>
                </a:ext>
              </a:extLst>
            </p:cNvPr>
            <p:cNvSpPr/>
            <p:nvPr/>
          </p:nvSpPr>
          <p:spPr>
            <a:xfrm>
              <a:off x="8104614" y="4060732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0" y="0"/>
                  </a:moveTo>
                  <a:lnTo>
                    <a:pt x="1353529" y="0"/>
                  </a:lnTo>
                  <a:lnTo>
                    <a:pt x="1353529" y="1295418"/>
                  </a:lnTo>
                  <a:lnTo>
                    <a:pt x="0" y="12954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15">
            <a:extLst>
              <a:ext uri="{FF2B5EF4-FFF2-40B4-BE49-F238E27FC236}">
                <a16:creationId xmlns:a16="http://schemas.microsoft.com/office/drawing/2014/main" id="{665E2314-D21A-6CF4-F737-2A1829CF937F}"/>
              </a:ext>
            </a:extLst>
          </p:cNvPr>
          <p:cNvSpPr txBox="1"/>
          <p:nvPr/>
        </p:nvSpPr>
        <p:spPr>
          <a:xfrm>
            <a:off x="8311508" y="5037835"/>
            <a:ext cx="826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execute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6" name="object 16">
            <a:extLst>
              <a:ext uri="{FF2B5EF4-FFF2-40B4-BE49-F238E27FC236}">
                <a16:creationId xmlns:a16="http://schemas.microsoft.com/office/drawing/2014/main" id="{642C1596-8560-86A6-D1F4-42C85C18E471}"/>
              </a:ext>
            </a:extLst>
          </p:cNvPr>
          <p:cNvGrpSpPr/>
          <p:nvPr/>
        </p:nvGrpSpPr>
        <p:grpSpPr>
          <a:xfrm>
            <a:off x="8217156" y="3332874"/>
            <a:ext cx="2153920" cy="1735455"/>
            <a:chOff x="8217156" y="3332874"/>
            <a:chExt cx="2153920" cy="1735455"/>
          </a:xfrm>
        </p:grpSpPr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772E6F34-A234-1A4C-EFC7-69EDB003313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17156" y="4135166"/>
              <a:ext cx="1076484" cy="932771"/>
            </a:xfrm>
            <a:prstGeom prst="rect">
              <a:avLst/>
            </a:prstGeom>
          </p:spPr>
        </p:pic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01409404-EF37-0E54-0D19-C12C2E284F91}"/>
                </a:ext>
              </a:extLst>
            </p:cNvPr>
            <p:cNvSpPr/>
            <p:nvPr/>
          </p:nvSpPr>
          <p:spPr>
            <a:xfrm>
              <a:off x="9011177" y="3339224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1353529" y="0"/>
                  </a:moveTo>
                  <a:lnTo>
                    <a:pt x="0" y="0"/>
                  </a:lnTo>
                  <a:lnTo>
                    <a:pt x="0" y="1295417"/>
                  </a:lnTo>
                  <a:lnTo>
                    <a:pt x="1353529" y="1295417"/>
                  </a:lnTo>
                  <a:lnTo>
                    <a:pt x="1353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ECBB1821-4B6A-94FC-ACC7-2536B482F151}"/>
                </a:ext>
              </a:extLst>
            </p:cNvPr>
            <p:cNvSpPr/>
            <p:nvPr/>
          </p:nvSpPr>
          <p:spPr>
            <a:xfrm>
              <a:off x="9011177" y="3339224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0" y="0"/>
                  </a:moveTo>
                  <a:lnTo>
                    <a:pt x="1353529" y="0"/>
                  </a:lnTo>
                  <a:lnTo>
                    <a:pt x="1353529" y="1295418"/>
                  </a:lnTo>
                  <a:lnTo>
                    <a:pt x="0" y="12954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0" name="object 20">
            <a:extLst>
              <a:ext uri="{FF2B5EF4-FFF2-40B4-BE49-F238E27FC236}">
                <a16:creationId xmlns:a16="http://schemas.microsoft.com/office/drawing/2014/main" id="{9EDC926B-BAFC-67B6-0836-4CC735DF8E8F}"/>
              </a:ext>
            </a:extLst>
          </p:cNvPr>
          <p:cNvSpPr txBox="1"/>
          <p:nvPr/>
        </p:nvSpPr>
        <p:spPr>
          <a:xfrm>
            <a:off x="9218069" y="4315459"/>
            <a:ext cx="826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execute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21" name="object 21">
            <a:extLst>
              <a:ext uri="{FF2B5EF4-FFF2-40B4-BE49-F238E27FC236}">
                <a16:creationId xmlns:a16="http://schemas.microsoft.com/office/drawing/2014/main" id="{1724DF86-F856-F8D7-38B7-616C0BCA9119}"/>
              </a:ext>
            </a:extLst>
          </p:cNvPr>
          <p:cNvGrpSpPr/>
          <p:nvPr/>
        </p:nvGrpSpPr>
        <p:grpSpPr>
          <a:xfrm>
            <a:off x="8421689" y="2617174"/>
            <a:ext cx="1778635" cy="1729739"/>
            <a:chOff x="8421689" y="2617174"/>
            <a:chExt cx="1778635" cy="1729739"/>
          </a:xfrm>
        </p:grpSpPr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1DC583A2-124D-3A4F-7B3D-2CD8C295565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23719" y="3413658"/>
              <a:ext cx="1076483" cy="932771"/>
            </a:xfrm>
            <a:prstGeom prst="rect">
              <a:avLst/>
            </a:prstGeom>
          </p:spPr>
        </p:pic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3BD0EF62-7030-81FA-FDCC-9A20257AD429}"/>
                </a:ext>
              </a:extLst>
            </p:cNvPr>
            <p:cNvSpPr/>
            <p:nvPr/>
          </p:nvSpPr>
          <p:spPr>
            <a:xfrm>
              <a:off x="8428039" y="2623524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1353529" y="0"/>
                  </a:moveTo>
                  <a:lnTo>
                    <a:pt x="0" y="0"/>
                  </a:lnTo>
                  <a:lnTo>
                    <a:pt x="0" y="1295417"/>
                  </a:lnTo>
                  <a:lnTo>
                    <a:pt x="1353529" y="1295417"/>
                  </a:lnTo>
                  <a:lnTo>
                    <a:pt x="1353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6233311F-DCB5-D19D-5FE2-1D27A8C8181B}"/>
                </a:ext>
              </a:extLst>
            </p:cNvPr>
            <p:cNvSpPr/>
            <p:nvPr/>
          </p:nvSpPr>
          <p:spPr>
            <a:xfrm>
              <a:off x="8428039" y="2623524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0" y="0"/>
                  </a:moveTo>
                  <a:lnTo>
                    <a:pt x="1353529" y="0"/>
                  </a:lnTo>
                  <a:lnTo>
                    <a:pt x="1353529" y="1295418"/>
                  </a:lnTo>
                  <a:lnTo>
                    <a:pt x="0" y="12954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5" name="object 25">
            <a:extLst>
              <a:ext uri="{FF2B5EF4-FFF2-40B4-BE49-F238E27FC236}">
                <a16:creationId xmlns:a16="http://schemas.microsoft.com/office/drawing/2014/main" id="{5A770EF3-2FA2-54E2-192F-D3BCDBB05332}"/>
              </a:ext>
            </a:extLst>
          </p:cNvPr>
          <p:cNvSpPr txBox="1"/>
          <p:nvPr/>
        </p:nvSpPr>
        <p:spPr>
          <a:xfrm>
            <a:off x="8634933" y="3602228"/>
            <a:ext cx="826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execute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26" name="object 26">
            <a:extLst>
              <a:ext uri="{FF2B5EF4-FFF2-40B4-BE49-F238E27FC236}">
                <a16:creationId xmlns:a16="http://schemas.microsoft.com/office/drawing/2014/main" id="{4E47F589-B961-E329-E550-09AA871D1162}"/>
              </a:ext>
            </a:extLst>
          </p:cNvPr>
          <p:cNvGrpSpPr/>
          <p:nvPr/>
        </p:nvGrpSpPr>
        <p:grpSpPr>
          <a:xfrm>
            <a:off x="1197075" y="2002140"/>
            <a:ext cx="10116820" cy="4009390"/>
            <a:chOff x="1197075" y="2002140"/>
            <a:chExt cx="10116820" cy="4009390"/>
          </a:xfrm>
        </p:grpSpPr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E5FE195B-D286-F53E-1D70-307826F7780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40581" y="2697957"/>
              <a:ext cx="1076483" cy="932771"/>
            </a:xfrm>
            <a:prstGeom prst="rect">
              <a:avLst/>
            </a:prstGeom>
          </p:spPr>
        </p:pic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CE1BD6EE-3484-BCCF-B52E-6CA0CE987EC7}"/>
                </a:ext>
              </a:extLst>
            </p:cNvPr>
            <p:cNvSpPr/>
            <p:nvPr/>
          </p:nvSpPr>
          <p:spPr>
            <a:xfrm>
              <a:off x="6977978" y="3316856"/>
              <a:ext cx="2033270" cy="692785"/>
            </a:xfrm>
            <a:custGeom>
              <a:avLst/>
              <a:gdLst/>
              <a:ahLst/>
              <a:cxnLst/>
              <a:rect l="l" t="t" r="r" b="b"/>
              <a:pathLst>
                <a:path w="2033270" h="692785">
                  <a:moveTo>
                    <a:pt x="1996910" y="665181"/>
                  </a:moveTo>
                  <a:lnTo>
                    <a:pt x="1930314" y="680050"/>
                  </a:lnTo>
                  <a:lnTo>
                    <a:pt x="1928159" y="683445"/>
                  </a:lnTo>
                  <a:lnTo>
                    <a:pt x="1929688" y="690290"/>
                  </a:lnTo>
                  <a:lnTo>
                    <a:pt x="1933082" y="692445"/>
                  </a:lnTo>
                  <a:lnTo>
                    <a:pt x="2023272" y="672308"/>
                  </a:lnTo>
                  <a:lnTo>
                    <a:pt x="2019282" y="672308"/>
                  </a:lnTo>
                  <a:lnTo>
                    <a:pt x="1996910" y="665181"/>
                  </a:lnTo>
                  <a:close/>
                </a:path>
                <a:path w="2033270" h="692785">
                  <a:moveTo>
                    <a:pt x="2009210" y="662435"/>
                  </a:moveTo>
                  <a:lnTo>
                    <a:pt x="1996910" y="665181"/>
                  </a:lnTo>
                  <a:lnTo>
                    <a:pt x="2019282" y="672308"/>
                  </a:lnTo>
                  <a:lnTo>
                    <a:pt x="2019853" y="670515"/>
                  </a:lnTo>
                  <a:lnTo>
                    <a:pt x="2016504" y="670515"/>
                  </a:lnTo>
                  <a:lnTo>
                    <a:pt x="2009210" y="662435"/>
                  </a:lnTo>
                  <a:close/>
                </a:path>
                <a:path w="2033270" h="692785">
                  <a:moveTo>
                    <a:pt x="1960454" y="593714"/>
                  </a:moveTo>
                  <a:lnTo>
                    <a:pt x="1955247" y="598415"/>
                  </a:lnTo>
                  <a:lnTo>
                    <a:pt x="1955043" y="602430"/>
                  </a:lnTo>
                  <a:lnTo>
                    <a:pt x="2000766" y="653081"/>
                  </a:lnTo>
                  <a:lnTo>
                    <a:pt x="2023136" y="660208"/>
                  </a:lnTo>
                  <a:lnTo>
                    <a:pt x="2019282" y="672308"/>
                  </a:lnTo>
                  <a:lnTo>
                    <a:pt x="2023272" y="672308"/>
                  </a:lnTo>
                  <a:lnTo>
                    <a:pt x="2033226" y="670086"/>
                  </a:lnTo>
                  <a:lnTo>
                    <a:pt x="1964470" y="593920"/>
                  </a:lnTo>
                  <a:lnTo>
                    <a:pt x="1960454" y="593714"/>
                  </a:lnTo>
                  <a:close/>
                </a:path>
                <a:path w="2033270" h="692785">
                  <a:moveTo>
                    <a:pt x="2019834" y="660063"/>
                  </a:moveTo>
                  <a:lnTo>
                    <a:pt x="2009210" y="662435"/>
                  </a:lnTo>
                  <a:lnTo>
                    <a:pt x="2016504" y="670515"/>
                  </a:lnTo>
                  <a:lnTo>
                    <a:pt x="2019834" y="660063"/>
                  </a:lnTo>
                  <a:close/>
                </a:path>
                <a:path w="2033270" h="692785">
                  <a:moveTo>
                    <a:pt x="2022682" y="660063"/>
                  </a:moveTo>
                  <a:lnTo>
                    <a:pt x="2019834" y="660063"/>
                  </a:lnTo>
                  <a:lnTo>
                    <a:pt x="2016504" y="670515"/>
                  </a:lnTo>
                  <a:lnTo>
                    <a:pt x="2019853" y="670515"/>
                  </a:lnTo>
                  <a:lnTo>
                    <a:pt x="2023136" y="660208"/>
                  </a:lnTo>
                  <a:lnTo>
                    <a:pt x="2022682" y="660063"/>
                  </a:lnTo>
                  <a:close/>
                </a:path>
                <a:path w="2033270" h="692785">
                  <a:moveTo>
                    <a:pt x="36316" y="27264"/>
                  </a:moveTo>
                  <a:lnTo>
                    <a:pt x="24016" y="30010"/>
                  </a:lnTo>
                  <a:lnTo>
                    <a:pt x="32459" y="39363"/>
                  </a:lnTo>
                  <a:lnTo>
                    <a:pt x="1996910" y="665181"/>
                  </a:lnTo>
                  <a:lnTo>
                    <a:pt x="2009210" y="662435"/>
                  </a:lnTo>
                  <a:lnTo>
                    <a:pt x="2000766" y="653081"/>
                  </a:lnTo>
                  <a:lnTo>
                    <a:pt x="36316" y="27264"/>
                  </a:lnTo>
                  <a:close/>
                </a:path>
                <a:path w="2033270" h="692785">
                  <a:moveTo>
                    <a:pt x="2000766" y="653081"/>
                  </a:moveTo>
                  <a:lnTo>
                    <a:pt x="2009210" y="662435"/>
                  </a:lnTo>
                  <a:lnTo>
                    <a:pt x="2019834" y="660063"/>
                  </a:lnTo>
                  <a:lnTo>
                    <a:pt x="2022682" y="660063"/>
                  </a:lnTo>
                  <a:lnTo>
                    <a:pt x="2000766" y="653081"/>
                  </a:lnTo>
                  <a:close/>
                </a:path>
                <a:path w="2033270" h="692785">
                  <a:moveTo>
                    <a:pt x="100144" y="0"/>
                  </a:moveTo>
                  <a:lnTo>
                    <a:pt x="0" y="22359"/>
                  </a:lnTo>
                  <a:lnTo>
                    <a:pt x="68756" y="98525"/>
                  </a:lnTo>
                  <a:lnTo>
                    <a:pt x="72772" y="98731"/>
                  </a:lnTo>
                  <a:lnTo>
                    <a:pt x="77979" y="94030"/>
                  </a:lnTo>
                  <a:lnTo>
                    <a:pt x="78183" y="90016"/>
                  </a:lnTo>
                  <a:lnTo>
                    <a:pt x="32459" y="39363"/>
                  </a:lnTo>
                  <a:lnTo>
                    <a:pt x="10090" y="32237"/>
                  </a:lnTo>
                  <a:lnTo>
                    <a:pt x="13944" y="20137"/>
                  </a:lnTo>
                  <a:lnTo>
                    <a:pt x="68237" y="20137"/>
                  </a:lnTo>
                  <a:lnTo>
                    <a:pt x="102911" y="12395"/>
                  </a:lnTo>
                  <a:lnTo>
                    <a:pt x="105067" y="9000"/>
                  </a:lnTo>
                  <a:lnTo>
                    <a:pt x="103538" y="2155"/>
                  </a:lnTo>
                  <a:lnTo>
                    <a:pt x="100144" y="0"/>
                  </a:lnTo>
                  <a:close/>
                </a:path>
                <a:path w="2033270" h="692785">
                  <a:moveTo>
                    <a:pt x="13944" y="20137"/>
                  </a:moveTo>
                  <a:lnTo>
                    <a:pt x="10090" y="32237"/>
                  </a:lnTo>
                  <a:lnTo>
                    <a:pt x="32459" y="39363"/>
                  </a:lnTo>
                  <a:lnTo>
                    <a:pt x="26157" y="32382"/>
                  </a:lnTo>
                  <a:lnTo>
                    <a:pt x="13392" y="32382"/>
                  </a:lnTo>
                  <a:lnTo>
                    <a:pt x="16722" y="21930"/>
                  </a:lnTo>
                  <a:lnTo>
                    <a:pt x="19573" y="21930"/>
                  </a:lnTo>
                  <a:lnTo>
                    <a:pt x="13944" y="20137"/>
                  </a:lnTo>
                  <a:close/>
                </a:path>
                <a:path w="2033270" h="692785">
                  <a:moveTo>
                    <a:pt x="16722" y="21930"/>
                  </a:moveTo>
                  <a:lnTo>
                    <a:pt x="13392" y="32382"/>
                  </a:lnTo>
                  <a:lnTo>
                    <a:pt x="24016" y="30010"/>
                  </a:lnTo>
                  <a:lnTo>
                    <a:pt x="16722" y="21930"/>
                  </a:lnTo>
                  <a:close/>
                </a:path>
                <a:path w="2033270" h="692785">
                  <a:moveTo>
                    <a:pt x="24016" y="30010"/>
                  </a:moveTo>
                  <a:lnTo>
                    <a:pt x="13392" y="32382"/>
                  </a:lnTo>
                  <a:lnTo>
                    <a:pt x="26157" y="32382"/>
                  </a:lnTo>
                  <a:lnTo>
                    <a:pt x="24016" y="30010"/>
                  </a:lnTo>
                  <a:close/>
                </a:path>
                <a:path w="2033270" h="692785">
                  <a:moveTo>
                    <a:pt x="19573" y="21930"/>
                  </a:moveTo>
                  <a:lnTo>
                    <a:pt x="16722" y="21930"/>
                  </a:lnTo>
                  <a:lnTo>
                    <a:pt x="24016" y="30010"/>
                  </a:lnTo>
                  <a:lnTo>
                    <a:pt x="36316" y="27264"/>
                  </a:lnTo>
                  <a:lnTo>
                    <a:pt x="19573" y="21930"/>
                  </a:lnTo>
                  <a:close/>
                </a:path>
                <a:path w="2033270" h="692785">
                  <a:moveTo>
                    <a:pt x="68237" y="20137"/>
                  </a:moveTo>
                  <a:lnTo>
                    <a:pt x="13944" y="20137"/>
                  </a:lnTo>
                  <a:lnTo>
                    <a:pt x="36316" y="27264"/>
                  </a:lnTo>
                  <a:lnTo>
                    <a:pt x="68237" y="201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B803402F-B1E4-E3DA-3952-A743F25FA31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7075" y="3164343"/>
              <a:ext cx="1561208" cy="1325562"/>
            </a:xfrm>
            <a:prstGeom prst="rect">
              <a:avLst/>
            </a:prstGeom>
          </p:spPr>
        </p:pic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A4CFF9AD-70C7-AEF7-7234-D8388612586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34861" y="4160304"/>
              <a:ext cx="1608922" cy="1354176"/>
            </a:xfrm>
            <a:prstGeom prst="rect">
              <a:avLst/>
            </a:prstGeom>
          </p:spPr>
        </p:pic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0BDE1BDD-B42E-F6AA-4A35-896E4C53E00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23719" y="2002140"/>
              <a:ext cx="1608922" cy="1354176"/>
            </a:xfrm>
            <a:prstGeom prst="rect">
              <a:avLst/>
            </a:prstGeom>
          </p:spPr>
        </p:pic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5C3B5133-4F13-B2F3-2D3C-FE4D97791BF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04531" y="3557379"/>
              <a:ext cx="1608922" cy="1354176"/>
            </a:xfrm>
            <a:prstGeom prst="rect">
              <a:avLst/>
            </a:prstGeom>
          </p:spPr>
        </p:pic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FF3F3666-1E22-BAA6-2A14-989FE91BB2E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55782" y="4657338"/>
              <a:ext cx="1608922" cy="13541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697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B508616-EA4F-6E55-9ABF-E50D637714C3}"/>
              </a:ext>
            </a:extLst>
          </p:cNvPr>
          <p:cNvSpPr txBox="1">
            <a:spLocks/>
          </p:cNvSpPr>
          <p:nvPr/>
        </p:nvSpPr>
        <p:spPr>
          <a:xfrm>
            <a:off x="916939" y="611124"/>
            <a:ext cx="9145270" cy="723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Why</a:t>
            </a:r>
            <a:r>
              <a:rPr lang="en-US" spc="-110" dirty="0"/>
              <a:t> </a:t>
            </a:r>
            <a:r>
              <a:rPr lang="en-US" spc="-10" dirty="0"/>
              <a:t>HTCondor?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8F6DFC5-A478-81A1-4640-3CF9926FF613}"/>
              </a:ext>
            </a:extLst>
          </p:cNvPr>
          <p:cNvSpPr txBox="1"/>
          <p:nvPr/>
        </p:nvSpPr>
        <p:spPr>
          <a:xfrm>
            <a:off x="916939" y="1713991"/>
            <a:ext cx="9860280" cy="4037003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40"/>
              </a:spcBef>
              <a:buChar char="•"/>
              <a:tabLst>
                <a:tab pos="241300" algn="l"/>
              </a:tabLst>
            </a:pPr>
            <a:r>
              <a:rPr sz="3300" dirty="0">
                <a:latin typeface="Arial"/>
                <a:cs typeface="Arial"/>
              </a:rPr>
              <a:t>HTCondor</a:t>
            </a:r>
            <a:r>
              <a:rPr sz="3300" spc="1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manages</a:t>
            </a:r>
            <a:r>
              <a:rPr sz="3300" spc="1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and</a:t>
            </a:r>
            <a:r>
              <a:rPr sz="3300" spc="2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runs</a:t>
            </a:r>
            <a:r>
              <a:rPr sz="3300" spc="1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work</a:t>
            </a:r>
            <a:r>
              <a:rPr sz="3300" spc="1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on</a:t>
            </a:r>
            <a:r>
              <a:rPr sz="3300" spc="1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your</a:t>
            </a:r>
            <a:r>
              <a:rPr sz="3300" spc="5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behalf.</a:t>
            </a:r>
            <a:endParaRPr sz="3300" dirty="0">
              <a:latin typeface="Arial"/>
              <a:cs typeface="Arial"/>
            </a:endParaRPr>
          </a:p>
          <a:p>
            <a:pPr marL="241300" indent="-228600">
              <a:lnSpc>
                <a:spcPts val="3879"/>
              </a:lnSpc>
              <a:spcBef>
                <a:spcPts val="240"/>
              </a:spcBef>
              <a:buChar char="•"/>
              <a:tabLst>
                <a:tab pos="241300" algn="l"/>
              </a:tabLst>
            </a:pPr>
            <a:r>
              <a:rPr sz="3300" dirty="0">
                <a:latin typeface="Arial"/>
                <a:cs typeface="Arial"/>
              </a:rPr>
              <a:t>Manage</a:t>
            </a:r>
            <a:r>
              <a:rPr sz="3300" spc="-7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shared</a:t>
            </a:r>
            <a:r>
              <a:rPr sz="3300" spc="-70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resources</a:t>
            </a:r>
            <a:r>
              <a:rPr sz="3300" spc="-75" dirty="0">
                <a:latin typeface="Arial"/>
                <a:cs typeface="Arial"/>
              </a:rPr>
              <a:t> </a:t>
            </a:r>
            <a:r>
              <a:rPr sz="3300" dirty="0">
                <a:latin typeface="Arial"/>
                <a:cs typeface="Arial"/>
              </a:rPr>
              <a:t>among</a:t>
            </a:r>
            <a:r>
              <a:rPr sz="3300" spc="-70" dirty="0">
                <a:latin typeface="Arial"/>
                <a:cs typeface="Arial"/>
              </a:rPr>
              <a:t> </a:t>
            </a:r>
            <a:r>
              <a:rPr sz="3300" spc="-10" dirty="0">
                <a:latin typeface="Arial"/>
                <a:cs typeface="Arial"/>
              </a:rPr>
              <a:t>users:</a:t>
            </a:r>
            <a:endParaRPr sz="3000" dirty="0">
              <a:latin typeface="Arial"/>
              <a:cs typeface="Arial"/>
            </a:endParaRPr>
          </a:p>
          <a:p>
            <a:pPr marL="698500" marR="887094" lvl="1" indent="-228600">
              <a:lnSpc>
                <a:spcPts val="2900"/>
              </a:lnSpc>
              <a:spcBef>
                <a:spcPts val="484"/>
              </a:spcBef>
              <a:buChar char="•"/>
              <a:tabLst>
                <a:tab pos="698500" algn="l"/>
              </a:tabLst>
            </a:pPr>
            <a:r>
              <a:rPr sz="3000" dirty="0">
                <a:latin typeface="Arial"/>
                <a:cs typeface="Arial"/>
              </a:rPr>
              <a:t>Schedule</a:t>
            </a:r>
            <a:r>
              <a:rPr sz="3000" spc="4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tasks</a:t>
            </a:r>
            <a:r>
              <a:rPr sz="3000" spc="3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on</a:t>
            </a:r>
            <a:r>
              <a:rPr sz="3000" spc="3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</a:t>
            </a:r>
            <a:r>
              <a:rPr sz="3000" spc="4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group*</a:t>
            </a:r>
            <a:r>
              <a:rPr sz="3000" spc="35" dirty="0">
                <a:latin typeface="Arial"/>
                <a:cs typeface="Arial"/>
              </a:rPr>
              <a:t> </a:t>
            </a:r>
            <a:r>
              <a:rPr sz="3000" spc="50" dirty="0">
                <a:latin typeface="Arial"/>
                <a:cs typeface="Arial"/>
              </a:rPr>
              <a:t>of</a:t>
            </a:r>
            <a:r>
              <a:rPr sz="3000" spc="4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computers</a:t>
            </a:r>
            <a:r>
              <a:rPr sz="3000" spc="3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(which </a:t>
            </a:r>
            <a:r>
              <a:rPr sz="3000" dirty="0">
                <a:latin typeface="Arial"/>
                <a:cs typeface="Arial"/>
              </a:rPr>
              <a:t>may/may</a:t>
            </a:r>
            <a:r>
              <a:rPr sz="3000" spc="7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not</a:t>
            </a:r>
            <a:r>
              <a:rPr sz="3000" spc="8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be</a:t>
            </a:r>
            <a:r>
              <a:rPr sz="3000" spc="8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directly</a:t>
            </a:r>
            <a:r>
              <a:rPr sz="3000" spc="7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accessible</a:t>
            </a:r>
            <a:r>
              <a:rPr sz="3000" spc="80" dirty="0">
                <a:latin typeface="Arial"/>
                <a:cs typeface="Arial"/>
              </a:rPr>
              <a:t> to </a:t>
            </a:r>
            <a:r>
              <a:rPr sz="3000" dirty="0">
                <a:latin typeface="Arial"/>
                <a:cs typeface="Arial"/>
              </a:rPr>
              <a:t>the</a:t>
            </a:r>
            <a:r>
              <a:rPr sz="3000" spc="8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user).</a:t>
            </a:r>
            <a:endParaRPr lang="en-US" sz="3000" spc="-10" dirty="0">
              <a:latin typeface="Arial"/>
              <a:cs typeface="Arial"/>
            </a:endParaRPr>
          </a:p>
          <a:p>
            <a:pPr marL="698500" marR="887094" lvl="1" indent="-228600">
              <a:lnSpc>
                <a:spcPts val="2900"/>
              </a:lnSpc>
              <a:spcBef>
                <a:spcPts val="484"/>
              </a:spcBef>
              <a:buChar char="•"/>
              <a:tabLst>
                <a:tab pos="698500" algn="l"/>
              </a:tabLst>
            </a:pPr>
            <a:endParaRPr sz="3000" dirty="0">
              <a:latin typeface="Arial"/>
              <a:cs typeface="Arial"/>
            </a:endParaRPr>
          </a:p>
          <a:p>
            <a:pPr marL="698500" marR="5080" lvl="1" indent="-228600">
              <a:lnSpc>
                <a:spcPts val="2880"/>
              </a:lnSpc>
              <a:spcBef>
                <a:spcPts val="530"/>
              </a:spcBef>
              <a:buChar char="•"/>
              <a:tabLst>
                <a:tab pos="698500" algn="l"/>
              </a:tabLst>
            </a:pPr>
            <a:r>
              <a:rPr sz="3000" dirty="0">
                <a:latin typeface="Arial"/>
                <a:cs typeface="Arial"/>
              </a:rPr>
              <a:t>Schedule</a:t>
            </a:r>
            <a:r>
              <a:rPr sz="3000" spc="6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tasks</a:t>
            </a:r>
            <a:r>
              <a:rPr sz="3000" spc="6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submitted</a:t>
            </a:r>
            <a:r>
              <a:rPr sz="3000" spc="6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by</a:t>
            </a:r>
            <a:r>
              <a:rPr sz="3000" spc="6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multiple</a:t>
            </a:r>
            <a:r>
              <a:rPr sz="3000" spc="6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users</a:t>
            </a:r>
            <a:r>
              <a:rPr sz="3000" spc="5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on</a:t>
            </a:r>
            <a:r>
              <a:rPr sz="3000" spc="5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one</a:t>
            </a:r>
            <a:r>
              <a:rPr sz="3000" spc="65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or </a:t>
            </a:r>
            <a:r>
              <a:rPr sz="3000" dirty="0">
                <a:latin typeface="Arial"/>
                <a:cs typeface="Arial"/>
              </a:rPr>
              <a:t>more</a:t>
            </a:r>
            <a:r>
              <a:rPr sz="3000" spc="-3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computers.</a:t>
            </a:r>
            <a:endParaRPr sz="3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600" dirty="0">
                <a:latin typeface="Arial"/>
                <a:cs typeface="Arial"/>
              </a:rPr>
              <a:t>*in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HTCondor-</a:t>
            </a:r>
            <a:r>
              <a:rPr sz="2600" dirty="0">
                <a:latin typeface="Arial"/>
                <a:cs typeface="Arial"/>
              </a:rPr>
              <a:t>speak,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spc="90" dirty="0">
                <a:latin typeface="Arial"/>
                <a:cs typeface="Arial"/>
              </a:rPr>
              <a:t>“pool”</a:t>
            </a:r>
            <a:endParaRPr sz="2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6188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C5E99B1-7B3D-B7C3-F11A-EF2099E7F14A}"/>
              </a:ext>
            </a:extLst>
          </p:cNvPr>
          <p:cNvSpPr txBox="1">
            <a:spLocks/>
          </p:cNvSpPr>
          <p:nvPr/>
        </p:nvSpPr>
        <p:spPr>
          <a:xfrm>
            <a:off x="910589" y="2757932"/>
            <a:ext cx="9201150" cy="1750695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 marR="5080">
              <a:lnSpc>
                <a:spcPts val="6380"/>
              </a:lnSpc>
              <a:spcBef>
                <a:spcPts val="994"/>
              </a:spcBef>
            </a:pPr>
            <a:r>
              <a:rPr lang="en-US" sz="6000" dirty="0"/>
              <a:t>Set</a:t>
            </a:r>
            <a:r>
              <a:rPr lang="en-US" sz="6000" spc="-90" dirty="0"/>
              <a:t> </a:t>
            </a:r>
            <a:r>
              <a:rPr lang="en-US" sz="6000" spc="80" dirty="0"/>
              <a:t>Up</a:t>
            </a:r>
            <a:r>
              <a:rPr lang="en-US" sz="6000" spc="-80" dirty="0"/>
              <a:t> </a:t>
            </a:r>
            <a:r>
              <a:rPr lang="en-US" sz="6000" dirty="0"/>
              <a:t>and</a:t>
            </a:r>
            <a:r>
              <a:rPr lang="en-US" sz="6000" spc="-80" dirty="0"/>
              <a:t> </a:t>
            </a:r>
            <a:r>
              <a:rPr lang="en-US" sz="6000" dirty="0"/>
              <a:t>Run</a:t>
            </a:r>
            <a:r>
              <a:rPr lang="en-US" sz="6000" spc="-90" dirty="0"/>
              <a:t> </a:t>
            </a:r>
            <a:r>
              <a:rPr lang="en-US" sz="6000" dirty="0"/>
              <a:t>a</a:t>
            </a:r>
            <a:r>
              <a:rPr lang="en-US" sz="6000" spc="-80" dirty="0"/>
              <a:t> </a:t>
            </a:r>
            <a:r>
              <a:rPr lang="en-US" sz="6000" spc="125" dirty="0"/>
              <a:t>Job</a:t>
            </a:r>
            <a:r>
              <a:rPr lang="en-US" sz="6000" spc="-80" dirty="0"/>
              <a:t> </a:t>
            </a:r>
            <a:r>
              <a:rPr lang="en-US" sz="6000" spc="65" dirty="0"/>
              <a:t>with </a:t>
            </a:r>
            <a:r>
              <a:rPr lang="en-US" sz="6000" spc="-10" dirty="0"/>
              <a:t>HTCondor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12596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2781B6F-EF39-26AA-77C7-C1E9561F4688}"/>
              </a:ext>
            </a:extLst>
          </p:cNvPr>
          <p:cNvSpPr txBox="1">
            <a:spLocks/>
          </p:cNvSpPr>
          <p:nvPr/>
        </p:nvSpPr>
        <p:spPr>
          <a:xfrm>
            <a:off x="916939" y="611124"/>
            <a:ext cx="9145270" cy="723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45" dirty="0"/>
              <a:t>Jobs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D52950A-DC03-2D07-EAF7-8E6380D61618}"/>
              </a:ext>
            </a:extLst>
          </p:cNvPr>
          <p:cNvSpPr txBox="1"/>
          <p:nvPr/>
        </p:nvSpPr>
        <p:spPr>
          <a:xfrm>
            <a:off x="916939" y="1725675"/>
            <a:ext cx="10104755" cy="143700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45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A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single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45" dirty="0">
                <a:latin typeface="Arial"/>
                <a:cs typeface="Arial"/>
              </a:rPr>
              <a:t>computing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task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is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called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114" dirty="0">
                <a:latin typeface="Arial"/>
                <a:cs typeface="Arial"/>
              </a:rPr>
              <a:t>“job”</a:t>
            </a:r>
            <a:endParaRPr sz="2800" dirty="0">
              <a:latin typeface="Arial"/>
              <a:cs typeface="Arial"/>
            </a:endParaRPr>
          </a:p>
          <a:p>
            <a:pPr marL="241300" marR="5080" indent="-228600">
              <a:lnSpc>
                <a:spcPts val="3100"/>
              </a:lnSpc>
              <a:spcBef>
                <a:spcPts val="969"/>
              </a:spcBef>
              <a:buChar char="•"/>
              <a:tabLst>
                <a:tab pos="241300" algn="l"/>
              </a:tabLst>
            </a:pPr>
            <a:r>
              <a:rPr sz="2800" spc="-35" dirty="0">
                <a:latin typeface="Arial"/>
                <a:cs typeface="Arial"/>
              </a:rPr>
              <a:t>Three</a:t>
            </a:r>
            <a:r>
              <a:rPr sz="2800" dirty="0">
                <a:latin typeface="Arial"/>
                <a:cs typeface="Arial"/>
              </a:rPr>
              <a:t> main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pieces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 job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are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 input,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executable </a:t>
            </a:r>
            <a:r>
              <a:rPr sz="2800" spc="-10" dirty="0">
                <a:latin typeface="Arial"/>
                <a:cs typeface="Arial"/>
              </a:rPr>
              <a:t>(program)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40" dirty="0">
                <a:latin typeface="Arial"/>
                <a:cs typeface="Arial"/>
              </a:rPr>
              <a:t>output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BB27D88-9AC9-F8EA-EE65-43BD1CE96641}"/>
              </a:ext>
            </a:extLst>
          </p:cNvPr>
          <p:cNvSpPr txBox="1"/>
          <p:nvPr/>
        </p:nvSpPr>
        <p:spPr>
          <a:xfrm>
            <a:off x="916939" y="5261355"/>
            <a:ext cx="9939020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Executable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must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runnable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from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command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line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without </a:t>
            </a:r>
            <a:r>
              <a:rPr sz="2800" dirty="0">
                <a:latin typeface="Arial"/>
                <a:cs typeface="Arial"/>
              </a:rPr>
              <a:t>any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interactive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input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74D8AACB-4345-BC2E-637E-98C162AB00A9}"/>
              </a:ext>
            </a:extLst>
          </p:cNvPr>
          <p:cNvGrpSpPr/>
          <p:nvPr/>
        </p:nvGrpSpPr>
        <p:grpSpPr>
          <a:xfrm>
            <a:off x="1416847" y="2942010"/>
            <a:ext cx="3128645" cy="2298065"/>
            <a:chOff x="1416847" y="2942010"/>
            <a:chExt cx="3128645" cy="2298065"/>
          </a:xfrm>
        </p:grpSpPr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1E21ABB0-868A-8D8B-62EC-09FEED2A37B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726" y="2942010"/>
              <a:ext cx="1575135" cy="1181351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38AE26F6-CD11-D384-F5E5-4AE5DCBB9F9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6847" y="3366455"/>
              <a:ext cx="1580511" cy="1269676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9C0CCF58-F8F9-EF80-A1B7-7221396362A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6726" y="4077741"/>
              <a:ext cx="1588651" cy="1162005"/>
            </a:xfrm>
            <a:prstGeom prst="rect">
              <a:avLst/>
            </a:prstGeom>
          </p:spPr>
        </p:pic>
      </p:grpSp>
      <p:pic>
        <p:nvPicPr>
          <p:cNvPr id="9" name="object 9">
            <a:extLst>
              <a:ext uri="{FF2B5EF4-FFF2-40B4-BE49-F238E27FC236}">
                <a16:creationId xmlns:a16="http://schemas.microsoft.com/office/drawing/2014/main" id="{4D22265B-E1AC-964C-2E14-1161475747C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19878" y="3165109"/>
            <a:ext cx="1655969" cy="1547751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8CD65384-1601-ECDF-1DC9-F43EC83AF66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55599" y="3036341"/>
            <a:ext cx="1705453" cy="2082800"/>
          </a:xfrm>
          <a:prstGeom prst="rect">
            <a:avLst/>
          </a:prstGeom>
        </p:spPr>
      </p:pic>
      <p:grpSp>
        <p:nvGrpSpPr>
          <p:cNvPr id="11" name="object 11">
            <a:extLst>
              <a:ext uri="{FF2B5EF4-FFF2-40B4-BE49-F238E27FC236}">
                <a16:creationId xmlns:a16="http://schemas.microsoft.com/office/drawing/2014/main" id="{D60DEC32-1EB2-93CF-1D8A-794F3D6349AF}"/>
              </a:ext>
            </a:extLst>
          </p:cNvPr>
          <p:cNvGrpSpPr/>
          <p:nvPr/>
        </p:nvGrpSpPr>
        <p:grpSpPr>
          <a:xfrm>
            <a:off x="4751387" y="3665537"/>
            <a:ext cx="541655" cy="464184"/>
            <a:chOff x="4751387" y="3665537"/>
            <a:chExt cx="541655" cy="464184"/>
          </a:xfrm>
        </p:grpSpPr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CB2722BA-D5F8-B2EA-F489-A1A658FDEC6A}"/>
                </a:ext>
              </a:extLst>
            </p:cNvPr>
            <p:cNvSpPr/>
            <p:nvPr/>
          </p:nvSpPr>
          <p:spPr>
            <a:xfrm>
              <a:off x="4757737" y="3671887"/>
              <a:ext cx="528955" cy="451484"/>
            </a:xfrm>
            <a:custGeom>
              <a:avLst/>
              <a:gdLst/>
              <a:ahLst/>
              <a:cxnLst/>
              <a:rect l="l" t="t" r="r" b="b"/>
              <a:pathLst>
                <a:path w="528954" h="451485">
                  <a:moveTo>
                    <a:pt x="302900" y="0"/>
                  </a:moveTo>
                  <a:lnTo>
                    <a:pt x="302900" y="112868"/>
                  </a:lnTo>
                  <a:lnTo>
                    <a:pt x="0" y="112868"/>
                  </a:lnTo>
                  <a:lnTo>
                    <a:pt x="0" y="338606"/>
                  </a:lnTo>
                  <a:lnTo>
                    <a:pt x="302900" y="338606"/>
                  </a:lnTo>
                  <a:lnTo>
                    <a:pt x="302900" y="451474"/>
                  </a:lnTo>
                  <a:lnTo>
                    <a:pt x="528637" y="225737"/>
                  </a:lnTo>
                  <a:lnTo>
                    <a:pt x="30290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ACB11646-5CED-9335-3731-2922487E8243}"/>
                </a:ext>
              </a:extLst>
            </p:cNvPr>
            <p:cNvSpPr/>
            <p:nvPr/>
          </p:nvSpPr>
          <p:spPr>
            <a:xfrm>
              <a:off x="4757737" y="3671887"/>
              <a:ext cx="528955" cy="451484"/>
            </a:xfrm>
            <a:custGeom>
              <a:avLst/>
              <a:gdLst/>
              <a:ahLst/>
              <a:cxnLst/>
              <a:rect l="l" t="t" r="r" b="b"/>
              <a:pathLst>
                <a:path w="528954" h="451485">
                  <a:moveTo>
                    <a:pt x="0" y="112868"/>
                  </a:moveTo>
                  <a:lnTo>
                    <a:pt x="302900" y="112868"/>
                  </a:lnTo>
                  <a:lnTo>
                    <a:pt x="302900" y="0"/>
                  </a:lnTo>
                  <a:lnTo>
                    <a:pt x="528637" y="225737"/>
                  </a:lnTo>
                  <a:lnTo>
                    <a:pt x="302900" y="451474"/>
                  </a:lnTo>
                  <a:lnTo>
                    <a:pt x="302900" y="338605"/>
                  </a:lnTo>
                  <a:lnTo>
                    <a:pt x="0" y="338605"/>
                  </a:lnTo>
                  <a:lnTo>
                    <a:pt x="0" y="112868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1EAE48D4-D1D4-1115-3E2A-18EB128B20B3}"/>
              </a:ext>
            </a:extLst>
          </p:cNvPr>
          <p:cNvGrpSpPr/>
          <p:nvPr/>
        </p:nvGrpSpPr>
        <p:grpSpPr>
          <a:xfrm>
            <a:off x="7669797" y="3665537"/>
            <a:ext cx="541655" cy="464184"/>
            <a:chOff x="7669797" y="3665537"/>
            <a:chExt cx="541655" cy="464184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6166F2AC-DE4A-3B82-83AE-ADE821F9B09C}"/>
                </a:ext>
              </a:extLst>
            </p:cNvPr>
            <p:cNvSpPr/>
            <p:nvPr/>
          </p:nvSpPr>
          <p:spPr>
            <a:xfrm>
              <a:off x="7676147" y="3671887"/>
              <a:ext cx="528955" cy="451484"/>
            </a:xfrm>
            <a:custGeom>
              <a:avLst/>
              <a:gdLst/>
              <a:ahLst/>
              <a:cxnLst/>
              <a:rect l="l" t="t" r="r" b="b"/>
              <a:pathLst>
                <a:path w="528954" h="451485">
                  <a:moveTo>
                    <a:pt x="302900" y="0"/>
                  </a:moveTo>
                  <a:lnTo>
                    <a:pt x="302900" y="112868"/>
                  </a:lnTo>
                  <a:lnTo>
                    <a:pt x="0" y="112868"/>
                  </a:lnTo>
                  <a:lnTo>
                    <a:pt x="0" y="338606"/>
                  </a:lnTo>
                  <a:lnTo>
                    <a:pt x="302900" y="338606"/>
                  </a:lnTo>
                  <a:lnTo>
                    <a:pt x="302900" y="451474"/>
                  </a:lnTo>
                  <a:lnTo>
                    <a:pt x="528636" y="225737"/>
                  </a:lnTo>
                  <a:lnTo>
                    <a:pt x="30290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D005898A-379B-9669-4350-7ED6C2AF86DB}"/>
                </a:ext>
              </a:extLst>
            </p:cNvPr>
            <p:cNvSpPr/>
            <p:nvPr/>
          </p:nvSpPr>
          <p:spPr>
            <a:xfrm>
              <a:off x="7676147" y="3671887"/>
              <a:ext cx="528955" cy="451484"/>
            </a:xfrm>
            <a:custGeom>
              <a:avLst/>
              <a:gdLst/>
              <a:ahLst/>
              <a:cxnLst/>
              <a:rect l="l" t="t" r="r" b="b"/>
              <a:pathLst>
                <a:path w="528954" h="451485">
                  <a:moveTo>
                    <a:pt x="0" y="112868"/>
                  </a:moveTo>
                  <a:lnTo>
                    <a:pt x="302900" y="112868"/>
                  </a:lnTo>
                  <a:lnTo>
                    <a:pt x="302900" y="0"/>
                  </a:lnTo>
                  <a:lnTo>
                    <a:pt x="528637" y="225737"/>
                  </a:lnTo>
                  <a:lnTo>
                    <a:pt x="302900" y="451474"/>
                  </a:lnTo>
                  <a:lnTo>
                    <a:pt x="302900" y="338605"/>
                  </a:lnTo>
                  <a:lnTo>
                    <a:pt x="0" y="338605"/>
                  </a:lnTo>
                  <a:lnTo>
                    <a:pt x="0" y="112868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648339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100881D-5DB1-BCF0-3BC3-F2626BFB2175}"/>
              </a:ext>
            </a:extLst>
          </p:cNvPr>
          <p:cNvSpPr txBox="1"/>
          <p:nvPr/>
        </p:nvSpPr>
        <p:spPr>
          <a:xfrm>
            <a:off x="1026904" y="1419542"/>
            <a:ext cx="1972310" cy="498649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latin typeface="Arial"/>
                <a:cs typeface="Arial"/>
              </a:rPr>
              <a:t>universe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vanilla</a:t>
            </a:r>
            <a:endParaRPr sz="1400" dirty="0">
              <a:latin typeface="Arial"/>
              <a:cs typeface="Arial"/>
            </a:endParaRPr>
          </a:p>
          <a:p>
            <a:pPr marL="12700" marR="328295">
              <a:lnSpc>
                <a:spcPct val="200400"/>
              </a:lnSpc>
              <a:spcBef>
                <a:spcPts val="15"/>
              </a:spcBef>
            </a:pPr>
            <a:r>
              <a:rPr sz="1400" dirty="0">
                <a:latin typeface="Arial"/>
                <a:cs typeface="Arial"/>
              </a:rPr>
              <a:t>getenv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true </a:t>
            </a:r>
            <a:r>
              <a:rPr sz="1400" spc="-10" dirty="0">
                <a:latin typeface="Arial"/>
                <a:cs typeface="Arial"/>
              </a:rPr>
              <a:t>executable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lp.py </a:t>
            </a:r>
            <a:r>
              <a:rPr sz="1400" spc="-10" dirty="0">
                <a:latin typeface="Arial"/>
                <a:cs typeface="Arial"/>
              </a:rPr>
              <a:t>arguments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 </a:t>
            </a:r>
            <a:r>
              <a:rPr lang="en-US" sz="1400" spc="-10" dirty="0">
                <a:latin typeface="Arial"/>
                <a:cs typeface="Arial"/>
              </a:rPr>
              <a:t>test0.lp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Log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test.log</a:t>
            </a:r>
            <a:r>
              <a:rPr sz="1400" spc="5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output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test.out </a:t>
            </a:r>
            <a:r>
              <a:rPr sz="1400" dirty="0">
                <a:latin typeface="Arial"/>
                <a:cs typeface="Arial"/>
              </a:rPr>
              <a:t>error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10" dirty="0">
                <a:latin typeface="Arial"/>
                <a:cs typeface="Arial"/>
              </a:rPr>
              <a:t> test.error notification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error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196700"/>
              </a:lnSpc>
              <a:spcBef>
                <a:spcPts val="75"/>
              </a:spcBef>
            </a:pPr>
            <a:r>
              <a:rPr sz="1400" spc="-10" dirty="0">
                <a:latin typeface="Arial"/>
                <a:cs typeface="Arial"/>
              </a:rPr>
              <a:t>notification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complete </a:t>
            </a:r>
            <a:r>
              <a:rPr sz="1400" dirty="0">
                <a:latin typeface="Arial"/>
                <a:cs typeface="Arial"/>
              </a:rPr>
              <a:t>request_memory</a:t>
            </a:r>
            <a:r>
              <a:rPr sz="1400" spc="-1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1024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request_cpus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50" dirty="0">
                <a:latin typeface="Arial"/>
                <a:cs typeface="Arial"/>
              </a:rPr>
              <a:t> 1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latin typeface="Arial"/>
                <a:cs typeface="Arial"/>
              </a:rPr>
              <a:t>queue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95179C75-CE57-4AB3-3F11-EF4CCC22A25D}"/>
              </a:ext>
            </a:extLst>
          </p:cNvPr>
          <p:cNvSpPr txBox="1">
            <a:spLocks/>
          </p:cNvSpPr>
          <p:nvPr/>
        </p:nvSpPr>
        <p:spPr>
          <a:xfrm>
            <a:off x="916939" y="607634"/>
            <a:ext cx="91532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45" dirty="0"/>
              <a:t>Simple submit file</a:t>
            </a:r>
            <a:endParaRPr lang="en-US" spc="40" dirty="0"/>
          </a:p>
        </p:txBody>
      </p:sp>
    </p:spTree>
    <p:extLst>
      <p:ext uri="{BB962C8B-B14F-4D97-AF65-F5344CB8AC3E}">
        <p14:creationId xmlns:p14="http://schemas.microsoft.com/office/powerpoint/2010/main" val="4067910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8E89C48F-D770-167D-8DAB-006391E1D2DF}"/>
              </a:ext>
            </a:extLst>
          </p:cNvPr>
          <p:cNvSpPr txBox="1">
            <a:spLocks/>
          </p:cNvSpPr>
          <p:nvPr/>
        </p:nvSpPr>
        <p:spPr>
          <a:xfrm>
            <a:off x="916939" y="611124"/>
            <a:ext cx="9145270" cy="723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Covered</a:t>
            </a:r>
            <a:r>
              <a:rPr lang="en-US" spc="-170" dirty="0"/>
              <a:t> </a:t>
            </a:r>
            <a:r>
              <a:rPr lang="en-US" dirty="0"/>
              <a:t>In</a:t>
            </a:r>
            <a:r>
              <a:rPr lang="en-US" spc="-170" dirty="0"/>
              <a:t> </a:t>
            </a:r>
            <a:r>
              <a:rPr lang="en-US" dirty="0"/>
              <a:t>This</a:t>
            </a:r>
            <a:r>
              <a:rPr lang="en-US" spc="-170" dirty="0"/>
              <a:t> </a:t>
            </a:r>
            <a:r>
              <a:rPr lang="en-US" spc="-20" dirty="0"/>
              <a:t>Tutorial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64B51575-E054-9698-9A16-2AD706D45B3A}"/>
              </a:ext>
            </a:extLst>
          </p:cNvPr>
          <p:cNvSpPr txBox="1"/>
          <p:nvPr/>
        </p:nvSpPr>
        <p:spPr>
          <a:xfrm>
            <a:off x="1064423" y="1010460"/>
            <a:ext cx="4805435" cy="5162952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8450" indent="-286385">
              <a:lnSpc>
                <a:spcPct val="100000"/>
              </a:lnSpc>
              <a:spcBef>
                <a:spcPts val="125"/>
              </a:spcBef>
              <a:buChar char="•"/>
              <a:tabLst>
                <a:tab pos="298450" algn="l"/>
                <a:tab pos="299085" algn="l"/>
              </a:tabLst>
            </a:pPr>
            <a:r>
              <a:rPr lang="en-US" sz="2800" dirty="0">
                <a:latin typeface="Arial"/>
                <a:cs typeface="Arial"/>
              </a:rPr>
              <a:t>How</a:t>
            </a:r>
            <a:r>
              <a:rPr lang="en-US" sz="2800" spc="6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6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get</a:t>
            </a:r>
            <a:r>
              <a:rPr lang="en-US" sz="2800" spc="6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access</a:t>
            </a:r>
            <a:r>
              <a:rPr lang="en-US" sz="2800" spc="-10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14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2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ISYE</a:t>
            </a:r>
            <a:r>
              <a:rPr lang="en-US" sz="2800" spc="-6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Cluster</a:t>
            </a:r>
          </a:p>
          <a:p>
            <a:pPr marL="298450" indent="-286385">
              <a:lnSpc>
                <a:spcPct val="100000"/>
              </a:lnSpc>
              <a:spcBef>
                <a:spcPts val="125"/>
              </a:spcBef>
              <a:buChar char="•"/>
              <a:tabLst>
                <a:tab pos="298450" algn="l"/>
                <a:tab pos="299085" algn="l"/>
              </a:tabLst>
            </a:pPr>
            <a:r>
              <a:rPr lang="en-US" sz="2800" spc="-10" dirty="0">
                <a:latin typeface="Arial"/>
                <a:cs typeface="Arial"/>
              </a:rPr>
              <a:t>How to login to the cluster</a:t>
            </a:r>
            <a:endParaRPr lang="en-US" sz="2800" dirty="0">
              <a:latin typeface="Arial"/>
              <a:cs typeface="Arial"/>
            </a:endParaRPr>
          </a:p>
          <a:p>
            <a:pPr marL="298450" indent="-286385">
              <a:lnSpc>
                <a:spcPct val="100000"/>
              </a:lnSpc>
              <a:spcBef>
                <a:spcPts val="5"/>
              </a:spcBef>
              <a:buChar char="•"/>
              <a:tabLst>
                <a:tab pos="298450" algn="l"/>
                <a:tab pos="299085" algn="l"/>
              </a:tabLst>
            </a:pPr>
            <a:r>
              <a:rPr lang="en-US" sz="2800" dirty="0">
                <a:latin typeface="Arial"/>
                <a:cs typeface="Arial"/>
              </a:rPr>
              <a:t>How</a:t>
            </a:r>
            <a:r>
              <a:rPr lang="en-US" sz="2800" spc="3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8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get</a:t>
            </a:r>
            <a:r>
              <a:rPr lang="en-US" sz="2800" spc="3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your</a:t>
            </a:r>
            <a:r>
              <a:rPr lang="en-US" sz="2800" spc="-8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files</a:t>
            </a:r>
            <a:r>
              <a:rPr lang="en-US" sz="2800" spc="4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8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85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ISYE</a:t>
            </a:r>
            <a:r>
              <a:rPr lang="en-US" sz="2800" spc="-5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Cluster</a:t>
            </a:r>
            <a:endParaRPr lang="en-US" sz="2800" dirty="0">
              <a:latin typeface="Arial"/>
              <a:cs typeface="Arial"/>
            </a:endParaRPr>
          </a:p>
          <a:p>
            <a:pPr marL="298450" indent="-286385">
              <a:lnSpc>
                <a:spcPct val="100000"/>
              </a:lnSpc>
              <a:buChar char="•"/>
              <a:tabLst>
                <a:tab pos="298450" algn="l"/>
                <a:tab pos="299085" algn="l"/>
              </a:tabLst>
            </a:pPr>
            <a:r>
              <a:rPr lang="en-US" sz="2800" dirty="0">
                <a:latin typeface="Arial"/>
                <a:cs typeface="Arial"/>
              </a:rPr>
              <a:t>How</a:t>
            </a:r>
            <a:r>
              <a:rPr lang="en-US" sz="2800" spc="6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to</a:t>
            </a:r>
            <a:r>
              <a:rPr lang="en-US" sz="2800" spc="-6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access</a:t>
            </a:r>
            <a:r>
              <a:rPr lang="en-US" sz="2800" spc="-100" dirty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the</a:t>
            </a:r>
            <a:r>
              <a:rPr lang="en-US" sz="2800" spc="-60" dirty="0">
                <a:latin typeface="Arial"/>
                <a:cs typeface="Arial"/>
              </a:rPr>
              <a:t> </a:t>
            </a:r>
            <a:r>
              <a:rPr lang="en-US" sz="2800" spc="-10" dirty="0">
                <a:latin typeface="Arial"/>
                <a:cs typeface="Arial"/>
              </a:rPr>
              <a:t>Cluster</a:t>
            </a:r>
            <a:endParaRPr lang="en-US" sz="30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00"/>
              </a:spcBef>
              <a:buChar char="•"/>
              <a:tabLst>
                <a:tab pos="241300" algn="l"/>
              </a:tabLst>
            </a:pPr>
            <a:r>
              <a:rPr sz="3000" dirty="0">
                <a:latin typeface="Arial"/>
                <a:cs typeface="Arial"/>
              </a:rPr>
              <a:t>What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is</a:t>
            </a:r>
            <a:r>
              <a:rPr sz="3000" spc="-2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HTCondor?</a:t>
            </a:r>
            <a:endParaRPr sz="3000" dirty="0">
              <a:latin typeface="Arial"/>
              <a:cs typeface="Arial"/>
            </a:endParaRPr>
          </a:p>
          <a:p>
            <a:pPr marL="241300" marR="195580" indent="-228600">
              <a:lnSpc>
                <a:spcPts val="3310"/>
              </a:lnSpc>
              <a:spcBef>
                <a:spcPts val="950"/>
              </a:spcBef>
              <a:buChar char="•"/>
              <a:tabLst>
                <a:tab pos="241300" algn="l"/>
              </a:tabLst>
            </a:pPr>
            <a:r>
              <a:rPr sz="3000" dirty="0">
                <a:latin typeface="Arial"/>
                <a:cs typeface="Arial"/>
              </a:rPr>
              <a:t>Set</a:t>
            </a:r>
            <a:r>
              <a:rPr sz="3000" spc="-3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up</a:t>
            </a:r>
            <a:r>
              <a:rPr sz="3000" spc="-3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and</a:t>
            </a:r>
            <a:r>
              <a:rPr sz="3000" spc="-3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Run</a:t>
            </a:r>
            <a:r>
              <a:rPr sz="3000" spc="-35" dirty="0">
                <a:latin typeface="Arial"/>
                <a:cs typeface="Arial"/>
              </a:rPr>
              <a:t> </a:t>
            </a:r>
            <a:r>
              <a:rPr sz="3000" spc="-50" dirty="0">
                <a:latin typeface="Arial"/>
                <a:cs typeface="Arial"/>
              </a:rPr>
              <a:t>a </a:t>
            </a:r>
            <a:r>
              <a:rPr sz="3000" spc="65" dirty="0">
                <a:latin typeface="Arial"/>
                <a:cs typeface="Arial"/>
              </a:rPr>
              <a:t>Job</a:t>
            </a:r>
            <a:r>
              <a:rPr sz="3000" spc="8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with</a:t>
            </a:r>
            <a:r>
              <a:rPr sz="3000" spc="9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HTCondor</a:t>
            </a:r>
            <a:endParaRPr sz="3000" dirty="0">
              <a:latin typeface="Arial"/>
              <a:cs typeface="Arial"/>
            </a:endParaRPr>
          </a:p>
          <a:p>
            <a:pPr marL="240665" marR="5080" indent="-228600">
              <a:lnSpc>
                <a:spcPts val="3190"/>
              </a:lnSpc>
              <a:spcBef>
                <a:spcPts val="990"/>
              </a:spcBef>
              <a:buChar char="•"/>
              <a:tabLst>
                <a:tab pos="241300" algn="l"/>
              </a:tabLst>
            </a:pPr>
            <a:r>
              <a:rPr sz="3000" dirty="0">
                <a:latin typeface="Arial"/>
                <a:cs typeface="Arial"/>
              </a:rPr>
              <a:t>Submit</a:t>
            </a:r>
            <a:r>
              <a:rPr sz="3000" spc="16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Multiple</a:t>
            </a:r>
            <a:r>
              <a:rPr sz="3000" spc="75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Jobs</a:t>
            </a:r>
            <a:r>
              <a:rPr sz="3000" spc="18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with</a:t>
            </a:r>
            <a:r>
              <a:rPr sz="3000" spc="18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HTCondor</a:t>
            </a:r>
            <a:endParaRPr lang="en-US" sz="3000" spc="-10" dirty="0">
              <a:latin typeface="Arial"/>
              <a:cs typeface="Arial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757B504-F05B-FFBA-78A7-8840AFB43332}"/>
              </a:ext>
            </a:extLst>
          </p:cNvPr>
          <p:cNvSpPr txBox="1"/>
          <p:nvPr/>
        </p:nvSpPr>
        <p:spPr>
          <a:xfrm>
            <a:off x="6522211" y="1806955"/>
            <a:ext cx="4719320" cy="332994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241300" marR="236854" indent="-228600">
              <a:lnSpc>
                <a:spcPts val="3220"/>
              </a:lnSpc>
              <a:spcBef>
                <a:spcPts val="525"/>
              </a:spcBef>
              <a:buChar char="•"/>
              <a:tabLst>
                <a:tab pos="241300" algn="l"/>
              </a:tabLst>
            </a:pPr>
            <a:r>
              <a:rPr sz="3000" dirty="0">
                <a:latin typeface="Arial"/>
                <a:cs typeface="Arial"/>
              </a:rPr>
              <a:t>How</a:t>
            </a:r>
            <a:r>
              <a:rPr sz="3000" spc="6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HTCondor</a:t>
            </a:r>
            <a:r>
              <a:rPr sz="3000" spc="55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Matches </a:t>
            </a:r>
            <a:r>
              <a:rPr sz="3000" dirty="0">
                <a:latin typeface="Arial"/>
                <a:cs typeface="Arial"/>
              </a:rPr>
              <a:t>and</a:t>
            </a:r>
            <a:r>
              <a:rPr sz="3000" spc="-8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Runs</a:t>
            </a:r>
            <a:r>
              <a:rPr sz="3000" spc="-85" dirty="0">
                <a:latin typeface="Arial"/>
                <a:cs typeface="Arial"/>
              </a:rPr>
              <a:t> </a:t>
            </a:r>
            <a:r>
              <a:rPr sz="3000" spc="-20" dirty="0">
                <a:latin typeface="Arial"/>
                <a:cs typeface="Arial"/>
              </a:rPr>
              <a:t>Jobs</a:t>
            </a:r>
            <a:endParaRPr sz="3000" dirty="0">
              <a:latin typeface="Arial"/>
              <a:cs typeface="Arial"/>
            </a:endParaRPr>
          </a:p>
          <a:p>
            <a:pPr marL="241300" marR="1746885" indent="-228600">
              <a:lnSpc>
                <a:spcPts val="3190"/>
              </a:lnSpc>
              <a:spcBef>
                <a:spcPts val="1095"/>
              </a:spcBef>
              <a:buChar char="•"/>
              <a:tabLst>
                <a:tab pos="241300" algn="l"/>
              </a:tabLst>
            </a:pPr>
            <a:r>
              <a:rPr sz="3000" spc="-35" dirty="0">
                <a:latin typeface="Arial"/>
                <a:cs typeface="Arial"/>
              </a:rPr>
              <a:t>Testing</a:t>
            </a:r>
            <a:r>
              <a:rPr sz="3000" spc="-155" dirty="0">
                <a:latin typeface="Arial"/>
                <a:cs typeface="Arial"/>
              </a:rPr>
              <a:t> </a:t>
            </a:r>
            <a:r>
              <a:rPr sz="3000" spc="-25" dirty="0">
                <a:latin typeface="Arial"/>
                <a:cs typeface="Arial"/>
              </a:rPr>
              <a:t>and </a:t>
            </a:r>
            <a:r>
              <a:rPr sz="3000" spc="-10" dirty="0">
                <a:latin typeface="Arial"/>
                <a:cs typeface="Arial"/>
              </a:rPr>
              <a:t>Troubleshooting</a:t>
            </a:r>
            <a:endParaRPr sz="3000" dirty="0">
              <a:latin typeface="Arial"/>
              <a:cs typeface="Arial"/>
            </a:endParaRPr>
          </a:p>
          <a:p>
            <a:pPr marL="241300" marR="5080" indent="-228600">
              <a:lnSpc>
                <a:spcPts val="3310"/>
              </a:lnSpc>
              <a:spcBef>
                <a:spcPts val="915"/>
              </a:spcBef>
              <a:buChar char="•"/>
              <a:tabLst>
                <a:tab pos="241300" algn="l"/>
              </a:tabLst>
            </a:pPr>
            <a:r>
              <a:rPr sz="3000" dirty="0">
                <a:latin typeface="Arial"/>
                <a:cs typeface="Arial"/>
              </a:rPr>
              <a:t>Use</a:t>
            </a:r>
            <a:r>
              <a:rPr sz="3000" spc="-7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Cases</a:t>
            </a:r>
            <a:r>
              <a:rPr sz="3000" spc="-7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and</a:t>
            </a:r>
            <a:r>
              <a:rPr sz="3000" spc="-70" dirty="0">
                <a:latin typeface="Arial"/>
                <a:cs typeface="Arial"/>
              </a:rPr>
              <a:t> </a:t>
            </a:r>
            <a:r>
              <a:rPr sz="3000" spc="-10" dirty="0">
                <a:latin typeface="Arial"/>
                <a:cs typeface="Arial"/>
              </a:rPr>
              <a:t>HTCondor Features</a:t>
            </a:r>
            <a:endParaRPr sz="30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40"/>
              </a:spcBef>
              <a:buChar char="•"/>
              <a:tabLst>
                <a:tab pos="241300" algn="l"/>
              </a:tabLst>
            </a:pPr>
            <a:r>
              <a:rPr sz="3000" spc="-10" dirty="0">
                <a:latin typeface="Arial"/>
                <a:cs typeface="Arial"/>
              </a:rPr>
              <a:t>Automation</a:t>
            </a:r>
            <a:endParaRPr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693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6619F9C-A110-A7AC-0941-3CDF4A94B812}"/>
              </a:ext>
            </a:extLst>
          </p:cNvPr>
          <p:cNvSpPr txBox="1">
            <a:spLocks/>
          </p:cNvSpPr>
          <p:nvPr/>
        </p:nvSpPr>
        <p:spPr>
          <a:xfrm>
            <a:off x="916939" y="607634"/>
            <a:ext cx="91532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45" dirty="0"/>
              <a:t>Submitting</a:t>
            </a:r>
            <a:r>
              <a:rPr lang="en-US" spc="170" dirty="0"/>
              <a:t> </a:t>
            </a:r>
            <a:r>
              <a:rPr lang="en-US" dirty="0"/>
              <a:t>and</a:t>
            </a:r>
            <a:r>
              <a:rPr lang="en-US" spc="180" dirty="0"/>
              <a:t> </a:t>
            </a:r>
            <a:r>
              <a:rPr lang="en-US" dirty="0"/>
              <a:t>Monitoring</a:t>
            </a:r>
            <a:r>
              <a:rPr lang="en-US" spc="175" dirty="0"/>
              <a:t> </a:t>
            </a:r>
            <a:r>
              <a:rPr lang="en-US" spc="40" dirty="0"/>
              <a:t>Jobs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C831BA6-6DB6-44EE-F92D-415D8EFE5640}"/>
              </a:ext>
            </a:extLst>
          </p:cNvPr>
          <p:cNvSpPr txBox="1"/>
          <p:nvPr/>
        </p:nvSpPr>
        <p:spPr>
          <a:xfrm>
            <a:off x="916939" y="1807971"/>
            <a:ext cx="5960110" cy="1737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800" spc="-190" dirty="0">
                <a:latin typeface="Arial"/>
                <a:cs typeface="Arial"/>
              </a:rPr>
              <a:t>To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submit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35" dirty="0">
                <a:latin typeface="Arial"/>
                <a:cs typeface="Arial"/>
              </a:rPr>
              <a:t>job/jobs:</a:t>
            </a:r>
            <a:endParaRPr sz="28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35"/>
              </a:spcBef>
            </a:pPr>
            <a:r>
              <a:rPr sz="2400" b="1" dirty="0">
                <a:solidFill>
                  <a:srgbClr val="CB3A46"/>
                </a:solidFill>
                <a:latin typeface="Courier New"/>
                <a:cs typeface="Courier New"/>
              </a:rPr>
              <a:t>condor_submit</a:t>
            </a:r>
            <a:r>
              <a:rPr sz="2400" b="1" spc="-70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b="1" spc="-10" dirty="0">
                <a:solidFill>
                  <a:srgbClr val="CB3A46"/>
                </a:solidFill>
                <a:latin typeface="Courier New"/>
                <a:cs typeface="Courier New"/>
              </a:rPr>
              <a:t>submit_file_name</a:t>
            </a:r>
            <a:endParaRPr sz="2400" dirty="0">
              <a:latin typeface="Courier New"/>
              <a:cs typeface="Courier New"/>
            </a:endParaRPr>
          </a:p>
          <a:p>
            <a:pPr marL="241300" indent="-228600">
              <a:lnSpc>
                <a:spcPct val="100000"/>
              </a:lnSpc>
              <a:spcBef>
                <a:spcPts val="730"/>
              </a:spcBef>
              <a:buChar char="•"/>
              <a:tabLst>
                <a:tab pos="241300" algn="l"/>
              </a:tabLst>
            </a:pPr>
            <a:r>
              <a:rPr sz="2800" spc="-190" dirty="0">
                <a:latin typeface="Arial"/>
                <a:cs typeface="Arial"/>
              </a:rPr>
              <a:t>To</a:t>
            </a:r>
            <a:r>
              <a:rPr sz="2800" spc="1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monitor</a:t>
            </a:r>
            <a:r>
              <a:rPr sz="2800" spc="1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submitted</a:t>
            </a:r>
            <a:r>
              <a:rPr sz="2800" spc="1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jobs,</a:t>
            </a:r>
            <a:r>
              <a:rPr sz="2800" spc="16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use:</a:t>
            </a:r>
            <a:endParaRPr sz="28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35"/>
              </a:spcBef>
            </a:pPr>
            <a:r>
              <a:rPr sz="2400" b="1" spc="-10" dirty="0">
                <a:solidFill>
                  <a:srgbClr val="CB3A46"/>
                </a:solidFill>
                <a:latin typeface="Courier New"/>
                <a:cs typeface="Courier New"/>
              </a:rPr>
              <a:t>condor_q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1621FDD-9FB5-FCC2-C8DC-998D058ECB4E}"/>
              </a:ext>
            </a:extLst>
          </p:cNvPr>
          <p:cNvSpPr txBox="1"/>
          <p:nvPr/>
        </p:nvSpPr>
        <p:spPr>
          <a:xfrm>
            <a:off x="1943102" y="3811852"/>
            <a:ext cx="8533130" cy="72263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71120" rIns="0" bIns="0" rtlCol="0">
            <a:spAutoFit/>
          </a:bodyPr>
          <a:lstStyle/>
          <a:p>
            <a:pPr marL="129539">
              <a:lnSpc>
                <a:spcPts val="1415"/>
              </a:lnSpc>
              <a:spcBef>
                <a:spcPts val="56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ourier New"/>
                <a:cs typeface="Courier New"/>
              </a:rPr>
              <a:t>condor_submit</a:t>
            </a:r>
            <a:r>
              <a:rPr sz="1200" b="1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ourier New"/>
                <a:cs typeface="Courier New"/>
              </a:rPr>
              <a:t>job.submit</a:t>
            </a:r>
            <a:endParaRPr sz="1200" dirty="0">
              <a:latin typeface="Courier New"/>
              <a:cs typeface="Courier New"/>
            </a:endParaRPr>
          </a:p>
          <a:p>
            <a:pPr marL="129539">
              <a:lnSpc>
                <a:spcPts val="1415"/>
              </a:lnSpc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Submitting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job(s).</a:t>
            </a:r>
            <a:endParaRPr sz="1200" dirty="0">
              <a:latin typeface="Courier New"/>
              <a:cs typeface="Courier New"/>
            </a:endParaRPr>
          </a:p>
          <a:p>
            <a:pPr marL="129539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job(s)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submitted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to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cluster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ourier New"/>
                <a:cs typeface="Courier New"/>
              </a:rPr>
              <a:t>128.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2185C1AC-CDFF-DD12-B602-3CEEFB81456F}"/>
              </a:ext>
            </a:extLst>
          </p:cNvPr>
          <p:cNvSpPr txBox="1"/>
          <p:nvPr/>
        </p:nvSpPr>
        <p:spPr>
          <a:xfrm>
            <a:off x="2059942" y="4723892"/>
            <a:ext cx="7391400" cy="388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200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ourier New"/>
                <a:cs typeface="Courier New"/>
              </a:rPr>
              <a:t>condor_q</a:t>
            </a:r>
            <a:endParaRPr sz="1200" dirty="0">
              <a:latin typeface="Courier New"/>
              <a:cs typeface="Courier New"/>
            </a:endParaRPr>
          </a:p>
          <a:p>
            <a:pPr marL="12700">
              <a:lnSpc>
                <a:spcPts val="1430"/>
              </a:lnSpc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--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Schedd: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submit-1.chtc.wisc.edu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: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&lt;128.104.101.92:9618?...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@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05/01/19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10:35:54</a:t>
            </a:r>
            <a:endParaRPr sz="1200" dirty="0">
              <a:latin typeface="Courier New"/>
              <a:cs typeface="Courier New"/>
            </a:endParaRPr>
          </a:p>
        </p:txBody>
      </p:sp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30424427-E577-F6C4-086B-29A50C2C1B6B}"/>
              </a:ext>
            </a:extLst>
          </p:cNvPr>
          <p:cNvGraphicFramePr>
            <a:graphicFrameLocks noGrp="1"/>
          </p:cNvGraphicFramePr>
          <p:nvPr/>
        </p:nvGraphicFramePr>
        <p:xfrm>
          <a:off x="2040892" y="5142904"/>
          <a:ext cx="6045199" cy="328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40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92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81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201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64465">
                <a:tc>
                  <a:txBody>
                    <a:bodyPr/>
                    <a:lstStyle/>
                    <a:p>
                      <a:pPr marL="31750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OWNER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BATCH_NAME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SUBMITTED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30175" algn="r">
                        <a:lnSpc>
                          <a:spcPts val="114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DONE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ts val="1145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RUN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114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IDLE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14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TOTAL</a:t>
                      </a:r>
                      <a:r>
                        <a:rPr sz="1200" spc="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JOB_IDS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1750">
                        <a:lnSpc>
                          <a:spcPts val="119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19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ID:</a:t>
                      </a:r>
                      <a:r>
                        <a:rPr sz="1200" spc="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128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ts val="1195"/>
                        </a:lnSpc>
                        <a:tabLst>
                          <a:tab pos="598170" algn="l"/>
                        </a:tabLst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5/9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11:09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30810" algn="r">
                        <a:lnSpc>
                          <a:spcPts val="119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9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119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460375">
                        <a:lnSpc>
                          <a:spcPts val="119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</a:t>
                      </a:r>
                      <a:r>
                        <a:rPr sz="1200" spc="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128.0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10">
            <a:extLst>
              <a:ext uri="{FF2B5EF4-FFF2-40B4-BE49-F238E27FC236}">
                <a16:creationId xmlns:a16="http://schemas.microsoft.com/office/drawing/2014/main" id="{95025F5A-C9E7-27C0-CC24-8978BE3130F4}"/>
              </a:ext>
            </a:extLst>
          </p:cNvPr>
          <p:cNvSpPr txBox="1"/>
          <p:nvPr/>
        </p:nvSpPr>
        <p:spPr>
          <a:xfrm>
            <a:off x="2059942" y="5818123"/>
            <a:ext cx="6470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jobs;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completed,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removed,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idle,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running,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held,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suspended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F6EE1684-8E36-CCCD-89F3-5FC8CA48A049}"/>
              </a:ext>
            </a:extLst>
          </p:cNvPr>
          <p:cNvSpPr txBox="1"/>
          <p:nvPr/>
        </p:nvSpPr>
        <p:spPr>
          <a:xfrm>
            <a:off x="8104744" y="2308218"/>
            <a:ext cx="3255645" cy="5359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9850" rIns="0" bIns="0" rtlCol="0">
            <a:spAutoFit/>
          </a:bodyPr>
          <a:lstStyle/>
          <a:p>
            <a:pPr marL="97790" marR="441325">
              <a:lnSpc>
                <a:spcPts val="1580"/>
              </a:lnSpc>
              <a:spcBef>
                <a:spcPts val="550"/>
              </a:spcBef>
            </a:pP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HTCondor</a:t>
            </a:r>
            <a:r>
              <a:rPr sz="1400" u="sng" spc="-4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Manual:</a:t>
            </a:r>
            <a:r>
              <a:rPr sz="1400" u="sng" spc="-3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condor_submit</a:t>
            </a:r>
            <a:r>
              <a:rPr sz="1400" spc="-10" dirty="0">
                <a:solidFill>
                  <a:srgbClr val="0563C1"/>
                </a:solid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HTCondor</a:t>
            </a:r>
            <a:r>
              <a:rPr sz="1400" u="sng" spc="-3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Manual:</a:t>
            </a:r>
            <a:r>
              <a:rPr sz="14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condor_q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5734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5B1E534-F881-B74F-EF0A-B43A2F526202}"/>
              </a:ext>
            </a:extLst>
          </p:cNvPr>
          <p:cNvSpPr txBox="1">
            <a:spLocks/>
          </p:cNvSpPr>
          <p:nvPr/>
        </p:nvSpPr>
        <p:spPr>
          <a:xfrm>
            <a:off x="916939" y="611124"/>
            <a:ext cx="9145270" cy="723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More</a:t>
            </a:r>
            <a:r>
              <a:rPr lang="en-US" spc="25" dirty="0"/>
              <a:t> </a:t>
            </a:r>
            <a:r>
              <a:rPr lang="en-US" spc="50" dirty="0"/>
              <a:t>about</a:t>
            </a:r>
            <a:r>
              <a:rPr lang="en-US" spc="25" dirty="0"/>
              <a:t> </a:t>
            </a:r>
            <a:r>
              <a:rPr lang="en-US" spc="-10" dirty="0">
                <a:latin typeface="Courier New"/>
                <a:cs typeface="Courier New"/>
              </a:rPr>
              <a:t>condor_q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77A9CF7-BF7A-D586-D741-790CF3DC5596}"/>
              </a:ext>
            </a:extLst>
          </p:cNvPr>
          <p:cNvSpPr txBox="1"/>
          <p:nvPr/>
        </p:nvSpPr>
        <p:spPr>
          <a:xfrm>
            <a:off x="916939" y="1726982"/>
            <a:ext cx="10281285" cy="201548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530"/>
              </a:spcBef>
              <a:buChar char="•"/>
              <a:tabLst>
                <a:tab pos="241300" algn="l"/>
              </a:tabLst>
            </a:pPr>
            <a:r>
              <a:rPr sz="3200" dirty="0">
                <a:latin typeface="Arial"/>
                <a:cs typeface="Arial"/>
              </a:rPr>
              <a:t>By</a:t>
            </a:r>
            <a:r>
              <a:rPr sz="3200" spc="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default</a:t>
            </a:r>
            <a:r>
              <a:rPr sz="3200" spc="40" dirty="0">
                <a:latin typeface="Arial"/>
                <a:cs typeface="Arial"/>
              </a:rPr>
              <a:t> </a:t>
            </a:r>
            <a:r>
              <a:rPr sz="3200" b="1" dirty="0">
                <a:latin typeface="Courier New"/>
                <a:cs typeface="Courier New"/>
              </a:rPr>
              <a:t>condor_q</a:t>
            </a:r>
            <a:r>
              <a:rPr sz="3200" b="1" spc="-990" dirty="0">
                <a:latin typeface="Courier New"/>
                <a:cs typeface="Courier New"/>
              </a:rPr>
              <a:t> </a:t>
            </a:r>
            <a:r>
              <a:rPr sz="3200" spc="-10" dirty="0">
                <a:latin typeface="Arial"/>
                <a:cs typeface="Arial"/>
              </a:rPr>
              <a:t>shows:</a:t>
            </a:r>
            <a:endParaRPr sz="32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375"/>
              </a:spcBef>
              <a:buChar char="•"/>
              <a:tabLst>
                <a:tab pos="698500" algn="l"/>
              </a:tabLst>
            </a:pPr>
            <a:r>
              <a:rPr sz="2800" dirty="0">
                <a:latin typeface="Arial"/>
                <a:cs typeface="Arial"/>
              </a:rPr>
              <a:t>user’s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job(s)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only,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summarized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60" dirty="0">
                <a:latin typeface="Arial"/>
                <a:cs typeface="Arial"/>
              </a:rPr>
              <a:t>“batches”</a:t>
            </a:r>
            <a:endParaRPr sz="2800" dirty="0">
              <a:latin typeface="Arial"/>
              <a:cs typeface="Arial"/>
            </a:endParaRPr>
          </a:p>
          <a:p>
            <a:pPr marL="241300" marR="5080" indent="-228600">
              <a:lnSpc>
                <a:spcPts val="3379"/>
              </a:lnSpc>
              <a:spcBef>
                <a:spcPts val="935"/>
              </a:spcBef>
              <a:buChar char="•"/>
              <a:tabLst>
                <a:tab pos="241300" algn="l"/>
              </a:tabLst>
            </a:pPr>
            <a:r>
              <a:rPr sz="3200" dirty="0">
                <a:latin typeface="Arial"/>
                <a:cs typeface="Arial"/>
              </a:rPr>
              <a:t>Constrain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with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username, </a:t>
            </a:r>
            <a:r>
              <a:rPr sz="3200" b="1" dirty="0">
                <a:solidFill>
                  <a:srgbClr val="CB3A46"/>
                </a:solidFill>
                <a:latin typeface="Courier New"/>
                <a:cs typeface="Courier New"/>
              </a:rPr>
              <a:t>ClusterId</a:t>
            </a:r>
            <a:r>
              <a:rPr sz="3200" b="1" spc="-1025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3200" dirty="0">
                <a:latin typeface="Arial"/>
                <a:cs typeface="Arial"/>
              </a:rPr>
              <a:t>or full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CB3A46"/>
                </a:solidFill>
                <a:latin typeface="Courier New"/>
                <a:cs typeface="Courier New"/>
              </a:rPr>
              <a:t>JobId</a:t>
            </a:r>
            <a:r>
              <a:rPr sz="3200" spc="-10" dirty="0">
                <a:latin typeface="Arial"/>
                <a:cs typeface="Arial"/>
              </a:rPr>
              <a:t>, </a:t>
            </a:r>
            <a:r>
              <a:rPr sz="3200" dirty="0">
                <a:latin typeface="Arial"/>
                <a:cs typeface="Arial"/>
              </a:rPr>
              <a:t>which</a:t>
            </a:r>
            <a:r>
              <a:rPr sz="3200" spc="7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will</a:t>
            </a:r>
            <a:r>
              <a:rPr sz="3200" spc="7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be</a:t>
            </a:r>
            <a:r>
              <a:rPr sz="3200" spc="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denoted</a:t>
            </a:r>
            <a:r>
              <a:rPr sz="3200" spc="70" dirty="0"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CB3A46"/>
                </a:solidFill>
                <a:latin typeface="Courier New"/>
                <a:cs typeface="Courier New"/>
              </a:rPr>
              <a:t>[U/C/J]</a:t>
            </a:r>
            <a:r>
              <a:rPr sz="3200" b="1" spc="180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3200" dirty="0">
                <a:latin typeface="Arial"/>
                <a:cs typeface="Arial"/>
              </a:rPr>
              <a:t>in</a:t>
            </a:r>
            <a:r>
              <a:rPr sz="3200" spc="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the</a:t>
            </a:r>
            <a:r>
              <a:rPr sz="3200" spc="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following</a:t>
            </a:r>
            <a:r>
              <a:rPr sz="3200" spc="7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slides.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D7FDA2B1-45D5-2ACB-BE5E-CFC4937A733A}"/>
              </a:ext>
            </a:extLst>
          </p:cNvPr>
          <p:cNvGrpSpPr/>
          <p:nvPr/>
        </p:nvGrpSpPr>
        <p:grpSpPr>
          <a:xfrm>
            <a:off x="1683138" y="4140010"/>
            <a:ext cx="8533130" cy="1276985"/>
            <a:chOff x="1683138" y="4140010"/>
            <a:chExt cx="8533130" cy="1276985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99A984B6-3408-6DE7-D41F-C821304E1DDF}"/>
                </a:ext>
              </a:extLst>
            </p:cNvPr>
            <p:cNvSpPr/>
            <p:nvPr/>
          </p:nvSpPr>
          <p:spPr>
            <a:xfrm>
              <a:off x="1721238" y="4178110"/>
              <a:ext cx="8456930" cy="1200785"/>
            </a:xfrm>
            <a:custGeom>
              <a:avLst/>
              <a:gdLst/>
              <a:ahLst/>
              <a:cxnLst/>
              <a:rect l="l" t="t" r="r" b="b"/>
              <a:pathLst>
                <a:path w="8456930" h="1200785">
                  <a:moveTo>
                    <a:pt x="8456698" y="0"/>
                  </a:moveTo>
                  <a:lnTo>
                    <a:pt x="0" y="0"/>
                  </a:lnTo>
                  <a:lnTo>
                    <a:pt x="0" y="1200329"/>
                  </a:lnTo>
                  <a:lnTo>
                    <a:pt x="8456698" y="1200329"/>
                  </a:lnTo>
                  <a:lnTo>
                    <a:pt x="84566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176D60DC-1CEB-27B2-F1A9-C90EC9B17740}"/>
                </a:ext>
              </a:extLst>
            </p:cNvPr>
            <p:cNvSpPr/>
            <p:nvPr/>
          </p:nvSpPr>
          <p:spPr>
            <a:xfrm>
              <a:off x="1721238" y="4178110"/>
              <a:ext cx="8456930" cy="1200785"/>
            </a:xfrm>
            <a:custGeom>
              <a:avLst/>
              <a:gdLst/>
              <a:ahLst/>
              <a:cxnLst/>
              <a:rect l="l" t="t" r="r" b="b"/>
              <a:pathLst>
                <a:path w="8456930" h="1200785">
                  <a:moveTo>
                    <a:pt x="0" y="0"/>
                  </a:moveTo>
                  <a:lnTo>
                    <a:pt x="8456699" y="0"/>
                  </a:lnTo>
                  <a:lnTo>
                    <a:pt x="8456699" y="1200329"/>
                  </a:lnTo>
                  <a:lnTo>
                    <a:pt x="0" y="1200329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B73A5F70-1D14-55D6-DD9B-41B26C7B6428}"/>
              </a:ext>
            </a:extLst>
          </p:cNvPr>
          <p:cNvSpPr txBox="1"/>
          <p:nvPr/>
        </p:nvSpPr>
        <p:spPr>
          <a:xfrm>
            <a:off x="1799978" y="4199635"/>
            <a:ext cx="7391400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200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ourier New"/>
                <a:cs typeface="Courier New"/>
              </a:rPr>
              <a:t>condor_q</a:t>
            </a:r>
            <a:endParaRPr sz="1200" dirty="0">
              <a:latin typeface="Courier New"/>
              <a:cs typeface="Courier New"/>
            </a:endParaRPr>
          </a:p>
          <a:p>
            <a:pPr marL="12700">
              <a:lnSpc>
                <a:spcPts val="1415"/>
              </a:lnSpc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--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Schedd: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submit-1.chtc.wisc.edu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: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&lt;128.104.101.92:9618?...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@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05/09/19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11:35:54</a:t>
            </a:r>
            <a:endParaRPr sz="1200" dirty="0">
              <a:latin typeface="Courier New"/>
              <a:cs typeface="Courier New"/>
            </a:endParaRPr>
          </a:p>
        </p:txBody>
      </p:sp>
      <p:graphicFrame>
        <p:nvGraphicFramePr>
          <p:cNvPr id="8" name="object 8">
            <a:extLst>
              <a:ext uri="{FF2B5EF4-FFF2-40B4-BE49-F238E27FC236}">
                <a16:creationId xmlns:a16="http://schemas.microsoft.com/office/drawing/2014/main" id="{EB67FE31-A8FC-8BD7-D1F3-1CC35FC3BB9A}"/>
              </a:ext>
            </a:extLst>
          </p:cNvPr>
          <p:cNvGraphicFramePr>
            <a:graphicFrameLocks noGrp="1"/>
          </p:cNvGraphicFramePr>
          <p:nvPr/>
        </p:nvGraphicFramePr>
        <p:xfrm>
          <a:off x="1780928" y="4615600"/>
          <a:ext cx="6045199" cy="331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0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40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92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81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201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65735">
                <a:tc>
                  <a:txBody>
                    <a:bodyPr/>
                    <a:lstStyle/>
                    <a:p>
                      <a:pPr marL="31750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OWNER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BATCH_NAME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SUBMITTED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30175" algn="r">
                        <a:lnSpc>
                          <a:spcPts val="114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DONE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ts val="1145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RUN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114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IDLE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14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TOTAL</a:t>
                      </a:r>
                      <a:r>
                        <a:rPr sz="1200" spc="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JOB_IDS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marL="31750">
                        <a:lnSpc>
                          <a:spcPts val="121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21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ID:</a:t>
                      </a:r>
                      <a:r>
                        <a:rPr sz="1200" spc="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128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ts val="1210"/>
                        </a:lnSpc>
                        <a:tabLst>
                          <a:tab pos="598170" algn="l"/>
                        </a:tabLst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5/9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11:09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30810" algn="r">
                        <a:lnSpc>
                          <a:spcPts val="121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1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121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460375">
                        <a:lnSpc>
                          <a:spcPts val="121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</a:t>
                      </a:r>
                      <a:r>
                        <a:rPr sz="1200" spc="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128.0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bject 9">
            <a:extLst>
              <a:ext uri="{FF2B5EF4-FFF2-40B4-BE49-F238E27FC236}">
                <a16:creationId xmlns:a16="http://schemas.microsoft.com/office/drawing/2014/main" id="{900620BF-BAFE-434B-A553-3F84FC4A5909}"/>
              </a:ext>
            </a:extLst>
          </p:cNvPr>
          <p:cNvSpPr txBox="1"/>
          <p:nvPr/>
        </p:nvSpPr>
        <p:spPr>
          <a:xfrm>
            <a:off x="1799978" y="5114035"/>
            <a:ext cx="6470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jobs;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completed,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removed,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idle,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running,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held,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suspended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B1BA672D-9900-5F15-A526-E89E44A792EE}"/>
              </a:ext>
            </a:extLst>
          </p:cNvPr>
          <p:cNvSpPr txBox="1"/>
          <p:nvPr/>
        </p:nvSpPr>
        <p:spPr>
          <a:xfrm>
            <a:off x="4719987" y="5501132"/>
            <a:ext cx="41103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CB3A46"/>
                </a:solidFill>
                <a:latin typeface="Courier New"/>
                <a:cs typeface="Courier New"/>
              </a:rPr>
              <a:t>JobId</a:t>
            </a:r>
            <a:r>
              <a:rPr sz="2400" spc="-894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latin typeface="Calibri"/>
                <a:cs typeface="Calibri"/>
              </a:rPr>
              <a:t>=</a:t>
            </a:r>
            <a:r>
              <a:rPr sz="2400" spc="20" dirty="0"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CB3A46"/>
                </a:solidFill>
                <a:latin typeface="Courier New"/>
                <a:cs typeface="Courier New"/>
              </a:rPr>
              <a:t>ClusterId</a:t>
            </a:r>
            <a:r>
              <a:rPr sz="2400" spc="-880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spc="-10" dirty="0">
                <a:solidFill>
                  <a:srgbClr val="CB3A46"/>
                </a:solidFill>
                <a:latin typeface="Calibri"/>
                <a:cs typeface="Calibri"/>
              </a:rPr>
              <a:t>.</a:t>
            </a:r>
            <a:r>
              <a:rPr sz="2400" spc="-10" dirty="0">
                <a:solidFill>
                  <a:srgbClr val="CB3A46"/>
                </a:solidFill>
                <a:latin typeface="Courier New"/>
                <a:cs typeface="Courier New"/>
              </a:rPr>
              <a:t>ProcId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C1E2782F-06C2-17FB-49B8-6860E5DE3031}"/>
              </a:ext>
            </a:extLst>
          </p:cNvPr>
          <p:cNvSpPr/>
          <p:nvPr/>
        </p:nvSpPr>
        <p:spPr>
          <a:xfrm>
            <a:off x="6903518" y="4997723"/>
            <a:ext cx="356235" cy="511175"/>
          </a:xfrm>
          <a:custGeom>
            <a:avLst/>
            <a:gdLst/>
            <a:ahLst/>
            <a:cxnLst/>
            <a:rect l="l" t="t" r="r" b="b"/>
            <a:pathLst>
              <a:path w="356234" h="511175">
                <a:moveTo>
                  <a:pt x="236677" y="126456"/>
                </a:moveTo>
                <a:lnTo>
                  <a:pt x="0" y="479233"/>
                </a:lnTo>
                <a:lnTo>
                  <a:pt x="47459" y="511073"/>
                </a:lnTo>
                <a:lnTo>
                  <a:pt x="284136" y="158296"/>
                </a:lnTo>
                <a:lnTo>
                  <a:pt x="236677" y="126456"/>
                </a:lnTo>
                <a:close/>
              </a:path>
              <a:path w="356234" h="511175">
                <a:moveTo>
                  <a:pt x="342781" y="102726"/>
                </a:moveTo>
                <a:lnTo>
                  <a:pt x="252597" y="102726"/>
                </a:lnTo>
                <a:lnTo>
                  <a:pt x="300056" y="134566"/>
                </a:lnTo>
                <a:lnTo>
                  <a:pt x="284136" y="158296"/>
                </a:lnTo>
                <a:lnTo>
                  <a:pt x="331595" y="190136"/>
                </a:lnTo>
                <a:lnTo>
                  <a:pt x="342781" y="102726"/>
                </a:lnTo>
                <a:close/>
              </a:path>
              <a:path w="356234" h="511175">
                <a:moveTo>
                  <a:pt x="252597" y="102726"/>
                </a:moveTo>
                <a:lnTo>
                  <a:pt x="236677" y="126456"/>
                </a:lnTo>
                <a:lnTo>
                  <a:pt x="284136" y="158296"/>
                </a:lnTo>
                <a:lnTo>
                  <a:pt x="300056" y="134566"/>
                </a:lnTo>
                <a:lnTo>
                  <a:pt x="252597" y="102726"/>
                </a:lnTo>
                <a:close/>
              </a:path>
              <a:path w="356234" h="511175">
                <a:moveTo>
                  <a:pt x="355926" y="0"/>
                </a:moveTo>
                <a:lnTo>
                  <a:pt x="189218" y="94616"/>
                </a:lnTo>
                <a:lnTo>
                  <a:pt x="236677" y="126456"/>
                </a:lnTo>
                <a:lnTo>
                  <a:pt x="252597" y="102726"/>
                </a:lnTo>
                <a:lnTo>
                  <a:pt x="342781" y="102726"/>
                </a:lnTo>
                <a:lnTo>
                  <a:pt x="355926" y="0"/>
                </a:lnTo>
                <a:close/>
              </a:path>
            </a:pathLst>
          </a:custGeom>
          <a:solidFill>
            <a:srgbClr val="CB3A4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8096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1F44732E-47FF-835E-4AF7-03C56939C170}"/>
              </a:ext>
            </a:extLst>
          </p:cNvPr>
          <p:cNvSpPr txBox="1">
            <a:spLocks/>
          </p:cNvSpPr>
          <p:nvPr/>
        </p:nvSpPr>
        <p:spPr>
          <a:xfrm>
            <a:off x="916939" y="611124"/>
            <a:ext cx="9145270" cy="723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More</a:t>
            </a:r>
            <a:r>
              <a:rPr lang="en-US" spc="25" dirty="0"/>
              <a:t> </a:t>
            </a:r>
            <a:r>
              <a:rPr lang="en-US" spc="50" dirty="0"/>
              <a:t>about</a:t>
            </a:r>
            <a:r>
              <a:rPr lang="en-US" spc="25" dirty="0"/>
              <a:t> </a:t>
            </a:r>
            <a:r>
              <a:rPr lang="en-US" spc="-10" dirty="0">
                <a:latin typeface="Courier New"/>
                <a:cs typeface="Courier New"/>
              </a:rPr>
              <a:t>condor_q</a:t>
            </a: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37623C1F-ABFC-E660-D142-AEE39F64A739}"/>
              </a:ext>
            </a:extLst>
          </p:cNvPr>
          <p:cNvSpPr txBox="1"/>
          <p:nvPr/>
        </p:nvSpPr>
        <p:spPr>
          <a:xfrm>
            <a:off x="916939" y="1740915"/>
            <a:ext cx="6235065" cy="101346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25"/>
              </a:spcBef>
              <a:buChar char="•"/>
              <a:tabLst>
                <a:tab pos="241300" algn="l"/>
              </a:tabLst>
            </a:pPr>
            <a:r>
              <a:rPr sz="2800" spc="-190" dirty="0">
                <a:latin typeface="Arial"/>
                <a:cs typeface="Arial"/>
              </a:rPr>
              <a:t>To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see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individual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information,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use:</a:t>
            </a:r>
            <a:endParaRPr sz="2800" dirty="0">
              <a:latin typeface="Arial"/>
              <a:cs typeface="Arial"/>
            </a:endParaRPr>
          </a:p>
          <a:p>
            <a:pPr marL="926465">
              <a:lnSpc>
                <a:spcPct val="100000"/>
              </a:lnSpc>
              <a:spcBef>
                <a:spcPts val="530"/>
              </a:spcBef>
            </a:pPr>
            <a:r>
              <a:rPr sz="2800" b="1" dirty="0">
                <a:latin typeface="Courier New"/>
                <a:cs typeface="Courier New"/>
              </a:rPr>
              <a:t>condor_q</a:t>
            </a:r>
            <a:r>
              <a:rPr sz="2800" b="1" spc="-85" dirty="0">
                <a:latin typeface="Courier New"/>
                <a:cs typeface="Courier New"/>
              </a:rPr>
              <a:t> </a:t>
            </a:r>
            <a:r>
              <a:rPr sz="2800" b="1" spc="-10" dirty="0">
                <a:solidFill>
                  <a:srgbClr val="CB3A46"/>
                </a:solidFill>
                <a:latin typeface="Courier New"/>
                <a:cs typeface="Courier New"/>
              </a:rPr>
              <a:t>-nobatch</a:t>
            </a:r>
            <a:endParaRPr sz="2800" dirty="0">
              <a:latin typeface="Courier New"/>
              <a:cs typeface="Courier New"/>
            </a:endParaRPr>
          </a:p>
        </p:txBody>
      </p:sp>
      <p:grpSp>
        <p:nvGrpSpPr>
          <p:cNvPr id="14" name="object 4">
            <a:extLst>
              <a:ext uri="{FF2B5EF4-FFF2-40B4-BE49-F238E27FC236}">
                <a16:creationId xmlns:a16="http://schemas.microsoft.com/office/drawing/2014/main" id="{9CB02B4F-9721-B893-E7F4-8C17096698E8}"/>
              </a:ext>
            </a:extLst>
          </p:cNvPr>
          <p:cNvGrpSpPr/>
          <p:nvPr/>
        </p:nvGrpSpPr>
        <p:grpSpPr>
          <a:xfrm>
            <a:off x="1869121" y="2970652"/>
            <a:ext cx="8533130" cy="1276985"/>
            <a:chOff x="1869121" y="2970652"/>
            <a:chExt cx="8533130" cy="1276985"/>
          </a:xfrm>
        </p:grpSpPr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1C572E72-B80E-1253-78EC-1AE64F8E2ACD}"/>
                </a:ext>
              </a:extLst>
            </p:cNvPr>
            <p:cNvSpPr/>
            <p:nvPr/>
          </p:nvSpPr>
          <p:spPr>
            <a:xfrm>
              <a:off x="1907221" y="3008752"/>
              <a:ext cx="8456930" cy="1200785"/>
            </a:xfrm>
            <a:custGeom>
              <a:avLst/>
              <a:gdLst/>
              <a:ahLst/>
              <a:cxnLst/>
              <a:rect l="l" t="t" r="r" b="b"/>
              <a:pathLst>
                <a:path w="8456930" h="1200785">
                  <a:moveTo>
                    <a:pt x="8456698" y="0"/>
                  </a:moveTo>
                  <a:lnTo>
                    <a:pt x="0" y="0"/>
                  </a:lnTo>
                  <a:lnTo>
                    <a:pt x="0" y="1200329"/>
                  </a:lnTo>
                  <a:lnTo>
                    <a:pt x="8456698" y="1200329"/>
                  </a:lnTo>
                  <a:lnTo>
                    <a:pt x="84566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50685B1F-6C10-82AD-A290-3D7E3B8AB1F8}"/>
                </a:ext>
              </a:extLst>
            </p:cNvPr>
            <p:cNvSpPr/>
            <p:nvPr/>
          </p:nvSpPr>
          <p:spPr>
            <a:xfrm>
              <a:off x="1907221" y="3008752"/>
              <a:ext cx="8456930" cy="1200785"/>
            </a:xfrm>
            <a:custGeom>
              <a:avLst/>
              <a:gdLst/>
              <a:ahLst/>
              <a:cxnLst/>
              <a:rect l="l" t="t" r="r" b="b"/>
              <a:pathLst>
                <a:path w="8456930" h="1200785">
                  <a:moveTo>
                    <a:pt x="0" y="0"/>
                  </a:moveTo>
                  <a:lnTo>
                    <a:pt x="8456699" y="0"/>
                  </a:lnTo>
                  <a:lnTo>
                    <a:pt x="8456699" y="1200329"/>
                  </a:lnTo>
                  <a:lnTo>
                    <a:pt x="0" y="1200329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object 7">
            <a:extLst>
              <a:ext uri="{FF2B5EF4-FFF2-40B4-BE49-F238E27FC236}">
                <a16:creationId xmlns:a16="http://schemas.microsoft.com/office/drawing/2014/main" id="{664A2011-A83C-05D7-1A48-27174FD4F0E5}"/>
              </a:ext>
            </a:extLst>
          </p:cNvPr>
          <p:cNvSpPr txBox="1"/>
          <p:nvPr/>
        </p:nvSpPr>
        <p:spPr>
          <a:xfrm>
            <a:off x="3011481" y="3029203"/>
            <a:ext cx="2221865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415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ourier New"/>
                <a:cs typeface="Courier New"/>
              </a:rPr>
              <a:t>-</a:t>
            </a:r>
            <a:r>
              <a:rPr sz="1200" b="1" spc="-10" dirty="0">
                <a:solidFill>
                  <a:srgbClr val="FFFFFF"/>
                </a:solidFill>
                <a:latin typeface="Courier New"/>
                <a:cs typeface="Courier New"/>
              </a:rPr>
              <a:t>nobatch</a:t>
            </a:r>
            <a:endParaRPr sz="1200" dirty="0">
              <a:latin typeface="Courier New"/>
              <a:cs typeface="Courier New"/>
            </a:endParaRPr>
          </a:p>
          <a:p>
            <a:pPr>
              <a:lnSpc>
                <a:spcPts val="1415"/>
              </a:lnSpc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submit-1.chtc.wisc.edu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: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DF118C81-DDC3-EB9E-E8CA-9599DF5D1904}"/>
              </a:ext>
            </a:extLst>
          </p:cNvPr>
          <p:cNvSpPr txBox="1"/>
          <p:nvPr/>
        </p:nvSpPr>
        <p:spPr>
          <a:xfrm>
            <a:off x="1998661" y="3029203"/>
            <a:ext cx="934085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415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200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ourier New"/>
                <a:cs typeface="Courier New"/>
              </a:rPr>
              <a:t>condor_q</a:t>
            </a:r>
            <a:endParaRPr sz="1200" dirty="0">
              <a:latin typeface="Courier New"/>
              <a:cs typeface="Courier New"/>
            </a:endParaRPr>
          </a:p>
          <a:p>
            <a:pPr>
              <a:lnSpc>
                <a:spcPts val="1415"/>
              </a:lnSpc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--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Schedd:</a:t>
            </a:r>
            <a:endParaRPr sz="1200" dirty="0">
              <a:latin typeface="Courier New"/>
              <a:cs typeface="Courier New"/>
            </a:endParaRPr>
          </a:p>
          <a:p>
            <a:pPr marR="465455" indent="92075">
              <a:lnSpc>
                <a:spcPts val="1390"/>
              </a:lnSpc>
              <a:spcBef>
                <a:spcPts val="160"/>
              </a:spcBef>
            </a:pP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ID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128.0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38046FE9-E639-C2A3-C6B1-5228853B67F6}"/>
              </a:ext>
            </a:extLst>
          </p:cNvPr>
          <p:cNvSpPr txBox="1"/>
          <p:nvPr/>
        </p:nvSpPr>
        <p:spPr>
          <a:xfrm>
            <a:off x="3195636" y="3398011"/>
            <a:ext cx="1946275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415"/>
              </a:lnSpc>
              <a:spcBef>
                <a:spcPts val="100"/>
              </a:spcBef>
              <a:tabLst>
                <a:tab pos="1012190" algn="l"/>
              </a:tabLst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OWNER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SUBMITTED</a:t>
            </a:r>
            <a:endParaRPr sz="1200" dirty="0">
              <a:latin typeface="Courier New"/>
              <a:cs typeface="Courier New"/>
            </a:endParaRPr>
          </a:p>
          <a:p>
            <a:pPr>
              <a:lnSpc>
                <a:spcPts val="1415"/>
              </a:lnSpc>
              <a:tabLst>
                <a:tab pos="1012190" algn="l"/>
                <a:tab pos="1472565" algn="l"/>
              </a:tabLst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alice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5/9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11:09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357B177A-2F20-3B07-F0D1-C8F92B79551F}"/>
              </a:ext>
            </a:extLst>
          </p:cNvPr>
          <p:cNvSpPr txBox="1"/>
          <p:nvPr/>
        </p:nvSpPr>
        <p:spPr>
          <a:xfrm>
            <a:off x="5313214" y="3205988"/>
            <a:ext cx="4801235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&lt;128.104.101.92:9618?...</a:t>
            </a:r>
            <a:endParaRPr sz="1200" dirty="0">
              <a:latin typeface="Courier New"/>
              <a:cs typeface="Courier New"/>
            </a:endParaRPr>
          </a:p>
          <a:p>
            <a:pPr marL="184150">
              <a:lnSpc>
                <a:spcPts val="1415"/>
              </a:lnSpc>
              <a:spcBef>
                <a:spcPts val="7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RUN_TIME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PRI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SIZE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CMD</a:t>
            </a:r>
            <a:endParaRPr sz="1200" dirty="0">
              <a:latin typeface="Courier New"/>
              <a:cs typeface="Courier New"/>
            </a:endParaRPr>
          </a:p>
          <a:p>
            <a:pPr marL="92075">
              <a:lnSpc>
                <a:spcPts val="1415"/>
              </a:lnSpc>
              <a:tabLst>
                <a:tab pos="1380490" algn="l"/>
                <a:tab pos="1840864" algn="l"/>
              </a:tabLst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0+00:00:00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I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0.0 compare_states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wi.dat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us.dat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AE95B678-A8F4-283A-7507-90A7A016EF04}"/>
              </a:ext>
            </a:extLst>
          </p:cNvPr>
          <p:cNvSpPr txBox="1"/>
          <p:nvPr/>
        </p:nvSpPr>
        <p:spPr>
          <a:xfrm>
            <a:off x="916939" y="3849116"/>
            <a:ext cx="10351770" cy="135890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081405">
              <a:lnSpc>
                <a:spcPct val="100000"/>
              </a:lnSpc>
              <a:spcBef>
                <a:spcPts val="84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jobs;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completed,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removed,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idle,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running,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held,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suspended</a:t>
            </a:r>
            <a:endParaRPr sz="12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 dirty="0">
              <a:latin typeface="Courier New"/>
              <a:cs typeface="Courier New"/>
            </a:endParaRPr>
          </a:p>
          <a:p>
            <a:pPr marL="241300" marR="5080" indent="-228600">
              <a:lnSpc>
                <a:spcPts val="3220"/>
              </a:lnSpc>
              <a:buChar char="•"/>
              <a:tabLst>
                <a:tab pos="241300" algn="l"/>
                <a:tab pos="2824480" algn="l"/>
              </a:tabLst>
            </a:pPr>
            <a:r>
              <a:rPr sz="2800" spc="-100" dirty="0">
                <a:latin typeface="Arial"/>
                <a:cs typeface="Arial"/>
              </a:rPr>
              <a:t>We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will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use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the</a:t>
            </a:r>
            <a:r>
              <a:rPr sz="2800" dirty="0">
                <a:latin typeface="Arial"/>
                <a:cs typeface="Arial"/>
              </a:rPr>
              <a:t>	</a:t>
            </a:r>
            <a:r>
              <a:rPr sz="2800" spc="-10" dirty="0">
                <a:latin typeface="Courier New"/>
                <a:cs typeface="Courier New"/>
              </a:rPr>
              <a:t>-</a:t>
            </a:r>
            <a:r>
              <a:rPr sz="2800" dirty="0">
                <a:latin typeface="Courier New"/>
                <a:cs typeface="Courier New"/>
              </a:rPr>
              <a:t>nobatch</a:t>
            </a:r>
            <a:r>
              <a:rPr sz="2800" spc="110" dirty="0">
                <a:latin typeface="Courier New"/>
                <a:cs typeface="Courier New"/>
              </a:rPr>
              <a:t> </a:t>
            </a:r>
            <a:r>
              <a:rPr sz="2800" dirty="0">
                <a:latin typeface="Arial"/>
                <a:cs typeface="Arial"/>
              </a:rPr>
              <a:t>option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following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slides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see </a:t>
            </a:r>
            <a:r>
              <a:rPr sz="2800" dirty="0">
                <a:latin typeface="Arial"/>
                <a:cs typeface="Arial"/>
              </a:rPr>
              <a:t>extra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detail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about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what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is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happening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job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3477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954385C-32B6-59B7-A32D-80AE4CE30211}"/>
              </a:ext>
            </a:extLst>
          </p:cNvPr>
          <p:cNvSpPr txBox="1">
            <a:spLocks/>
          </p:cNvSpPr>
          <p:nvPr/>
        </p:nvSpPr>
        <p:spPr>
          <a:xfrm>
            <a:off x="916939" y="611124"/>
            <a:ext cx="9145270" cy="723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90" dirty="0"/>
              <a:t>Job</a:t>
            </a:r>
            <a:r>
              <a:rPr lang="en-US" spc="10" dirty="0"/>
              <a:t> </a:t>
            </a:r>
            <a:r>
              <a:rPr lang="en-US" spc="-20" dirty="0"/>
              <a:t>Idle</a:t>
            </a: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8B8E0B50-A8CC-731E-4AAE-620B4EC5019B}"/>
              </a:ext>
            </a:extLst>
          </p:cNvPr>
          <p:cNvGrpSpPr/>
          <p:nvPr/>
        </p:nvGrpSpPr>
        <p:grpSpPr>
          <a:xfrm>
            <a:off x="1847998" y="1578495"/>
            <a:ext cx="8533130" cy="1276985"/>
            <a:chOff x="1847998" y="1578495"/>
            <a:chExt cx="8533130" cy="127698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EAD455FE-2DA1-89E9-9A5E-0AF76BF4E215}"/>
                </a:ext>
              </a:extLst>
            </p:cNvPr>
            <p:cNvSpPr/>
            <p:nvPr/>
          </p:nvSpPr>
          <p:spPr>
            <a:xfrm>
              <a:off x="1886098" y="1616595"/>
              <a:ext cx="8456930" cy="1200785"/>
            </a:xfrm>
            <a:custGeom>
              <a:avLst/>
              <a:gdLst/>
              <a:ahLst/>
              <a:cxnLst/>
              <a:rect l="l" t="t" r="r" b="b"/>
              <a:pathLst>
                <a:path w="8456930" h="1200785">
                  <a:moveTo>
                    <a:pt x="8456698" y="0"/>
                  </a:moveTo>
                  <a:lnTo>
                    <a:pt x="0" y="0"/>
                  </a:lnTo>
                  <a:lnTo>
                    <a:pt x="0" y="1200329"/>
                  </a:lnTo>
                  <a:lnTo>
                    <a:pt x="8456698" y="1200329"/>
                  </a:lnTo>
                  <a:lnTo>
                    <a:pt x="84566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EEADAFC9-34BB-DB5F-2500-5188DC0C69AE}"/>
                </a:ext>
              </a:extLst>
            </p:cNvPr>
            <p:cNvSpPr/>
            <p:nvPr/>
          </p:nvSpPr>
          <p:spPr>
            <a:xfrm>
              <a:off x="1886098" y="1616595"/>
              <a:ext cx="8456930" cy="1200785"/>
            </a:xfrm>
            <a:custGeom>
              <a:avLst/>
              <a:gdLst/>
              <a:ahLst/>
              <a:cxnLst/>
              <a:rect l="l" t="t" r="r" b="b"/>
              <a:pathLst>
                <a:path w="8456930" h="1200785">
                  <a:moveTo>
                    <a:pt x="0" y="0"/>
                  </a:moveTo>
                  <a:lnTo>
                    <a:pt x="8456699" y="0"/>
                  </a:lnTo>
                  <a:lnTo>
                    <a:pt x="8456699" y="1200329"/>
                  </a:lnTo>
                  <a:lnTo>
                    <a:pt x="0" y="1200329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8BAAA08F-C3E9-1B4F-076A-56ECC6A35086}"/>
              </a:ext>
            </a:extLst>
          </p:cNvPr>
          <p:cNvSpPr txBox="1"/>
          <p:nvPr/>
        </p:nvSpPr>
        <p:spPr>
          <a:xfrm>
            <a:off x="2990357" y="1636267"/>
            <a:ext cx="2221865" cy="388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43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ourier New"/>
                <a:cs typeface="Courier New"/>
              </a:rPr>
              <a:t>-</a:t>
            </a:r>
            <a:r>
              <a:rPr sz="1200" b="1" spc="-10" dirty="0">
                <a:solidFill>
                  <a:srgbClr val="FFFFFF"/>
                </a:solidFill>
                <a:latin typeface="Courier New"/>
                <a:cs typeface="Courier New"/>
              </a:rPr>
              <a:t>nobatch</a:t>
            </a:r>
            <a:endParaRPr sz="1200" dirty="0">
              <a:latin typeface="Courier New"/>
              <a:cs typeface="Courier New"/>
            </a:endParaRPr>
          </a:p>
          <a:p>
            <a:pPr>
              <a:lnSpc>
                <a:spcPts val="1430"/>
              </a:lnSpc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submit-1.chtc.wisc.edu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: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6F7D52D-AD06-9E12-44E7-FA986DEA4622}"/>
              </a:ext>
            </a:extLst>
          </p:cNvPr>
          <p:cNvSpPr txBox="1"/>
          <p:nvPr/>
        </p:nvSpPr>
        <p:spPr>
          <a:xfrm>
            <a:off x="1977538" y="1636267"/>
            <a:ext cx="934085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43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200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ourier New"/>
                <a:cs typeface="Courier New"/>
              </a:rPr>
              <a:t>condor_q</a:t>
            </a:r>
            <a:endParaRPr sz="1200" dirty="0">
              <a:latin typeface="Courier New"/>
              <a:cs typeface="Courier New"/>
            </a:endParaRPr>
          </a:p>
          <a:p>
            <a:pPr>
              <a:lnSpc>
                <a:spcPts val="1430"/>
              </a:lnSpc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--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Schedd:</a:t>
            </a:r>
            <a:endParaRPr sz="1200" dirty="0">
              <a:latin typeface="Courier New"/>
              <a:cs typeface="Courier New"/>
            </a:endParaRPr>
          </a:p>
          <a:p>
            <a:pPr marR="465455" indent="92075">
              <a:lnSpc>
                <a:spcPts val="1390"/>
              </a:lnSpc>
              <a:spcBef>
                <a:spcPts val="135"/>
              </a:spcBef>
            </a:pP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ID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128.0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83395FD-2884-2830-213C-5279CA86298E}"/>
              </a:ext>
            </a:extLst>
          </p:cNvPr>
          <p:cNvSpPr txBox="1"/>
          <p:nvPr/>
        </p:nvSpPr>
        <p:spPr>
          <a:xfrm>
            <a:off x="3174512" y="2005076"/>
            <a:ext cx="1946275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415"/>
              </a:lnSpc>
              <a:spcBef>
                <a:spcPts val="100"/>
              </a:spcBef>
              <a:tabLst>
                <a:tab pos="1012190" algn="l"/>
              </a:tabLst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OWNER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SUBMITTED</a:t>
            </a:r>
            <a:endParaRPr sz="1200" dirty="0">
              <a:latin typeface="Courier New"/>
              <a:cs typeface="Courier New"/>
            </a:endParaRPr>
          </a:p>
          <a:p>
            <a:pPr>
              <a:lnSpc>
                <a:spcPts val="1415"/>
              </a:lnSpc>
              <a:tabLst>
                <a:tab pos="1012190" algn="l"/>
                <a:tab pos="1472565" algn="l"/>
              </a:tabLst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alice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5/9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11:09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22A1642C-8467-FADA-FC9C-99CC8F85818B}"/>
              </a:ext>
            </a:extLst>
          </p:cNvPr>
          <p:cNvSpPr txBox="1"/>
          <p:nvPr/>
        </p:nvSpPr>
        <p:spPr>
          <a:xfrm>
            <a:off x="5292092" y="1816100"/>
            <a:ext cx="4801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&lt;128.104.101.92:9618?...</a:t>
            </a:r>
            <a:endParaRPr sz="1200" dirty="0">
              <a:latin typeface="Courier New"/>
              <a:cs typeface="Courier New"/>
            </a:endParaRPr>
          </a:p>
          <a:p>
            <a:pPr marL="184150">
              <a:lnSpc>
                <a:spcPts val="1415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RUN_TIME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PRI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SIZE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CMD</a:t>
            </a:r>
            <a:endParaRPr sz="1200" dirty="0">
              <a:latin typeface="Courier New"/>
              <a:cs typeface="Courier New"/>
            </a:endParaRPr>
          </a:p>
          <a:p>
            <a:pPr marL="92075">
              <a:lnSpc>
                <a:spcPts val="1415"/>
              </a:lnSpc>
              <a:tabLst>
                <a:tab pos="1380490" algn="l"/>
                <a:tab pos="1840864" algn="l"/>
              </a:tabLst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0+00:00:00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I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0.0 compare_states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wi.dat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us.dat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D8FE3DEA-2BB6-7693-0AAF-A221F985DA27}"/>
              </a:ext>
            </a:extLst>
          </p:cNvPr>
          <p:cNvSpPr txBox="1"/>
          <p:nvPr/>
        </p:nvSpPr>
        <p:spPr>
          <a:xfrm>
            <a:off x="1977538" y="2550667"/>
            <a:ext cx="6457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jobs;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completed,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removed,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idle,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running,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held,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suspended</a:t>
            </a:r>
            <a:endParaRPr sz="1200" dirty="0">
              <a:latin typeface="Courier New"/>
              <a:cs typeface="Courier New"/>
            </a:endParaRPr>
          </a:p>
        </p:txBody>
      </p:sp>
      <p:grpSp>
        <p:nvGrpSpPr>
          <p:cNvPr id="11" name="object 11">
            <a:extLst>
              <a:ext uri="{FF2B5EF4-FFF2-40B4-BE49-F238E27FC236}">
                <a16:creationId xmlns:a16="http://schemas.microsoft.com/office/drawing/2014/main" id="{91B036A3-F15B-C5CF-1727-F45A021ECB07}"/>
              </a:ext>
            </a:extLst>
          </p:cNvPr>
          <p:cNvGrpSpPr/>
          <p:nvPr/>
        </p:nvGrpSpPr>
        <p:grpSpPr>
          <a:xfrm>
            <a:off x="4808722" y="2091734"/>
            <a:ext cx="1842135" cy="788670"/>
            <a:chOff x="4808722" y="2091734"/>
            <a:chExt cx="1842135" cy="788670"/>
          </a:xfrm>
        </p:grpSpPr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1612785-D53F-770C-BFC9-E437CA5AA868}"/>
                </a:ext>
              </a:extLst>
            </p:cNvPr>
            <p:cNvSpPr/>
            <p:nvPr/>
          </p:nvSpPr>
          <p:spPr>
            <a:xfrm>
              <a:off x="6203874" y="2120309"/>
              <a:ext cx="418465" cy="386080"/>
            </a:xfrm>
            <a:custGeom>
              <a:avLst/>
              <a:gdLst/>
              <a:ahLst/>
              <a:cxnLst/>
              <a:rect l="l" t="t" r="r" b="b"/>
              <a:pathLst>
                <a:path w="418465" h="386080">
                  <a:moveTo>
                    <a:pt x="0" y="192900"/>
                  </a:moveTo>
                  <a:lnTo>
                    <a:pt x="5519" y="148670"/>
                  </a:lnTo>
                  <a:lnTo>
                    <a:pt x="21243" y="108067"/>
                  </a:lnTo>
                  <a:lnTo>
                    <a:pt x="45916" y="72251"/>
                  </a:lnTo>
                  <a:lnTo>
                    <a:pt x="78283" y="42378"/>
                  </a:lnTo>
                  <a:lnTo>
                    <a:pt x="117090" y="19606"/>
                  </a:lnTo>
                  <a:lnTo>
                    <a:pt x="161082" y="5094"/>
                  </a:lnTo>
                  <a:lnTo>
                    <a:pt x="209005" y="0"/>
                  </a:lnTo>
                  <a:lnTo>
                    <a:pt x="256928" y="5094"/>
                  </a:lnTo>
                  <a:lnTo>
                    <a:pt x="300920" y="19606"/>
                  </a:lnTo>
                  <a:lnTo>
                    <a:pt x="339727" y="42378"/>
                  </a:lnTo>
                  <a:lnTo>
                    <a:pt x="372094" y="72251"/>
                  </a:lnTo>
                  <a:lnTo>
                    <a:pt x="396767" y="108067"/>
                  </a:lnTo>
                  <a:lnTo>
                    <a:pt x="412491" y="148670"/>
                  </a:lnTo>
                  <a:lnTo>
                    <a:pt x="418011" y="192900"/>
                  </a:lnTo>
                  <a:lnTo>
                    <a:pt x="412491" y="237130"/>
                  </a:lnTo>
                  <a:lnTo>
                    <a:pt x="396767" y="277733"/>
                  </a:lnTo>
                  <a:lnTo>
                    <a:pt x="372094" y="313549"/>
                  </a:lnTo>
                  <a:lnTo>
                    <a:pt x="339727" y="343422"/>
                  </a:lnTo>
                  <a:lnTo>
                    <a:pt x="300920" y="366194"/>
                  </a:lnTo>
                  <a:lnTo>
                    <a:pt x="256928" y="380706"/>
                  </a:lnTo>
                  <a:lnTo>
                    <a:pt x="209005" y="385801"/>
                  </a:lnTo>
                  <a:lnTo>
                    <a:pt x="161082" y="380706"/>
                  </a:lnTo>
                  <a:lnTo>
                    <a:pt x="117090" y="366194"/>
                  </a:lnTo>
                  <a:lnTo>
                    <a:pt x="78283" y="343422"/>
                  </a:lnTo>
                  <a:lnTo>
                    <a:pt x="45916" y="313549"/>
                  </a:lnTo>
                  <a:lnTo>
                    <a:pt x="21243" y="277733"/>
                  </a:lnTo>
                  <a:lnTo>
                    <a:pt x="5519" y="237130"/>
                  </a:lnTo>
                  <a:lnTo>
                    <a:pt x="0" y="192900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122BFDE-1403-4982-5D0B-04E8492F316C}"/>
                </a:ext>
              </a:extLst>
            </p:cNvPr>
            <p:cNvSpPr/>
            <p:nvPr/>
          </p:nvSpPr>
          <p:spPr>
            <a:xfrm>
              <a:off x="4837297" y="2465608"/>
              <a:ext cx="763905" cy="386080"/>
            </a:xfrm>
            <a:custGeom>
              <a:avLst/>
              <a:gdLst/>
              <a:ahLst/>
              <a:cxnLst/>
              <a:rect l="l" t="t" r="r" b="b"/>
              <a:pathLst>
                <a:path w="763904" h="386080">
                  <a:moveTo>
                    <a:pt x="0" y="192900"/>
                  </a:moveTo>
                  <a:lnTo>
                    <a:pt x="19457" y="131929"/>
                  </a:lnTo>
                  <a:lnTo>
                    <a:pt x="73640" y="78975"/>
                  </a:lnTo>
                  <a:lnTo>
                    <a:pt x="111788" y="56499"/>
                  </a:lnTo>
                  <a:lnTo>
                    <a:pt x="156260" y="37218"/>
                  </a:lnTo>
                  <a:lnTo>
                    <a:pt x="206270" y="21531"/>
                  </a:lnTo>
                  <a:lnTo>
                    <a:pt x="261032" y="9834"/>
                  </a:lnTo>
                  <a:lnTo>
                    <a:pt x="319761" y="2524"/>
                  </a:lnTo>
                  <a:lnTo>
                    <a:pt x="381670" y="0"/>
                  </a:lnTo>
                  <a:lnTo>
                    <a:pt x="443578" y="2524"/>
                  </a:lnTo>
                  <a:lnTo>
                    <a:pt x="502307" y="9834"/>
                  </a:lnTo>
                  <a:lnTo>
                    <a:pt x="557069" y="21531"/>
                  </a:lnTo>
                  <a:lnTo>
                    <a:pt x="607079" y="37218"/>
                  </a:lnTo>
                  <a:lnTo>
                    <a:pt x="651551" y="56499"/>
                  </a:lnTo>
                  <a:lnTo>
                    <a:pt x="689699" y="78975"/>
                  </a:lnTo>
                  <a:lnTo>
                    <a:pt x="720738" y="104251"/>
                  </a:lnTo>
                  <a:lnTo>
                    <a:pt x="758344" y="161611"/>
                  </a:lnTo>
                  <a:lnTo>
                    <a:pt x="763340" y="192900"/>
                  </a:lnTo>
                  <a:lnTo>
                    <a:pt x="758344" y="224189"/>
                  </a:lnTo>
                  <a:lnTo>
                    <a:pt x="720738" y="281549"/>
                  </a:lnTo>
                  <a:lnTo>
                    <a:pt x="689699" y="306825"/>
                  </a:lnTo>
                  <a:lnTo>
                    <a:pt x="651551" y="329301"/>
                  </a:lnTo>
                  <a:lnTo>
                    <a:pt x="607079" y="348582"/>
                  </a:lnTo>
                  <a:lnTo>
                    <a:pt x="557069" y="364269"/>
                  </a:lnTo>
                  <a:lnTo>
                    <a:pt x="502307" y="375966"/>
                  </a:lnTo>
                  <a:lnTo>
                    <a:pt x="443578" y="383276"/>
                  </a:lnTo>
                  <a:lnTo>
                    <a:pt x="381670" y="385801"/>
                  </a:lnTo>
                  <a:lnTo>
                    <a:pt x="319761" y="383276"/>
                  </a:lnTo>
                  <a:lnTo>
                    <a:pt x="261032" y="375966"/>
                  </a:lnTo>
                  <a:lnTo>
                    <a:pt x="206270" y="364269"/>
                  </a:lnTo>
                  <a:lnTo>
                    <a:pt x="156260" y="348582"/>
                  </a:lnTo>
                  <a:lnTo>
                    <a:pt x="111788" y="329301"/>
                  </a:lnTo>
                  <a:lnTo>
                    <a:pt x="73640" y="306825"/>
                  </a:lnTo>
                  <a:lnTo>
                    <a:pt x="42601" y="281549"/>
                  </a:lnTo>
                  <a:lnTo>
                    <a:pt x="4995" y="224189"/>
                  </a:lnTo>
                  <a:lnTo>
                    <a:pt x="0" y="192900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2815F279-2CD5-D409-BEFB-2ACE6E4CF214}"/>
              </a:ext>
            </a:extLst>
          </p:cNvPr>
          <p:cNvSpPr txBox="1"/>
          <p:nvPr/>
        </p:nvSpPr>
        <p:spPr>
          <a:xfrm>
            <a:off x="1936943" y="2904235"/>
            <a:ext cx="1346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Access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Point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A54BB886-BE7E-33D3-CE21-F28F6976A3BC}"/>
              </a:ext>
            </a:extLst>
          </p:cNvPr>
          <p:cNvSpPr/>
          <p:nvPr/>
        </p:nvSpPr>
        <p:spPr>
          <a:xfrm>
            <a:off x="1962964" y="3623170"/>
            <a:ext cx="2684780" cy="2503805"/>
          </a:xfrm>
          <a:custGeom>
            <a:avLst/>
            <a:gdLst/>
            <a:ahLst/>
            <a:cxnLst/>
            <a:rect l="l" t="t" r="r" b="b"/>
            <a:pathLst>
              <a:path w="2684779" h="2503804">
                <a:moveTo>
                  <a:pt x="0" y="417298"/>
                </a:moveTo>
                <a:lnTo>
                  <a:pt x="2807" y="368632"/>
                </a:lnTo>
                <a:lnTo>
                  <a:pt x="11021" y="321615"/>
                </a:lnTo>
                <a:lnTo>
                  <a:pt x="24327" y="276560"/>
                </a:lnTo>
                <a:lnTo>
                  <a:pt x="42414" y="233781"/>
                </a:lnTo>
                <a:lnTo>
                  <a:pt x="64968" y="193589"/>
                </a:lnTo>
                <a:lnTo>
                  <a:pt x="91675" y="156299"/>
                </a:lnTo>
                <a:lnTo>
                  <a:pt x="122223" y="122223"/>
                </a:lnTo>
                <a:lnTo>
                  <a:pt x="156299" y="91675"/>
                </a:lnTo>
                <a:lnTo>
                  <a:pt x="193589" y="64968"/>
                </a:lnTo>
                <a:lnTo>
                  <a:pt x="233781" y="42414"/>
                </a:lnTo>
                <a:lnTo>
                  <a:pt x="276560" y="24327"/>
                </a:lnTo>
                <a:lnTo>
                  <a:pt x="321615" y="11021"/>
                </a:lnTo>
                <a:lnTo>
                  <a:pt x="368632" y="2807"/>
                </a:lnTo>
                <a:lnTo>
                  <a:pt x="417298" y="0"/>
                </a:lnTo>
                <a:lnTo>
                  <a:pt x="2267466" y="0"/>
                </a:lnTo>
                <a:lnTo>
                  <a:pt x="2316131" y="2807"/>
                </a:lnTo>
                <a:lnTo>
                  <a:pt x="2363148" y="11021"/>
                </a:lnTo>
                <a:lnTo>
                  <a:pt x="2408203" y="24327"/>
                </a:lnTo>
                <a:lnTo>
                  <a:pt x="2450982" y="42414"/>
                </a:lnTo>
                <a:lnTo>
                  <a:pt x="2491174" y="64968"/>
                </a:lnTo>
                <a:lnTo>
                  <a:pt x="2528464" y="91675"/>
                </a:lnTo>
                <a:lnTo>
                  <a:pt x="2562540" y="122223"/>
                </a:lnTo>
                <a:lnTo>
                  <a:pt x="2593088" y="156299"/>
                </a:lnTo>
                <a:lnTo>
                  <a:pt x="2619795" y="193589"/>
                </a:lnTo>
                <a:lnTo>
                  <a:pt x="2642349" y="233781"/>
                </a:lnTo>
                <a:lnTo>
                  <a:pt x="2660436" y="276560"/>
                </a:lnTo>
                <a:lnTo>
                  <a:pt x="2673742" y="321615"/>
                </a:lnTo>
                <a:lnTo>
                  <a:pt x="2681956" y="368632"/>
                </a:lnTo>
                <a:lnTo>
                  <a:pt x="2684764" y="417298"/>
                </a:lnTo>
                <a:lnTo>
                  <a:pt x="2684764" y="2086433"/>
                </a:lnTo>
                <a:lnTo>
                  <a:pt x="2681956" y="2135098"/>
                </a:lnTo>
                <a:lnTo>
                  <a:pt x="2673742" y="2182115"/>
                </a:lnTo>
                <a:lnTo>
                  <a:pt x="2660436" y="2227170"/>
                </a:lnTo>
                <a:lnTo>
                  <a:pt x="2642349" y="2269949"/>
                </a:lnTo>
                <a:lnTo>
                  <a:pt x="2619795" y="2310141"/>
                </a:lnTo>
                <a:lnTo>
                  <a:pt x="2593088" y="2347431"/>
                </a:lnTo>
                <a:lnTo>
                  <a:pt x="2562540" y="2381507"/>
                </a:lnTo>
                <a:lnTo>
                  <a:pt x="2528464" y="2412055"/>
                </a:lnTo>
                <a:lnTo>
                  <a:pt x="2491174" y="2438762"/>
                </a:lnTo>
                <a:lnTo>
                  <a:pt x="2450982" y="2461316"/>
                </a:lnTo>
                <a:lnTo>
                  <a:pt x="2408203" y="2479403"/>
                </a:lnTo>
                <a:lnTo>
                  <a:pt x="2363148" y="2492709"/>
                </a:lnTo>
                <a:lnTo>
                  <a:pt x="2316131" y="2500923"/>
                </a:lnTo>
                <a:lnTo>
                  <a:pt x="2267466" y="2503731"/>
                </a:lnTo>
                <a:lnTo>
                  <a:pt x="417298" y="2503731"/>
                </a:lnTo>
                <a:lnTo>
                  <a:pt x="368632" y="2500923"/>
                </a:lnTo>
                <a:lnTo>
                  <a:pt x="321615" y="2492709"/>
                </a:lnTo>
                <a:lnTo>
                  <a:pt x="276560" y="2479403"/>
                </a:lnTo>
                <a:lnTo>
                  <a:pt x="233781" y="2461316"/>
                </a:lnTo>
                <a:lnTo>
                  <a:pt x="193589" y="2438762"/>
                </a:lnTo>
                <a:lnTo>
                  <a:pt x="156299" y="2412055"/>
                </a:lnTo>
                <a:lnTo>
                  <a:pt x="122223" y="2381507"/>
                </a:lnTo>
                <a:lnTo>
                  <a:pt x="91675" y="2347431"/>
                </a:lnTo>
                <a:lnTo>
                  <a:pt x="64968" y="2310141"/>
                </a:lnTo>
                <a:lnTo>
                  <a:pt x="42414" y="2269949"/>
                </a:lnTo>
                <a:lnTo>
                  <a:pt x="24327" y="2227170"/>
                </a:lnTo>
                <a:lnTo>
                  <a:pt x="11021" y="2182115"/>
                </a:lnTo>
                <a:lnTo>
                  <a:pt x="2807" y="2135098"/>
                </a:lnTo>
                <a:lnTo>
                  <a:pt x="0" y="2086433"/>
                </a:lnTo>
                <a:lnTo>
                  <a:pt x="0" y="41729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89BD0D16-273A-D152-4F97-4010DFEF0B6C}"/>
              </a:ext>
            </a:extLst>
          </p:cNvPr>
          <p:cNvSpPr txBox="1"/>
          <p:nvPr/>
        </p:nvSpPr>
        <p:spPr>
          <a:xfrm>
            <a:off x="1858200" y="3183677"/>
            <a:ext cx="3005455" cy="306387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8953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705"/>
              </a:spcBef>
            </a:pPr>
            <a:r>
              <a:rPr sz="1800" spc="-10" dirty="0">
                <a:latin typeface="Courier New"/>
                <a:cs typeface="Courier New"/>
              </a:rPr>
              <a:t>(submit_dir)/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 dirty="0">
              <a:latin typeface="Courier New"/>
              <a:cs typeface="Courier New"/>
            </a:endParaRPr>
          </a:p>
          <a:p>
            <a:pPr marL="318135" marR="767715">
              <a:lnSpc>
                <a:spcPct val="100000"/>
              </a:lnSpc>
            </a:pPr>
            <a:r>
              <a:rPr sz="1800" spc="-10" dirty="0">
                <a:latin typeface="Courier New"/>
                <a:cs typeface="Courier New"/>
              </a:rPr>
              <a:t>job.submit compare_states wi.dat</a:t>
            </a:r>
            <a:endParaRPr sz="1800" dirty="0">
              <a:latin typeface="Courier New"/>
              <a:cs typeface="Courier New"/>
            </a:endParaRPr>
          </a:p>
          <a:p>
            <a:pPr marL="318135">
              <a:lnSpc>
                <a:spcPct val="100000"/>
              </a:lnSpc>
              <a:spcBef>
                <a:spcPts val="25"/>
              </a:spcBef>
            </a:pPr>
            <a:r>
              <a:rPr sz="1800" spc="-10" dirty="0">
                <a:latin typeface="Courier New"/>
                <a:cs typeface="Courier New"/>
              </a:rPr>
              <a:t>us.dat</a:t>
            </a:r>
            <a:endParaRPr sz="1800" dirty="0">
              <a:latin typeface="Courier New"/>
              <a:cs typeface="Courier New"/>
            </a:endParaRPr>
          </a:p>
          <a:p>
            <a:pPr marL="318135">
              <a:lnSpc>
                <a:spcPct val="100000"/>
              </a:lnSpc>
              <a:spcBef>
                <a:spcPts val="50"/>
              </a:spcBef>
            </a:pPr>
            <a:r>
              <a:rPr sz="1800" b="1" spc="-10" dirty="0">
                <a:latin typeface="Courier New"/>
                <a:cs typeface="Courier New"/>
              </a:rPr>
              <a:t>job.log</a:t>
            </a:r>
            <a:endParaRPr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20100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00286C6-C7F0-5D84-5DC7-D09558BC5EF4}"/>
              </a:ext>
            </a:extLst>
          </p:cNvPr>
          <p:cNvSpPr txBox="1">
            <a:spLocks/>
          </p:cNvSpPr>
          <p:nvPr/>
        </p:nvSpPr>
        <p:spPr>
          <a:xfrm>
            <a:off x="916939" y="611124"/>
            <a:ext cx="9145270" cy="723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90" dirty="0"/>
              <a:t>Job</a:t>
            </a:r>
            <a:r>
              <a:rPr lang="en-US" spc="10" dirty="0"/>
              <a:t> </a:t>
            </a:r>
            <a:r>
              <a:rPr lang="en-US" spc="-10" dirty="0"/>
              <a:t>Starts</a:t>
            </a: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8D627F8D-2A98-8E30-B2CC-E7392661DC81}"/>
              </a:ext>
            </a:extLst>
          </p:cNvPr>
          <p:cNvGrpSpPr/>
          <p:nvPr/>
        </p:nvGrpSpPr>
        <p:grpSpPr>
          <a:xfrm>
            <a:off x="4866888" y="3616820"/>
            <a:ext cx="2183765" cy="1315085"/>
            <a:chOff x="4866888" y="3616820"/>
            <a:chExt cx="2183765" cy="131508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F1B8299B-80F2-0726-C573-B8FD061CE7D6}"/>
                </a:ext>
              </a:extLst>
            </p:cNvPr>
            <p:cNvSpPr/>
            <p:nvPr/>
          </p:nvSpPr>
          <p:spPr>
            <a:xfrm>
              <a:off x="4873238" y="3623170"/>
              <a:ext cx="2171065" cy="1302385"/>
            </a:xfrm>
            <a:custGeom>
              <a:avLst/>
              <a:gdLst/>
              <a:ahLst/>
              <a:cxnLst/>
              <a:rect l="l" t="t" r="r" b="b"/>
              <a:pathLst>
                <a:path w="2171065" h="1302385">
                  <a:moveTo>
                    <a:pt x="2170443" y="0"/>
                  </a:moveTo>
                  <a:lnTo>
                    <a:pt x="0" y="0"/>
                  </a:lnTo>
                  <a:lnTo>
                    <a:pt x="0" y="1302073"/>
                  </a:lnTo>
                  <a:lnTo>
                    <a:pt x="2170443" y="1302073"/>
                  </a:lnTo>
                  <a:lnTo>
                    <a:pt x="21704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28A6F943-9740-B06A-9ABF-93F9DE0CA8EA}"/>
                </a:ext>
              </a:extLst>
            </p:cNvPr>
            <p:cNvSpPr/>
            <p:nvPr/>
          </p:nvSpPr>
          <p:spPr>
            <a:xfrm>
              <a:off x="4873238" y="3623170"/>
              <a:ext cx="2171065" cy="1302385"/>
            </a:xfrm>
            <a:custGeom>
              <a:avLst/>
              <a:gdLst/>
              <a:ahLst/>
              <a:cxnLst/>
              <a:rect l="l" t="t" r="r" b="b"/>
              <a:pathLst>
                <a:path w="2171065" h="1302385">
                  <a:moveTo>
                    <a:pt x="0" y="0"/>
                  </a:moveTo>
                  <a:lnTo>
                    <a:pt x="2170444" y="0"/>
                  </a:lnTo>
                  <a:lnTo>
                    <a:pt x="2170444" y="1302074"/>
                  </a:lnTo>
                  <a:lnTo>
                    <a:pt x="0" y="130207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44F04308-4C71-CAEF-82B8-8A91BE782528}"/>
              </a:ext>
            </a:extLst>
          </p:cNvPr>
          <p:cNvSpPr txBox="1"/>
          <p:nvPr/>
        </p:nvSpPr>
        <p:spPr>
          <a:xfrm>
            <a:off x="4869675" y="3824732"/>
            <a:ext cx="2180590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78815" marR="128270" indent="-546100">
              <a:lnSpc>
                <a:spcPct val="99400"/>
              </a:lnSpc>
              <a:spcBef>
                <a:spcPts val="110"/>
              </a:spcBef>
            </a:pPr>
            <a:r>
              <a:rPr sz="1800" spc="-10" dirty="0">
                <a:latin typeface="Courier New"/>
                <a:cs typeface="Courier New"/>
              </a:rPr>
              <a:t>compare_states wi.dat us.dat</a:t>
            </a:r>
            <a:endParaRPr sz="1800" dirty="0">
              <a:latin typeface="Courier New"/>
              <a:cs typeface="Courier New"/>
            </a:endParaRPr>
          </a:p>
        </p:txBody>
      </p:sp>
      <p:grpSp>
        <p:nvGrpSpPr>
          <p:cNvPr id="7" name="object 7">
            <a:extLst>
              <a:ext uri="{FF2B5EF4-FFF2-40B4-BE49-F238E27FC236}">
                <a16:creationId xmlns:a16="http://schemas.microsoft.com/office/drawing/2014/main" id="{BF8D234C-FE69-E1A9-5203-87F514C482B2}"/>
              </a:ext>
            </a:extLst>
          </p:cNvPr>
          <p:cNvGrpSpPr/>
          <p:nvPr/>
        </p:nvGrpSpPr>
        <p:grpSpPr>
          <a:xfrm>
            <a:off x="1775292" y="1553326"/>
            <a:ext cx="8693785" cy="1276985"/>
            <a:chOff x="1775292" y="1553326"/>
            <a:chExt cx="8693785" cy="1276985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1C91CB6E-E2DC-E687-83A1-1C9EF0632BBE}"/>
                </a:ext>
              </a:extLst>
            </p:cNvPr>
            <p:cNvSpPr/>
            <p:nvPr/>
          </p:nvSpPr>
          <p:spPr>
            <a:xfrm>
              <a:off x="1813392" y="1591426"/>
              <a:ext cx="8617585" cy="1200785"/>
            </a:xfrm>
            <a:custGeom>
              <a:avLst/>
              <a:gdLst/>
              <a:ahLst/>
              <a:cxnLst/>
              <a:rect l="l" t="t" r="r" b="b"/>
              <a:pathLst>
                <a:path w="8617585" h="1200785">
                  <a:moveTo>
                    <a:pt x="8617466" y="0"/>
                  </a:moveTo>
                  <a:lnTo>
                    <a:pt x="0" y="0"/>
                  </a:lnTo>
                  <a:lnTo>
                    <a:pt x="0" y="1200329"/>
                  </a:lnTo>
                  <a:lnTo>
                    <a:pt x="8617466" y="1200329"/>
                  </a:lnTo>
                  <a:lnTo>
                    <a:pt x="86174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04970F69-6659-236C-DE93-77180BFBD0F6}"/>
                </a:ext>
              </a:extLst>
            </p:cNvPr>
            <p:cNvSpPr/>
            <p:nvPr/>
          </p:nvSpPr>
          <p:spPr>
            <a:xfrm>
              <a:off x="1813392" y="1591426"/>
              <a:ext cx="8617585" cy="1200785"/>
            </a:xfrm>
            <a:custGeom>
              <a:avLst/>
              <a:gdLst/>
              <a:ahLst/>
              <a:cxnLst/>
              <a:rect l="l" t="t" r="r" b="b"/>
              <a:pathLst>
                <a:path w="8617585" h="1200785">
                  <a:moveTo>
                    <a:pt x="0" y="0"/>
                  </a:moveTo>
                  <a:lnTo>
                    <a:pt x="8617466" y="0"/>
                  </a:lnTo>
                  <a:lnTo>
                    <a:pt x="8617466" y="1200329"/>
                  </a:lnTo>
                  <a:lnTo>
                    <a:pt x="0" y="1200329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D51FC5EC-A195-5282-067C-5B4D88DC2298}"/>
              </a:ext>
            </a:extLst>
          </p:cNvPr>
          <p:cNvGrpSpPr/>
          <p:nvPr/>
        </p:nvGrpSpPr>
        <p:grpSpPr>
          <a:xfrm>
            <a:off x="1956614" y="3616820"/>
            <a:ext cx="5550535" cy="2516505"/>
            <a:chOff x="1956614" y="3616820"/>
            <a:chExt cx="5550535" cy="2516505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6337D603-A933-749E-8B96-532CFEEAC9CC}"/>
                </a:ext>
              </a:extLst>
            </p:cNvPr>
            <p:cNvSpPr/>
            <p:nvPr/>
          </p:nvSpPr>
          <p:spPr>
            <a:xfrm>
              <a:off x="4334690" y="3762701"/>
              <a:ext cx="3172460" cy="118110"/>
            </a:xfrm>
            <a:custGeom>
              <a:avLst/>
              <a:gdLst/>
              <a:ahLst/>
              <a:cxnLst/>
              <a:rect l="l" t="t" r="r" b="b"/>
              <a:pathLst>
                <a:path w="3172459" h="118110">
                  <a:moveTo>
                    <a:pt x="3070819" y="0"/>
                  </a:moveTo>
                  <a:lnTo>
                    <a:pt x="3063043" y="2047"/>
                  </a:lnTo>
                  <a:lnTo>
                    <a:pt x="3055974" y="14164"/>
                  </a:lnTo>
                  <a:lnTo>
                    <a:pt x="3058020" y="21940"/>
                  </a:lnTo>
                  <a:lnTo>
                    <a:pt x="3099701" y="46254"/>
                  </a:lnTo>
                  <a:lnTo>
                    <a:pt x="3146679" y="46254"/>
                  </a:lnTo>
                  <a:lnTo>
                    <a:pt x="3146679" y="71654"/>
                  </a:lnTo>
                  <a:lnTo>
                    <a:pt x="3099701" y="71654"/>
                  </a:lnTo>
                  <a:lnTo>
                    <a:pt x="3058020" y="95968"/>
                  </a:lnTo>
                  <a:lnTo>
                    <a:pt x="3055974" y="103745"/>
                  </a:lnTo>
                  <a:lnTo>
                    <a:pt x="3063043" y="115862"/>
                  </a:lnTo>
                  <a:lnTo>
                    <a:pt x="3070819" y="117909"/>
                  </a:lnTo>
                  <a:lnTo>
                    <a:pt x="3150112" y="71654"/>
                  </a:lnTo>
                  <a:lnTo>
                    <a:pt x="3146679" y="71654"/>
                  </a:lnTo>
                  <a:lnTo>
                    <a:pt x="3150114" y="71653"/>
                  </a:lnTo>
                  <a:lnTo>
                    <a:pt x="3171883" y="58954"/>
                  </a:lnTo>
                  <a:lnTo>
                    <a:pt x="3070819" y="0"/>
                  </a:lnTo>
                  <a:close/>
                </a:path>
                <a:path w="3172459" h="118110">
                  <a:moveTo>
                    <a:pt x="3121473" y="58954"/>
                  </a:moveTo>
                  <a:lnTo>
                    <a:pt x="3099701" y="71654"/>
                  </a:lnTo>
                  <a:lnTo>
                    <a:pt x="3146679" y="71654"/>
                  </a:lnTo>
                  <a:lnTo>
                    <a:pt x="3146679" y="69924"/>
                  </a:lnTo>
                  <a:lnTo>
                    <a:pt x="3140279" y="69924"/>
                  </a:lnTo>
                  <a:lnTo>
                    <a:pt x="3121473" y="58954"/>
                  </a:lnTo>
                  <a:close/>
                </a:path>
                <a:path w="3172459" h="118110">
                  <a:moveTo>
                    <a:pt x="0" y="46253"/>
                  </a:moveTo>
                  <a:lnTo>
                    <a:pt x="0" y="71653"/>
                  </a:lnTo>
                  <a:lnTo>
                    <a:pt x="3099703" y="71653"/>
                  </a:lnTo>
                  <a:lnTo>
                    <a:pt x="3121473" y="58954"/>
                  </a:lnTo>
                  <a:lnTo>
                    <a:pt x="3099701" y="46254"/>
                  </a:lnTo>
                  <a:lnTo>
                    <a:pt x="0" y="46253"/>
                  </a:lnTo>
                  <a:close/>
                </a:path>
                <a:path w="3172459" h="118110">
                  <a:moveTo>
                    <a:pt x="3140279" y="47984"/>
                  </a:moveTo>
                  <a:lnTo>
                    <a:pt x="3121473" y="58954"/>
                  </a:lnTo>
                  <a:lnTo>
                    <a:pt x="3140279" y="69924"/>
                  </a:lnTo>
                  <a:lnTo>
                    <a:pt x="3140279" y="47984"/>
                  </a:lnTo>
                  <a:close/>
                </a:path>
                <a:path w="3172459" h="118110">
                  <a:moveTo>
                    <a:pt x="3146679" y="47984"/>
                  </a:moveTo>
                  <a:lnTo>
                    <a:pt x="3140279" y="47984"/>
                  </a:lnTo>
                  <a:lnTo>
                    <a:pt x="3140279" y="69924"/>
                  </a:lnTo>
                  <a:lnTo>
                    <a:pt x="3146679" y="69924"/>
                  </a:lnTo>
                  <a:lnTo>
                    <a:pt x="3146679" y="47984"/>
                  </a:lnTo>
                  <a:close/>
                </a:path>
                <a:path w="3172459" h="118110">
                  <a:moveTo>
                    <a:pt x="3099701" y="46254"/>
                  </a:moveTo>
                  <a:lnTo>
                    <a:pt x="3121473" y="58954"/>
                  </a:lnTo>
                  <a:lnTo>
                    <a:pt x="3140279" y="47984"/>
                  </a:lnTo>
                  <a:lnTo>
                    <a:pt x="3146679" y="47984"/>
                  </a:lnTo>
                  <a:lnTo>
                    <a:pt x="3146679" y="46254"/>
                  </a:lnTo>
                  <a:lnTo>
                    <a:pt x="3099701" y="462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33AE4A1F-B96B-FEED-2FD7-141300C2502C}"/>
                </a:ext>
              </a:extLst>
            </p:cNvPr>
            <p:cNvSpPr/>
            <p:nvPr/>
          </p:nvSpPr>
          <p:spPr>
            <a:xfrm>
              <a:off x="1962964" y="3623170"/>
              <a:ext cx="2684780" cy="2503805"/>
            </a:xfrm>
            <a:custGeom>
              <a:avLst/>
              <a:gdLst/>
              <a:ahLst/>
              <a:cxnLst/>
              <a:rect l="l" t="t" r="r" b="b"/>
              <a:pathLst>
                <a:path w="2684779" h="2503804">
                  <a:moveTo>
                    <a:pt x="0" y="417298"/>
                  </a:moveTo>
                  <a:lnTo>
                    <a:pt x="2807" y="368632"/>
                  </a:lnTo>
                  <a:lnTo>
                    <a:pt x="11021" y="321615"/>
                  </a:lnTo>
                  <a:lnTo>
                    <a:pt x="24327" y="276560"/>
                  </a:lnTo>
                  <a:lnTo>
                    <a:pt x="42414" y="233781"/>
                  </a:lnTo>
                  <a:lnTo>
                    <a:pt x="64968" y="193589"/>
                  </a:lnTo>
                  <a:lnTo>
                    <a:pt x="91675" y="156299"/>
                  </a:lnTo>
                  <a:lnTo>
                    <a:pt x="122223" y="122223"/>
                  </a:lnTo>
                  <a:lnTo>
                    <a:pt x="156299" y="91675"/>
                  </a:lnTo>
                  <a:lnTo>
                    <a:pt x="193589" y="64968"/>
                  </a:lnTo>
                  <a:lnTo>
                    <a:pt x="233781" y="42414"/>
                  </a:lnTo>
                  <a:lnTo>
                    <a:pt x="276560" y="24327"/>
                  </a:lnTo>
                  <a:lnTo>
                    <a:pt x="321615" y="11021"/>
                  </a:lnTo>
                  <a:lnTo>
                    <a:pt x="368632" y="2807"/>
                  </a:lnTo>
                  <a:lnTo>
                    <a:pt x="417298" y="0"/>
                  </a:lnTo>
                  <a:lnTo>
                    <a:pt x="2267466" y="0"/>
                  </a:lnTo>
                  <a:lnTo>
                    <a:pt x="2316131" y="2807"/>
                  </a:lnTo>
                  <a:lnTo>
                    <a:pt x="2363148" y="11021"/>
                  </a:lnTo>
                  <a:lnTo>
                    <a:pt x="2408203" y="24327"/>
                  </a:lnTo>
                  <a:lnTo>
                    <a:pt x="2450982" y="42414"/>
                  </a:lnTo>
                  <a:lnTo>
                    <a:pt x="2491174" y="64968"/>
                  </a:lnTo>
                  <a:lnTo>
                    <a:pt x="2528464" y="91675"/>
                  </a:lnTo>
                  <a:lnTo>
                    <a:pt x="2562540" y="122223"/>
                  </a:lnTo>
                  <a:lnTo>
                    <a:pt x="2593088" y="156299"/>
                  </a:lnTo>
                  <a:lnTo>
                    <a:pt x="2619795" y="193589"/>
                  </a:lnTo>
                  <a:lnTo>
                    <a:pt x="2642349" y="233781"/>
                  </a:lnTo>
                  <a:lnTo>
                    <a:pt x="2660436" y="276560"/>
                  </a:lnTo>
                  <a:lnTo>
                    <a:pt x="2673742" y="321615"/>
                  </a:lnTo>
                  <a:lnTo>
                    <a:pt x="2681956" y="368632"/>
                  </a:lnTo>
                  <a:lnTo>
                    <a:pt x="2684764" y="417298"/>
                  </a:lnTo>
                  <a:lnTo>
                    <a:pt x="2684764" y="2086433"/>
                  </a:lnTo>
                  <a:lnTo>
                    <a:pt x="2681956" y="2135098"/>
                  </a:lnTo>
                  <a:lnTo>
                    <a:pt x="2673742" y="2182115"/>
                  </a:lnTo>
                  <a:lnTo>
                    <a:pt x="2660436" y="2227170"/>
                  </a:lnTo>
                  <a:lnTo>
                    <a:pt x="2642349" y="2269949"/>
                  </a:lnTo>
                  <a:lnTo>
                    <a:pt x="2619795" y="2310141"/>
                  </a:lnTo>
                  <a:lnTo>
                    <a:pt x="2593088" y="2347431"/>
                  </a:lnTo>
                  <a:lnTo>
                    <a:pt x="2562540" y="2381507"/>
                  </a:lnTo>
                  <a:lnTo>
                    <a:pt x="2528464" y="2412055"/>
                  </a:lnTo>
                  <a:lnTo>
                    <a:pt x="2491174" y="2438762"/>
                  </a:lnTo>
                  <a:lnTo>
                    <a:pt x="2450982" y="2461316"/>
                  </a:lnTo>
                  <a:lnTo>
                    <a:pt x="2408203" y="2479403"/>
                  </a:lnTo>
                  <a:lnTo>
                    <a:pt x="2363148" y="2492709"/>
                  </a:lnTo>
                  <a:lnTo>
                    <a:pt x="2316131" y="2500923"/>
                  </a:lnTo>
                  <a:lnTo>
                    <a:pt x="2267466" y="2503731"/>
                  </a:lnTo>
                  <a:lnTo>
                    <a:pt x="417298" y="2503731"/>
                  </a:lnTo>
                  <a:lnTo>
                    <a:pt x="368632" y="2500923"/>
                  </a:lnTo>
                  <a:lnTo>
                    <a:pt x="321615" y="2492709"/>
                  </a:lnTo>
                  <a:lnTo>
                    <a:pt x="276560" y="2479403"/>
                  </a:lnTo>
                  <a:lnTo>
                    <a:pt x="233781" y="2461316"/>
                  </a:lnTo>
                  <a:lnTo>
                    <a:pt x="193589" y="2438762"/>
                  </a:lnTo>
                  <a:lnTo>
                    <a:pt x="156299" y="2412055"/>
                  </a:lnTo>
                  <a:lnTo>
                    <a:pt x="122223" y="2381507"/>
                  </a:lnTo>
                  <a:lnTo>
                    <a:pt x="91675" y="2347431"/>
                  </a:lnTo>
                  <a:lnTo>
                    <a:pt x="64968" y="2310141"/>
                  </a:lnTo>
                  <a:lnTo>
                    <a:pt x="42414" y="2269949"/>
                  </a:lnTo>
                  <a:lnTo>
                    <a:pt x="24327" y="2227170"/>
                  </a:lnTo>
                  <a:lnTo>
                    <a:pt x="11021" y="2182115"/>
                  </a:lnTo>
                  <a:lnTo>
                    <a:pt x="2807" y="2135098"/>
                  </a:lnTo>
                  <a:lnTo>
                    <a:pt x="0" y="2086433"/>
                  </a:lnTo>
                  <a:lnTo>
                    <a:pt x="0" y="41729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3" name="object 13">
            <a:extLst>
              <a:ext uri="{FF2B5EF4-FFF2-40B4-BE49-F238E27FC236}">
                <a16:creationId xmlns:a16="http://schemas.microsoft.com/office/drawing/2014/main" id="{47D43B8C-B73A-AC06-7FB6-BFF526DD3211}"/>
              </a:ext>
            </a:extLst>
          </p:cNvPr>
          <p:cNvSpPr txBox="1"/>
          <p:nvPr/>
        </p:nvSpPr>
        <p:spPr>
          <a:xfrm>
            <a:off x="2917652" y="1611884"/>
            <a:ext cx="2221865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415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ourier New"/>
                <a:cs typeface="Courier New"/>
              </a:rPr>
              <a:t>-</a:t>
            </a:r>
            <a:r>
              <a:rPr sz="1200" b="1" spc="-10" dirty="0">
                <a:solidFill>
                  <a:srgbClr val="FFFFFF"/>
                </a:solidFill>
                <a:latin typeface="Courier New"/>
                <a:cs typeface="Courier New"/>
              </a:rPr>
              <a:t>nobatch</a:t>
            </a:r>
            <a:endParaRPr sz="1200" dirty="0">
              <a:latin typeface="Courier New"/>
              <a:cs typeface="Courier New"/>
            </a:endParaRPr>
          </a:p>
          <a:p>
            <a:pPr>
              <a:lnSpc>
                <a:spcPts val="1415"/>
              </a:lnSpc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submit-1.chtc.wisc.edu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: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2B8C66F-B069-F89A-FBC8-CFCF7EB940CD}"/>
              </a:ext>
            </a:extLst>
          </p:cNvPr>
          <p:cNvSpPr txBox="1"/>
          <p:nvPr/>
        </p:nvSpPr>
        <p:spPr>
          <a:xfrm>
            <a:off x="1904832" y="1611884"/>
            <a:ext cx="934085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415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200" b="1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ourier New"/>
                <a:cs typeface="Courier New"/>
              </a:rPr>
              <a:t>condor_q</a:t>
            </a:r>
            <a:endParaRPr sz="1200" dirty="0">
              <a:latin typeface="Courier New"/>
              <a:cs typeface="Courier New"/>
            </a:endParaRPr>
          </a:p>
          <a:p>
            <a:pPr>
              <a:lnSpc>
                <a:spcPts val="1415"/>
              </a:lnSpc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--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Schedd:</a:t>
            </a:r>
            <a:endParaRPr sz="1200" dirty="0">
              <a:latin typeface="Courier New"/>
              <a:cs typeface="Courier New"/>
            </a:endParaRPr>
          </a:p>
          <a:p>
            <a:pPr marR="465455" indent="92075">
              <a:lnSpc>
                <a:spcPts val="1390"/>
              </a:lnSpc>
              <a:spcBef>
                <a:spcPts val="160"/>
              </a:spcBef>
            </a:pP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ID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128.0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9BCF3638-34D8-7AD1-1ABD-CE2C8AF54B31}"/>
              </a:ext>
            </a:extLst>
          </p:cNvPr>
          <p:cNvSpPr txBox="1"/>
          <p:nvPr/>
        </p:nvSpPr>
        <p:spPr>
          <a:xfrm>
            <a:off x="3101808" y="1980691"/>
            <a:ext cx="1946275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415"/>
              </a:lnSpc>
              <a:spcBef>
                <a:spcPts val="100"/>
              </a:spcBef>
              <a:tabLst>
                <a:tab pos="1012190" algn="l"/>
              </a:tabLst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OWNER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SUBMITTED</a:t>
            </a:r>
            <a:endParaRPr sz="1200" dirty="0">
              <a:latin typeface="Courier New"/>
              <a:cs typeface="Courier New"/>
            </a:endParaRPr>
          </a:p>
          <a:p>
            <a:pPr>
              <a:lnSpc>
                <a:spcPts val="1415"/>
              </a:lnSpc>
              <a:tabLst>
                <a:tab pos="1012190" algn="l"/>
                <a:tab pos="1472565" algn="l"/>
              </a:tabLst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alice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5/9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11:09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93CA0A7-CCEB-CAD6-8BA5-C5D2BFF44B5C}"/>
              </a:ext>
            </a:extLst>
          </p:cNvPr>
          <p:cNvSpPr txBox="1"/>
          <p:nvPr/>
        </p:nvSpPr>
        <p:spPr>
          <a:xfrm>
            <a:off x="5219385" y="1788667"/>
            <a:ext cx="4984750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&lt;128.104.101.92:9618?...</a:t>
            </a:r>
            <a:endParaRPr sz="1200" dirty="0">
              <a:latin typeface="Courier New"/>
              <a:cs typeface="Courier New"/>
            </a:endParaRPr>
          </a:p>
          <a:p>
            <a:pPr marL="184150">
              <a:lnSpc>
                <a:spcPts val="1415"/>
              </a:lnSpc>
              <a:spcBef>
                <a:spcPts val="7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RUN_TIME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PRI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SIZE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CMD</a:t>
            </a:r>
            <a:endParaRPr sz="1200" dirty="0">
              <a:latin typeface="Courier New"/>
              <a:cs typeface="Courier New"/>
            </a:endParaRPr>
          </a:p>
          <a:p>
            <a:pPr marL="92075">
              <a:lnSpc>
                <a:spcPts val="1415"/>
              </a:lnSpc>
              <a:tabLst>
                <a:tab pos="1380490" algn="l"/>
                <a:tab pos="1840864" algn="l"/>
              </a:tabLst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0+00:00:00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&lt;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0.0 compare_states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wi.dat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us.dat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w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D4E15372-3923-D14F-E58E-811C913443E8}"/>
              </a:ext>
            </a:extLst>
          </p:cNvPr>
          <p:cNvSpPr txBox="1"/>
          <p:nvPr/>
        </p:nvSpPr>
        <p:spPr>
          <a:xfrm>
            <a:off x="1904832" y="2526284"/>
            <a:ext cx="6457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jobs;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completed,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removed,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idle,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running,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held,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suspended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AE62B2E9-5F46-1CFD-9084-DC2AF3D58B70}"/>
              </a:ext>
            </a:extLst>
          </p:cNvPr>
          <p:cNvSpPr/>
          <p:nvPr/>
        </p:nvSpPr>
        <p:spPr>
          <a:xfrm>
            <a:off x="6154280" y="2105826"/>
            <a:ext cx="418465" cy="386080"/>
          </a:xfrm>
          <a:custGeom>
            <a:avLst/>
            <a:gdLst/>
            <a:ahLst/>
            <a:cxnLst/>
            <a:rect l="l" t="t" r="r" b="b"/>
            <a:pathLst>
              <a:path w="418465" h="386080">
                <a:moveTo>
                  <a:pt x="0" y="192900"/>
                </a:moveTo>
                <a:lnTo>
                  <a:pt x="5519" y="148670"/>
                </a:lnTo>
                <a:lnTo>
                  <a:pt x="21243" y="108067"/>
                </a:lnTo>
                <a:lnTo>
                  <a:pt x="45916" y="72251"/>
                </a:lnTo>
                <a:lnTo>
                  <a:pt x="78283" y="42378"/>
                </a:lnTo>
                <a:lnTo>
                  <a:pt x="117090" y="19606"/>
                </a:lnTo>
                <a:lnTo>
                  <a:pt x="161082" y="5094"/>
                </a:lnTo>
                <a:lnTo>
                  <a:pt x="209005" y="0"/>
                </a:lnTo>
                <a:lnTo>
                  <a:pt x="256928" y="5094"/>
                </a:lnTo>
                <a:lnTo>
                  <a:pt x="300920" y="19606"/>
                </a:lnTo>
                <a:lnTo>
                  <a:pt x="339727" y="42378"/>
                </a:lnTo>
                <a:lnTo>
                  <a:pt x="372094" y="72251"/>
                </a:lnTo>
                <a:lnTo>
                  <a:pt x="396767" y="108067"/>
                </a:lnTo>
                <a:lnTo>
                  <a:pt x="412491" y="148670"/>
                </a:lnTo>
                <a:lnTo>
                  <a:pt x="418011" y="192900"/>
                </a:lnTo>
                <a:lnTo>
                  <a:pt x="412491" y="237130"/>
                </a:lnTo>
                <a:lnTo>
                  <a:pt x="396767" y="277733"/>
                </a:lnTo>
                <a:lnTo>
                  <a:pt x="372094" y="313549"/>
                </a:lnTo>
                <a:lnTo>
                  <a:pt x="339727" y="343422"/>
                </a:lnTo>
                <a:lnTo>
                  <a:pt x="300920" y="366194"/>
                </a:lnTo>
                <a:lnTo>
                  <a:pt x="256928" y="380706"/>
                </a:lnTo>
                <a:lnTo>
                  <a:pt x="209005" y="385801"/>
                </a:lnTo>
                <a:lnTo>
                  <a:pt x="161082" y="380706"/>
                </a:lnTo>
                <a:lnTo>
                  <a:pt x="117090" y="366194"/>
                </a:lnTo>
                <a:lnTo>
                  <a:pt x="78283" y="343422"/>
                </a:lnTo>
                <a:lnTo>
                  <a:pt x="45916" y="313549"/>
                </a:lnTo>
                <a:lnTo>
                  <a:pt x="21243" y="277733"/>
                </a:lnTo>
                <a:lnTo>
                  <a:pt x="5519" y="237130"/>
                </a:lnTo>
                <a:lnTo>
                  <a:pt x="0" y="192900"/>
                </a:lnTo>
                <a:close/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F5CB7E5-DA66-B3C2-8180-E0F33B9103B9}"/>
              </a:ext>
            </a:extLst>
          </p:cNvPr>
          <p:cNvSpPr txBox="1"/>
          <p:nvPr/>
        </p:nvSpPr>
        <p:spPr>
          <a:xfrm>
            <a:off x="2176626" y="3751579"/>
            <a:ext cx="1924050" cy="1406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urier New"/>
                <a:cs typeface="Courier New"/>
              </a:rPr>
              <a:t>job.submit compare_states wi.dat</a:t>
            </a:r>
            <a:endParaRPr sz="1800" dirty="0">
              <a:latin typeface="Courier New"/>
              <a:cs typeface="Courier New"/>
            </a:endParaRPr>
          </a:p>
          <a:p>
            <a:pPr marR="960119">
              <a:lnSpc>
                <a:spcPts val="2210"/>
              </a:lnSpc>
              <a:spcBef>
                <a:spcPts val="55"/>
              </a:spcBef>
            </a:pPr>
            <a:r>
              <a:rPr sz="1800" spc="-10" dirty="0">
                <a:latin typeface="Courier New"/>
                <a:cs typeface="Courier New"/>
              </a:rPr>
              <a:t>us.dat </a:t>
            </a:r>
            <a:r>
              <a:rPr sz="1800" spc="-20" dirty="0">
                <a:latin typeface="Courier New"/>
                <a:cs typeface="Courier New"/>
              </a:rPr>
              <a:t>job.log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FAEAFC4F-DF25-0295-CF21-CD157B3223F7}"/>
              </a:ext>
            </a:extLst>
          </p:cNvPr>
          <p:cNvSpPr txBox="1"/>
          <p:nvPr/>
        </p:nvSpPr>
        <p:spPr>
          <a:xfrm>
            <a:off x="1949640" y="3260852"/>
            <a:ext cx="1787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urier New"/>
                <a:cs typeface="Courier New"/>
              </a:rPr>
              <a:t>(submit_dir)/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D52C62AB-8173-9371-1AB9-EEC2229F8AF4}"/>
              </a:ext>
            </a:extLst>
          </p:cNvPr>
          <p:cNvSpPr/>
          <p:nvPr/>
        </p:nvSpPr>
        <p:spPr>
          <a:xfrm>
            <a:off x="1858200" y="3183677"/>
            <a:ext cx="3005455" cy="3063875"/>
          </a:xfrm>
          <a:custGeom>
            <a:avLst/>
            <a:gdLst/>
            <a:ahLst/>
            <a:cxnLst/>
            <a:rect l="l" t="t" r="r" b="b"/>
            <a:pathLst>
              <a:path w="3005454" h="3063875">
                <a:moveTo>
                  <a:pt x="0" y="0"/>
                </a:moveTo>
                <a:lnTo>
                  <a:pt x="3005125" y="0"/>
                </a:lnTo>
                <a:lnTo>
                  <a:pt x="3005125" y="3063875"/>
                </a:lnTo>
                <a:lnTo>
                  <a:pt x="0" y="306387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393738AD-4D44-CDDB-65FD-CD379B0E814E}"/>
              </a:ext>
            </a:extLst>
          </p:cNvPr>
          <p:cNvSpPr txBox="1"/>
          <p:nvPr/>
        </p:nvSpPr>
        <p:spPr>
          <a:xfrm>
            <a:off x="1936943" y="2904235"/>
            <a:ext cx="6706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83835" algn="l"/>
              </a:tabLst>
            </a:pPr>
            <a:r>
              <a:rPr sz="1800" dirty="0">
                <a:latin typeface="Arial"/>
                <a:cs typeface="Arial"/>
              </a:rPr>
              <a:t>Access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Point</a:t>
            </a:r>
            <a:r>
              <a:rPr sz="1800" dirty="0">
                <a:latin typeface="Arial"/>
                <a:cs typeface="Arial"/>
              </a:rPr>
              <a:t>	Execute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Point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3ADF52A8-908C-4F13-E7D5-3A845EE5CFF4}"/>
              </a:ext>
            </a:extLst>
          </p:cNvPr>
          <p:cNvSpPr/>
          <p:nvPr/>
        </p:nvSpPr>
        <p:spPr>
          <a:xfrm>
            <a:off x="7234553" y="3623170"/>
            <a:ext cx="2684780" cy="2503805"/>
          </a:xfrm>
          <a:custGeom>
            <a:avLst/>
            <a:gdLst/>
            <a:ahLst/>
            <a:cxnLst/>
            <a:rect l="l" t="t" r="r" b="b"/>
            <a:pathLst>
              <a:path w="2684779" h="2503804">
                <a:moveTo>
                  <a:pt x="0" y="417298"/>
                </a:moveTo>
                <a:lnTo>
                  <a:pt x="2807" y="368632"/>
                </a:lnTo>
                <a:lnTo>
                  <a:pt x="11021" y="321615"/>
                </a:lnTo>
                <a:lnTo>
                  <a:pt x="24327" y="276560"/>
                </a:lnTo>
                <a:lnTo>
                  <a:pt x="42414" y="233781"/>
                </a:lnTo>
                <a:lnTo>
                  <a:pt x="64968" y="193589"/>
                </a:lnTo>
                <a:lnTo>
                  <a:pt x="91675" y="156299"/>
                </a:lnTo>
                <a:lnTo>
                  <a:pt x="122223" y="122223"/>
                </a:lnTo>
                <a:lnTo>
                  <a:pt x="156299" y="91675"/>
                </a:lnTo>
                <a:lnTo>
                  <a:pt x="193589" y="64968"/>
                </a:lnTo>
                <a:lnTo>
                  <a:pt x="233781" y="42414"/>
                </a:lnTo>
                <a:lnTo>
                  <a:pt x="276560" y="24327"/>
                </a:lnTo>
                <a:lnTo>
                  <a:pt x="321615" y="11021"/>
                </a:lnTo>
                <a:lnTo>
                  <a:pt x="368632" y="2807"/>
                </a:lnTo>
                <a:lnTo>
                  <a:pt x="417298" y="0"/>
                </a:lnTo>
                <a:lnTo>
                  <a:pt x="2267466" y="0"/>
                </a:lnTo>
                <a:lnTo>
                  <a:pt x="2316131" y="2807"/>
                </a:lnTo>
                <a:lnTo>
                  <a:pt x="2363148" y="11021"/>
                </a:lnTo>
                <a:lnTo>
                  <a:pt x="2408203" y="24327"/>
                </a:lnTo>
                <a:lnTo>
                  <a:pt x="2450982" y="42414"/>
                </a:lnTo>
                <a:lnTo>
                  <a:pt x="2491174" y="64968"/>
                </a:lnTo>
                <a:lnTo>
                  <a:pt x="2528464" y="91675"/>
                </a:lnTo>
                <a:lnTo>
                  <a:pt x="2562540" y="122223"/>
                </a:lnTo>
                <a:lnTo>
                  <a:pt x="2593088" y="156299"/>
                </a:lnTo>
                <a:lnTo>
                  <a:pt x="2619795" y="193589"/>
                </a:lnTo>
                <a:lnTo>
                  <a:pt x="2642349" y="233781"/>
                </a:lnTo>
                <a:lnTo>
                  <a:pt x="2660436" y="276560"/>
                </a:lnTo>
                <a:lnTo>
                  <a:pt x="2673742" y="321615"/>
                </a:lnTo>
                <a:lnTo>
                  <a:pt x="2681956" y="368632"/>
                </a:lnTo>
                <a:lnTo>
                  <a:pt x="2684764" y="417298"/>
                </a:lnTo>
                <a:lnTo>
                  <a:pt x="2684764" y="2086433"/>
                </a:lnTo>
                <a:lnTo>
                  <a:pt x="2681956" y="2135098"/>
                </a:lnTo>
                <a:lnTo>
                  <a:pt x="2673742" y="2182115"/>
                </a:lnTo>
                <a:lnTo>
                  <a:pt x="2660436" y="2227170"/>
                </a:lnTo>
                <a:lnTo>
                  <a:pt x="2642349" y="2269949"/>
                </a:lnTo>
                <a:lnTo>
                  <a:pt x="2619795" y="2310141"/>
                </a:lnTo>
                <a:lnTo>
                  <a:pt x="2593088" y="2347431"/>
                </a:lnTo>
                <a:lnTo>
                  <a:pt x="2562540" y="2381507"/>
                </a:lnTo>
                <a:lnTo>
                  <a:pt x="2528464" y="2412055"/>
                </a:lnTo>
                <a:lnTo>
                  <a:pt x="2491174" y="2438762"/>
                </a:lnTo>
                <a:lnTo>
                  <a:pt x="2450982" y="2461316"/>
                </a:lnTo>
                <a:lnTo>
                  <a:pt x="2408203" y="2479403"/>
                </a:lnTo>
                <a:lnTo>
                  <a:pt x="2363148" y="2492709"/>
                </a:lnTo>
                <a:lnTo>
                  <a:pt x="2316131" y="2500923"/>
                </a:lnTo>
                <a:lnTo>
                  <a:pt x="2267466" y="2503731"/>
                </a:lnTo>
                <a:lnTo>
                  <a:pt x="417298" y="2503731"/>
                </a:lnTo>
                <a:lnTo>
                  <a:pt x="368632" y="2500923"/>
                </a:lnTo>
                <a:lnTo>
                  <a:pt x="321615" y="2492709"/>
                </a:lnTo>
                <a:lnTo>
                  <a:pt x="276560" y="2479403"/>
                </a:lnTo>
                <a:lnTo>
                  <a:pt x="233781" y="2461316"/>
                </a:lnTo>
                <a:lnTo>
                  <a:pt x="193589" y="2438762"/>
                </a:lnTo>
                <a:lnTo>
                  <a:pt x="156299" y="2412055"/>
                </a:lnTo>
                <a:lnTo>
                  <a:pt x="122223" y="2381507"/>
                </a:lnTo>
                <a:lnTo>
                  <a:pt x="91675" y="2347431"/>
                </a:lnTo>
                <a:lnTo>
                  <a:pt x="64968" y="2310141"/>
                </a:lnTo>
                <a:lnTo>
                  <a:pt x="42414" y="2269949"/>
                </a:lnTo>
                <a:lnTo>
                  <a:pt x="24327" y="2227170"/>
                </a:lnTo>
                <a:lnTo>
                  <a:pt x="11021" y="2182115"/>
                </a:lnTo>
                <a:lnTo>
                  <a:pt x="2807" y="2135098"/>
                </a:lnTo>
                <a:lnTo>
                  <a:pt x="0" y="2086433"/>
                </a:lnTo>
                <a:lnTo>
                  <a:pt x="0" y="41729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82A17199-EDAD-C84D-05C7-53C75B1F94E8}"/>
              </a:ext>
            </a:extLst>
          </p:cNvPr>
          <p:cNvSpPr txBox="1"/>
          <p:nvPr/>
        </p:nvSpPr>
        <p:spPr>
          <a:xfrm>
            <a:off x="7129790" y="3183677"/>
            <a:ext cx="3005455" cy="306387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895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705"/>
              </a:spcBef>
            </a:pPr>
            <a:r>
              <a:rPr sz="1800" spc="-10" dirty="0">
                <a:latin typeface="Courier New"/>
                <a:cs typeface="Courier New"/>
              </a:rPr>
              <a:t>(execute_dir)/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 dirty="0">
              <a:latin typeface="Courier New"/>
              <a:cs typeface="Courier New"/>
            </a:endParaRPr>
          </a:p>
          <a:p>
            <a:pPr marL="318135" marR="767715">
              <a:lnSpc>
                <a:spcPct val="102200"/>
              </a:lnSpc>
            </a:pPr>
            <a:r>
              <a:rPr sz="1800" b="1" spc="-10" dirty="0">
                <a:latin typeface="Courier New"/>
                <a:cs typeface="Courier New"/>
              </a:rPr>
              <a:t>compare_states wi.dat</a:t>
            </a:r>
            <a:endParaRPr sz="1800" dirty="0">
              <a:latin typeface="Courier New"/>
              <a:cs typeface="Courier New"/>
            </a:endParaRPr>
          </a:p>
          <a:p>
            <a:pPr marL="318135">
              <a:lnSpc>
                <a:spcPts val="2110"/>
              </a:lnSpc>
            </a:pPr>
            <a:r>
              <a:rPr sz="1800" b="1" spc="-10" dirty="0">
                <a:latin typeface="Courier New"/>
                <a:cs typeface="Courier New"/>
              </a:rPr>
              <a:t>us.dat</a:t>
            </a:r>
            <a:endParaRPr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199097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0137F37A-C01B-9F1B-34DE-440BE4AAF9C8}"/>
              </a:ext>
            </a:extLst>
          </p:cNvPr>
          <p:cNvGrpSpPr/>
          <p:nvPr/>
        </p:nvGrpSpPr>
        <p:grpSpPr>
          <a:xfrm>
            <a:off x="397725" y="1411287"/>
            <a:ext cx="11500485" cy="1493520"/>
            <a:chOff x="397725" y="1411287"/>
            <a:chExt cx="11500485" cy="149352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A8B1D478-FE7D-A95A-6796-A41DF9447B4E}"/>
                </a:ext>
              </a:extLst>
            </p:cNvPr>
            <p:cNvSpPr/>
            <p:nvPr/>
          </p:nvSpPr>
          <p:spPr>
            <a:xfrm>
              <a:off x="1656246" y="1481387"/>
              <a:ext cx="8778240" cy="1385570"/>
            </a:xfrm>
            <a:custGeom>
              <a:avLst/>
              <a:gdLst/>
              <a:ahLst/>
              <a:cxnLst/>
              <a:rect l="l" t="t" r="r" b="b"/>
              <a:pathLst>
                <a:path w="8778240" h="1385570">
                  <a:moveTo>
                    <a:pt x="8778240" y="0"/>
                  </a:moveTo>
                  <a:lnTo>
                    <a:pt x="0" y="0"/>
                  </a:lnTo>
                  <a:lnTo>
                    <a:pt x="0" y="1384994"/>
                  </a:lnTo>
                  <a:lnTo>
                    <a:pt x="8778240" y="1384994"/>
                  </a:lnTo>
                  <a:lnTo>
                    <a:pt x="8778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E16FBC0F-69A3-431C-288D-EB29C0C5F1A8}"/>
                </a:ext>
              </a:extLst>
            </p:cNvPr>
            <p:cNvSpPr/>
            <p:nvPr/>
          </p:nvSpPr>
          <p:spPr>
            <a:xfrm>
              <a:off x="1656246" y="1481387"/>
              <a:ext cx="8778240" cy="1385570"/>
            </a:xfrm>
            <a:custGeom>
              <a:avLst/>
              <a:gdLst/>
              <a:ahLst/>
              <a:cxnLst/>
              <a:rect l="l" t="t" r="r" b="b"/>
              <a:pathLst>
                <a:path w="8778240" h="1385570">
                  <a:moveTo>
                    <a:pt x="0" y="0"/>
                  </a:moveTo>
                  <a:lnTo>
                    <a:pt x="8778240" y="0"/>
                  </a:lnTo>
                  <a:lnTo>
                    <a:pt x="8778240" y="1384995"/>
                  </a:lnTo>
                  <a:lnTo>
                    <a:pt x="0" y="1384995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CCB4CA72-2B03-62FE-814F-98B363F3BAD9}"/>
              </a:ext>
            </a:extLst>
          </p:cNvPr>
          <p:cNvSpPr txBox="1">
            <a:spLocks/>
          </p:cNvSpPr>
          <p:nvPr/>
        </p:nvSpPr>
        <p:spPr>
          <a:xfrm>
            <a:off x="916939" y="611124"/>
            <a:ext cx="9145270" cy="723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90" dirty="0"/>
              <a:t>Job</a:t>
            </a:r>
            <a:r>
              <a:rPr lang="en-US" spc="10" dirty="0"/>
              <a:t> </a:t>
            </a:r>
            <a:r>
              <a:rPr lang="en-US" spc="-10" dirty="0"/>
              <a:t>Running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F83D05B-E421-C145-5462-76106B8BAC98}"/>
              </a:ext>
            </a:extLst>
          </p:cNvPr>
          <p:cNvSpPr txBox="1"/>
          <p:nvPr/>
        </p:nvSpPr>
        <p:spPr>
          <a:xfrm>
            <a:off x="1734986" y="1502155"/>
            <a:ext cx="17754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200" b="1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ourier New"/>
                <a:cs typeface="Courier New"/>
              </a:rPr>
              <a:t>condor_q</a:t>
            </a:r>
            <a:r>
              <a:rPr sz="1200" b="1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ourier New"/>
                <a:cs typeface="Courier New"/>
              </a:rPr>
              <a:t>-</a:t>
            </a:r>
            <a:r>
              <a:rPr sz="1200" b="1" spc="-10" dirty="0">
                <a:solidFill>
                  <a:srgbClr val="FFFFFF"/>
                </a:solidFill>
                <a:latin typeface="Courier New"/>
                <a:cs typeface="Courier New"/>
              </a:rPr>
              <a:t>nobatch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487FE15-4760-FB67-C389-902319875233}"/>
              </a:ext>
            </a:extLst>
          </p:cNvPr>
          <p:cNvSpPr txBox="1"/>
          <p:nvPr/>
        </p:nvSpPr>
        <p:spPr>
          <a:xfrm>
            <a:off x="2747806" y="1870964"/>
            <a:ext cx="4537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submit-1.chtc.wisc.edu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: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&lt;128.104.101.92:9618?...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25130BB-7393-5BE0-CC6E-8047F6D0A250}"/>
              </a:ext>
            </a:extLst>
          </p:cNvPr>
          <p:cNvSpPr txBox="1"/>
          <p:nvPr/>
        </p:nvSpPr>
        <p:spPr>
          <a:xfrm>
            <a:off x="1734986" y="1870964"/>
            <a:ext cx="946150" cy="5619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4775" marR="5080" indent="-92075">
              <a:lnSpc>
                <a:spcPts val="1390"/>
              </a:lnSpc>
              <a:spcBef>
                <a:spcPts val="185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--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Schedd: </a:t>
            </a: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ID</a:t>
            </a:r>
            <a:endParaRPr sz="1200" dirty="0">
              <a:latin typeface="Courier New"/>
              <a:cs typeface="Courier New"/>
            </a:endParaRPr>
          </a:p>
          <a:p>
            <a:pPr marL="12700">
              <a:lnSpc>
                <a:spcPts val="1355"/>
              </a:lnSpc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128.0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EA11F30C-7885-31ED-B8B9-EFFFE9530313}"/>
              </a:ext>
            </a:extLst>
          </p:cNvPr>
          <p:cNvSpPr txBox="1"/>
          <p:nvPr/>
        </p:nvSpPr>
        <p:spPr>
          <a:xfrm>
            <a:off x="2931961" y="2047747"/>
            <a:ext cx="2051050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  <a:tabLst>
                <a:tab pos="1116965" algn="l"/>
              </a:tabLst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OWNER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SUBMITTED</a:t>
            </a:r>
            <a:endParaRPr sz="1200" dirty="0">
              <a:latin typeface="Courier New"/>
              <a:cs typeface="Courier New"/>
            </a:endParaRPr>
          </a:p>
          <a:p>
            <a:pPr marL="12700">
              <a:lnSpc>
                <a:spcPts val="1415"/>
              </a:lnSpc>
              <a:tabLst>
                <a:tab pos="1116965" algn="l"/>
                <a:tab pos="1577340" algn="l"/>
              </a:tabLst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alice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5/9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11:09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EFA6C42F-A90A-A137-61EA-F2B3A6132371}"/>
              </a:ext>
            </a:extLst>
          </p:cNvPr>
          <p:cNvSpPr txBox="1"/>
          <p:nvPr/>
        </p:nvSpPr>
        <p:spPr>
          <a:xfrm>
            <a:off x="5233783" y="2047747"/>
            <a:ext cx="4721860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775">
              <a:lnSpc>
                <a:spcPts val="1415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RUN_TIME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PRI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SIZE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CMD</a:t>
            </a:r>
            <a:endParaRPr sz="1200" dirty="0">
              <a:latin typeface="Courier New"/>
              <a:cs typeface="Courier New"/>
            </a:endParaRPr>
          </a:p>
          <a:p>
            <a:pPr marL="12700">
              <a:lnSpc>
                <a:spcPts val="1415"/>
              </a:lnSpc>
              <a:tabLst>
                <a:tab pos="1301115" algn="l"/>
                <a:tab pos="1761489" algn="l"/>
              </a:tabLst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0+00:01:08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R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0.0 compare_states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wi.dat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us.dat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72F9FB2-80FA-F866-45AA-5A8C129C4743}"/>
              </a:ext>
            </a:extLst>
          </p:cNvPr>
          <p:cNvSpPr txBox="1"/>
          <p:nvPr/>
        </p:nvSpPr>
        <p:spPr>
          <a:xfrm>
            <a:off x="1734986" y="2593340"/>
            <a:ext cx="6470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jobs;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completed,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removed,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idle,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running,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held,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suspended</a:t>
            </a:r>
            <a:endParaRPr sz="1200" dirty="0">
              <a:latin typeface="Courier New"/>
              <a:cs typeface="Courier New"/>
            </a:endParaRPr>
          </a:p>
        </p:txBody>
      </p:sp>
      <p:grpSp>
        <p:nvGrpSpPr>
          <p:cNvPr id="12" name="object 12">
            <a:extLst>
              <a:ext uri="{FF2B5EF4-FFF2-40B4-BE49-F238E27FC236}">
                <a16:creationId xmlns:a16="http://schemas.microsoft.com/office/drawing/2014/main" id="{441901AB-9AF1-8948-10A0-8E31F635BCDC}"/>
              </a:ext>
            </a:extLst>
          </p:cNvPr>
          <p:cNvGrpSpPr/>
          <p:nvPr/>
        </p:nvGrpSpPr>
        <p:grpSpPr>
          <a:xfrm>
            <a:off x="5240892" y="2168489"/>
            <a:ext cx="1288415" cy="806450"/>
            <a:chOff x="5240892" y="2168489"/>
            <a:chExt cx="1288415" cy="806450"/>
          </a:xfrm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40A072E3-9F69-ACD3-45A2-C2DE69C52307}"/>
                </a:ext>
              </a:extLst>
            </p:cNvPr>
            <p:cNvSpPr/>
            <p:nvPr/>
          </p:nvSpPr>
          <p:spPr>
            <a:xfrm>
              <a:off x="6082517" y="2197064"/>
              <a:ext cx="418465" cy="386080"/>
            </a:xfrm>
            <a:custGeom>
              <a:avLst/>
              <a:gdLst/>
              <a:ahLst/>
              <a:cxnLst/>
              <a:rect l="l" t="t" r="r" b="b"/>
              <a:pathLst>
                <a:path w="418464" h="386080">
                  <a:moveTo>
                    <a:pt x="0" y="192900"/>
                  </a:moveTo>
                  <a:lnTo>
                    <a:pt x="5519" y="148670"/>
                  </a:lnTo>
                  <a:lnTo>
                    <a:pt x="21243" y="108067"/>
                  </a:lnTo>
                  <a:lnTo>
                    <a:pt x="45916" y="72251"/>
                  </a:lnTo>
                  <a:lnTo>
                    <a:pt x="78283" y="42378"/>
                  </a:lnTo>
                  <a:lnTo>
                    <a:pt x="117090" y="19606"/>
                  </a:lnTo>
                  <a:lnTo>
                    <a:pt x="161082" y="5094"/>
                  </a:lnTo>
                  <a:lnTo>
                    <a:pt x="209005" y="0"/>
                  </a:lnTo>
                  <a:lnTo>
                    <a:pt x="256928" y="5094"/>
                  </a:lnTo>
                  <a:lnTo>
                    <a:pt x="300920" y="19606"/>
                  </a:lnTo>
                  <a:lnTo>
                    <a:pt x="339727" y="42378"/>
                  </a:lnTo>
                  <a:lnTo>
                    <a:pt x="372094" y="72251"/>
                  </a:lnTo>
                  <a:lnTo>
                    <a:pt x="396767" y="108067"/>
                  </a:lnTo>
                  <a:lnTo>
                    <a:pt x="412491" y="148670"/>
                  </a:lnTo>
                  <a:lnTo>
                    <a:pt x="418011" y="192900"/>
                  </a:lnTo>
                  <a:lnTo>
                    <a:pt x="412491" y="237130"/>
                  </a:lnTo>
                  <a:lnTo>
                    <a:pt x="396767" y="277733"/>
                  </a:lnTo>
                  <a:lnTo>
                    <a:pt x="372094" y="313549"/>
                  </a:lnTo>
                  <a:lnTo>
                    <a:pt x="339727" y="343422"/>
                  </a:lnTo>
                  <a:lnTo>
                    <a:pt x="300920" y="366194"/>
                  </a:lnTo>
                  <a:lnTo>
                    <a:pt x="256928" y="380706"/>
                  </a:lnTo>
                  <a:lnTo>
                    <a:pt x="209005" y="385801"/>
                  </a:lnTo>
                  <a:lnTo>
                    <a:pt x="161082" y="380706"/>
                  </a:lnTo>
                  <a:lnTo>
                    <a:pt x="117090" y="366194"/>
                  </a:lnTo>
                  <a:lnTo>
                    <a:pt x="78283" y="343422"/>
                  </a:lnTo>
                  <a:lnTo>
                    <a:pt x="45916" y="313549"/>
                  </a:lnTo>
                  <a:lnTo>
                    <a:pt x="21243" y="277733"/>
                  </a:lnTo>
                  <a:lnTo>
                    <a:pt x="5519" y="237130"/>
                  </a:lnTo>
                  <a:lnTo>
                    <a:pt x="0" y="192900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A73E3D6-BAF8-CAEF-D489-400D96261843}"/>
                </a:ext>
              </a:extLst>
            </p:cNvPr>
            <p:cNvSpPr/>
            <p:nvPr/>
          </p:nvSpPr>
          <p:spPr>
            <a:xfrm>
              <a:off x="5269467" y="2560563"/>
              <a:ext cx="1162050" cy="386080"/>
            </a:xfrm>
            <a:custGeom>
              <a:avLst/>
              <a:gdLst/>
              <a:ahLst/>
              <a:cxnLst/>
              <a:rect l="l" t="t" r="r" b="b"/>
              <a:pathLst>
                <a:path w="1162050" h="386080">
                  <a:moveTo>
                    <a:pt x="0" y="192900"/>
                  </a:moveTo>
                  <a:lnTo>
                    <a:pt x="15341" y="148670"/>
                  </a:lnTo>
                  <a:lnTo>
                    <a:pt x="59041" y="108067"/>
                  </a:lnTo>
                  <a:lnTo>
                    <a:pt x="127612" y="72251"/>
                  </a:lnTo>
                  <a:lnTo>
                    <a:pt x="170135" y="56499"/>
                  </a:lnTo>
                  <a:lnTo>
                    <a:pt x="217568" y="42378"/>
                  </a:lnTo>
                  <a:lnTo>
                    <a:pt x="269476" y="30032"/>
                  </a:lnTo>
                  <a:lnTo>
                    <a:pt x="325422" y="19606"/>
                  </a:lnTo>
                  <a:lnTo>
                    <a:pt x="384972" y="11245"/>
                  </a:lnTo>
                  <a:lnTo>
                    <a:pt x="447688" y="5094"/>
                  </a:lnTo>
                  <a:lnTo>
                    <a:pt x="513135" y="1297"/>
                  </a:lnTo>
                  <a:lnTo>
                    <a:pt x="580878" y="0"/>
                  </a:lnTo>
                  <a:lnTo>
                    <a:pt x="648621" y="1297"/>
                  </a:lnTo>
                  <a:lnTo>
                    <a:pt x="714068" y="5094"/>
                  </a:lnTo>
                  <a:lnTo>
                    <a:pt x="776784" y="11245"/>
                  </a:lnTo>
                  <a:lnTo>
                    <a:pt x="836334" y="19606"/>
                  </a:lnTo>
                  <a:lnTo>
                    <a:pt x="892280" y="30032"/>
                  </a:lnTo>
                  <a:lnTo>
                    <a:pt x="944188" y="42378"/>
                  </a:lnTo>
                  <a:lnTo>
                    <a:pt x="991621" y="56499"/>
                  </a:lnTo>
                  <a:lnTo>
                    <a:pt x="1034144" y="72251"/>
                  </a:lnTo>
                  <a:lnTo>
                    <a:pt x="1071321" y="89488"/>
                  </a:lnTo>
                  <a:lnTo>
                    <a:pt x="1127892" y="127843"/>
                  </a:lnTo>
                  <a:lnTo>
                    <a:pt x="1157849" y="170404"/>
                  </a:lnTo>
                  <a:lnTo>
                    <a:pt x="1161757" y="192900"/>
                  </a:lnTo>
                  <a:lnTo>
                    <a:pt x="1157849" y="215396"/>
                  </a:lnTo>
                  <a:lnTo>
                    <a:pt x="1127892" y="257957"/>
                  </a:lnTo>
                  <a:lnTo>
                    <a:pt x="1071321" y="296312"/>
                  </a:lnTo>
                  <a:lnTo>
                    <a:pt x="1034144" y="313549"/>
                  </a:lnTo>
                  <a:lnTo>
                    <a:pt x="991621" y="329301"/>
                  </a:lnTo>
                  <a:lnTo>
                    <a:pt x="944188" y="343422"/>
                  </a:lnTo>
                  <a:lnTo>
                    <a:pt x="892280" y="355768"/>
                  </a:lnTo>
                  <a:lnTo>
                    <a:pt x="836334" y="366194"/>
                  </a:lnTo>
                  <a:lnTo>
                    <a:pt x="776784" y="374555"/>
                  </a:lnTo>
                  <a:lnTo>
                    <a:pt x="714068" y="380706"/>
                  </a:lnTo>
                  <a:lnTo>
                    <a:pt x="648621" y="384503"/>
                  </a:lnTo>
                  <a:lnTo>
                    <a:pt x="580878" y="385801"/>
                  </a:lnTo>
                  <a:lnTo>
                    <a:pt x="513135" y="384503"/>
                  </a:lnTo>
                  <a:lnTo>
                    <a:pt x="447688" y="380706"/>
                  </a:lnTo>
                  <a:lnTo>
                    <a:pt x="384972" y="374555"/>
                  </a:lnTo>
                  <a:lnTo>
                    <a:pt x="325422" y="366194"/>
                  </a:lnTo>
                  <a:lnTo>
                    <a:pt x="269476" y="355768"/>
                  </a:lnTo>
                  <a:lnTo>
                    <a:pt x="217568" y="343422"/>
                  </a:lnTo>
                  <a:lnTo>
                    <a:pt x="170135" y="329301"/>
                  </a:lnTo>
                  <a:lnTo>
                    <a:pt x="127612" y="313549"/>
                  </a:lnTo>
                  <a:lnTo>
                    <a:pt x="90435" y="296312"/>
                  </a:lnTo>
                  <a:lnTo>
                    <a:pt x="33864" y="257957"/>
                  </a:lnTo>
                  <a:lnTo>
                    <a:pt x="3907" y="215396"/>
                  </a:lnTo>
                  <a:lnTo>
                    <a:pt x="0" y="192900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15">
            <a:extLst>
              <a:ext uri="{FF2B5EF4-FFF2-40B4-BE49-F238E27FC236}">
                <a16:creationId xmlns:a16="http://schemas.microsoft.com/office/drawing/2014/main" id="{46582934-D246-8A24-7399-6D36BFD445DA}"/>
              </a:ext>
            </a:extLst>
          </p:cNvPr>
          <p:cNvSpPr txBox="1"/>
          <p:nvPr/>
        </p:nvSpPr>
        <p:spPr>
          <a:xfrm>
            <a:off x="1936943" y="2904235"/>
            <a:ext cx="1346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Access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Point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06FD88DB-D8C0-C1C2-3D14-B8FAB92C749D}"/>
              </a:ext>
            </a:extLst>
          </p:cNvPr>
          <p:cNvSpPr/>
          <p:nvPr/>
        </p:nvSpPr>
        <p:spPr>
          <a:xfrm>
            <a:off x="1962964" y="3623170"/>
            <a:ext cx="2684780" cy="2503805"/>
          </a:xfrm>
          <a:custGeom>
            <a:avLst/>
            <a:gdLst/>
            <a:ahLst/>
            <a:cxnLst/>
            <a:rect l="l" t="t" r="r" b="b"/>
            <a:pathLst>
              <a:path w="2684779" h="2503804">
                <a:moveTo>
                  <a:pt x="0" y="417298"/>
                </a:moveTo>
                <a:lnTo>
                  <a:pt x="2807" y="368632"/>
                </a:lnTo>
                <a:lnTo>
                  <a:pt x="11021" y="321615"/>
                </a:lnTo>
                <a:lnTo>
                  <a:pt x="24327" y="276560"/>
                </a:lnTo>
                <a:lnTo>
                  <a:pt x="42414" y="233781"/>
                </a:lnTo>
                <a:lnTo>
                  <a:pt x="64968" y="193589"/>
                </a:lnTo>
                <a:lnTo>
                  <a:pt x="91675" y="156299"/>
                </a:lnTo>
                <a:lnTo>
                  <a:pt x="122223" y="122223"/>
                </a:lnTo>
                <a:lnTo>
                  <a:pt x="156299" y="91675"/>
                </a:lnTo>
                <a:lnTo>
                  <a:pt x="193589" y="64968"/>
                </a:lnTo>
                <a:lnTo>
                  <a:pt x="233781" y="42414"/>
                </a:lnTo>
                <a:lnTo>
                  <a:pt x="276560" y="24327"/>
                </a:lnTo>
                <a:lnTo>
                  <a:pt x="321615" y="11021"/>
                </a:lnTo>
                <a:lnTo>
                  <a:pt x="368632" y="2807"/>
                </a:lnTo>
                <a:lnTo>
                  <a:pt x="417298" y="0"/>
                </a:lnTo>
                <a:lnTo>
                  <a:pt x="2267466" y="0"/>
                </a:lnTo>
                <a:lnTo>
                  <a:pt x="2316131" y="2807"/>
                </a:lnTo>
                <a:lnTo>
                  <a:pt x="2363148" y="11021"/>
                </a:lnTo>
                <a:lnTo>
                  <a:pt x="2408203" y="24327"/>
                </a:lnTo>
                <a:lnTo>
                  <a:pt x="2450982" y="42414"/>
                </a:lnTo>
                <a:lnTo>
                  <a:pt x="2491174" y="64968"/>
                </a:lnTo>
                <a:lnTo>
                  <a:pt x="2528464" y="91675"/>
                </a:lnTo>
                <a:lnTo>
                  <a:pt x="2562540" y="122223"/>
                </a:lnTo>
                <a:lnTo>
                  <a:pt x="2593088" y="156299"/>
                </a:lnTo>
                <a:lnTo>
                  <a:pt x="2619795" y="193589"/>
                </a:lnTo>
                <a:lnTo>
                  <a:pt x="2642349" y="233781"/>
                </a:lnTo>
                <a:lnTo>
                  <a:pt x="2660436" y="276560"/>
                </a:lnTo>
                <a:lnTo>
                  <a:pt x="2673742" y="321615"/>
                </a:lnTo>
                <a:lnTo>
                  <a:pt x="2681956" y="368632"/>
                </a:lnTo>
                <a:lnTo>
                  <a:pt x="2684764" y="417298"/>
                </a:lnTo>
                <a:lnTo>
                  <a:pt x="2684764" y="2086433"/>
                </a:lnTo>
                <a:lnTo>
                  <a:pt x="2681956" y="2135098"/>
                </a:lnTo>
                <a:lnTo>
                  <a:pt x="2673742" y="2182115"/>
                </a:lnTo>
                <a:lnTo>
                  <a:pt x="2660436" y="2227170"/>
                </a:lnTo>
                <a:lnTo>
                  <a:pt x="2642349" y="2269949"/>
                </a:lnTo>
                <a:lnTo>
                  <a:pt x="2619795" y="2310141"/>
                </a:lnTo>
                <a:lnTo>
                  <a:pt x="2593088" y="2347431"/>
                </a:lnTo>
                <a:lnTo>
                  <a:pt x="2562540" y="2381507"/>
                </a:lnTo>
                <a:lnTo>
                  <a:pt x="2528464" y="2412055"/>
                </a:lnTo>
                <a:lnTo>
                  <a:pt x="2491174" y="2438762"/>
                </a:lnTo>
                <a:lnTo>
                  <a:pt x="2450982" y="2461316"/>
                </a:lnTo>
                <a:lnTo>
                  <a:pt x="2408203" y="2479403"/>
                </a:lnTo>
                <a:lnTo>
                  <a:pt x="2363148" y="2492709"/>
                </a:lnTo>
                <a:lnTo>
                  <a:pt x="2316131" y="2500923"/>
                </a:lnTo>
                <a:lnTo>
                  <a:pt x="2267466" y="2503731"/>
                </a:lnTo>
                <a:lnTo>
                  <a:pt x="417298" y="2503731"/>
                </a:lnTo>
                <a:lnTo>
                  <a:pt x="368632" y="2500923"/>
                </a:lnTo>
                <a:lnTo>
                  <a:pt x="321615" y="2492709"/>
                </a:lnTo>
                <a:lnTo>
                  <a:pt x="276560" y="2479403"/>
                </a:lnTo>
                <a:lnTo>
                  <a:pt x="233781" y="2461316"/>
                </a:lnTo>
                <a:lnTo>
                  <a:pt x="193589" y="2438762"/>
                </a:lnTo>
                <a:lnTo>
                  <a:pt x="156299" y="2412055"/>
                </a:lnTo>
                <a:lnTo>
                  <a:pt x="122223" y="2381507"/>
                </a:lnTo>
                <a:lnTo>
                  <a:pt x="91675" y="2347431"/>
                </a:lnTo>
                <a:lnTo>
                  <a:pt x="64968" y="2310141"/>
                </a:lnTo>
                <a:lnTo>
                  <a:pt x="42414" y="2269949"/>
                </a:lnTo>
                <a:lnTo>
                  <a:pt x="24327" y="2227170"/>
                </a:lnTo>
                <a:lnTo>
                  <a:pt x="11021" y="2182115"/>
                </a:lnTo>
                <a:lnTo>
                  <a:pt x="2807" y="2135098"/>
                </a:lnTo>
                <a:lnTo>
                  <a:pt x="0" y="2086433"/>
                </a:lnTo>
                <a:lnTo>
                  <a:pt x="0" y="41729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14068A1F-B5EE-3846-E718-FCDE1FBAE796}"/>
              </a:ext>
            </a:extLst>
          </p:cNvPr>
          <p:cNvSpPr txBox="1"/>
          <p:nvPr/>
        </p:nvSpPr>
        <p:spPr>
          <a:xfrm>
            <a:off x="1858200" y="3183677"/>
            <a:ext cx="3005455" cy="306387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8953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705"/>
              </a:spcBef>
            </a:pPr>
            <a:r>
              <a:rPr sz="1800" spc="-10" dirty="0">
                <a:latin typeface="Courier New"/>
                <a:cs typeface="Courier New"/>
              </a:rPr>
              <a:t>(submit_dir)/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 dirty="0">
              <a:latin typeface="Courier New"/>
              <a:cs typeface="Courier New"/>
            </a:endParaRPr>
          </a:p>
          <a:p>
            <a:pPr marL="318135" marR="767715">
              <a:lnSpc>
                <a:spcPct val="100000"/>
              </a:lnSpc>
            </a:pPr>
            <a:r>
              <a:rPr sz="1800" spc="-10" dirty="0">
                <a:latin typeface="Courier New"/>
                <a:cs typeface="Courier New"/>
              </a:rPr>
              <a:t>job.submit compare_states wi.dat</a:t>
            </a:r>
            <a:endParaRPr sz="1800" dirty="0">
              <a:latin typeface="Courier New"/>
              <a:cs typeface="Courier New"/>
            </a:endParaRPr>
          </a:p>
          <a:p>
            <a:pPr marL="318135" marR="1723389">
              <a:lnSpc>
                <a:spcPts val="2210"/>
              </a:lnSpc>
              <a:spcBef>
                <a:spcPts val="55"/>
              </a:spcBef>
            </a:pPr>
            <a:r>
              <a:rPr sz="1800" spc="-10" dirty="0">
                <a:latin typeface="Courier New"/>
                <a:cs typeface="Courier New"/>
              </a:rPr>
              <a:t>us.dat </a:t>
            </a:r>
            <a:r>
              <a:rPr sz="1800" spc="-20" dirty="0">
                <a:latin typeface="Courier New"/>
                <a:cs typeface="Courier New"/>
              </a:rPr>
              <a:t>job.log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B69C1308-3B3C-7953-C506-B9FE27E77DDF}"/>
              </a:ext>
            </a:extLst>
          </p:cNvPr>
          <p:cNvSpPr txBox="1"/>
          <p:nvPr/>
        </p:nvSpPr>
        <p:spPr>
          <a:xfrm>
            <a:off x="7208532" y="2904235"/>
            <a:ext cx="1435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Execute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Point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47C94AAA-CDC7-1E65-46B0-72E7A2E25BDD}"/>
              </a:ext>
            </a:extLst>
          </p:cNvPr>
          <p:cNvSpPr/>
          <p:nvPr/>
        </p:nvSpPr>
        <p:spPr>
          <a:xfrm>
            <a:off x="7234553" y="3623170"/>
            <a:ext cx="2684780" cy="2503805"/>
          </a:xfrm>
          <a:custGeom>
            <a:avLst/>
            <a:gdLst/>
            <a:ahLst/>
            <a:cxnLst/>
            <a:rect l="l" t="t" r="r" b="b"/>
            <a:pathLst>
              <a:path w="2684779" h="2503804">
                <a:moveTo>
                  <a:pt x="0" y="417298"/>
                </a:moveTo>
                <a:lnTo>
                  <a:pt x="2807" y="368632"/>
                </a:lnTo>
                <a:lnTo>
                  <a:pt x="11021" y="321615"/>
                </a:lnTo>
                <a:lnTo>
                  <a:pt x="24327" y="276560"/>
                </a:lnTo>
                <a:lnTo>
                  <a:pt x="42414" y="233781"/>
                </a:lnTo>
                <a:lnTo>
                  <a:pt x="64968" y="193589"/>
                </a:lnTo>
                <a:lnTo>
                  <a:pt x="91675" y="156299"/>
                </a:lnTo>
                <a:lnTo>
                  <a:pt x="122223" y="122223"/>
                </a:lnTo>
                <a:lnTo>
                  <a:pt x="156299" y="91675"/>
                </a:lnTo>
                <a:lnTo>
                  <a:pt x="193589" y="64968"/>
                </a:lnTo>
                <a:lnTo>
                  <a:pt x="233781" y="42414"/>
                </a:lnTo>
                <a:lnTo>
                  <a:pt x="276560" y="24327"/>
                </a:lnTo>
                <a:lnTo>
                  <a:pt x="321615" y="11021"/>
                </a:lnTo>
                <a:lnTo>
                  <a:pt x="368632" y="2807"/>
                </a:lnTo>
                <a:lnTo>
                  <a:pt x="417298" y="0"/>
                </a:lnTo>
                <a:lnTo>
                  <a:pt x="2267466" y="0"/>
                </a:lnTo>
                <a:lnTo>
                  <a:pt x="2316131" y="2807"/>
                </a:lnTo>
                <a:lnTo>
                  <a:pt x="2363148" y="11021"/>
                </a:lnTo>
                <a:lnTo>
                  <a:pt x="2408203" y="24327"/>
                </a:lnTo>
                <a:lnTo>
                  <a:pt x="2450982" y="42414"/>
                </a:lnTo>
                <a:lnTo>
                  <a:pt x="2491174" y="64968"/>
                </a:lnTo>
                <a:lnTo>
                  <a:pt x="2528464" y="91675"/>
                </a:lnTo>
                <a:lnTo>
                  <a:pt x="2562540" y="122223"/>
                </a:lnTo>
                <a:lnTo>
                  <a:pt x="2593088" y="156299"/>
                </a:lnTo>
                <a:lnTo>
                  <a:pt x="2619795" y="193589"/>
                </a:lnTo>
                <a:lnTo>
                  <a:pt x="2642349" y="233781"/>
                </a:lnTo>
                <a:lnTo>
                  <a:pt x="2660436" y="276560"/>
                </a:lnTo>
                <a:lnTo>
                  <a:pt x="2673742" y="321615"/>
                </a:lnTo>
                <a:lnTo>
                  <a:pt x="2681956" y="368632"/>
                </a:lnTo>
                <a:lnTo>
                  <a:pt x="2684764" y="417298"/>
                </a:lnTo>
                <a:lnTo>
                  <a:pt x="2684764" y="2086433"/>
                </a:lnTo>
                <a:lnTo>
                  <a:pt x="2681956" y="2135098"/>
                </a:lnTo>
                <a:lnTo>
                  <a:pt x="2673742" y="2182115"/>
                </a:lnTo>
                <a:lnTo>
                  <a:pt x="2660436" y="2227170"/>
                </a:lnTo>
                <a:lnTo>
                  <a:pt x="2642349" y="2269949"/>
                </a:lnTo>
                <a:lnTo>
                  <a:pt x="2619795" y="2310141"/>
                </a:lnTo>
                <a:lnTo>
                  <a:pt x="2593088" y="2347431"/>
                </a:lnTo>
                <a:lnTo>
                  <a:pt x="2562540" y="2381507"/>
                </a:lnTo>
                <a:lnTo>
                  <a:pt x="2528464" y="2412055"/>
                </a:lnTo>
                <a:lnTo>
                  <a:pt x="2491174" y="2438762"/>
                </a:lnTo>
                <a:lnTo>
                  <a:pt x="2450982" y="2461316"/>
                </a:lnTo>
                <a:lnTo>
                  <a:pt x="2408203" y="2479403"/>
                </a:lnTo>
                <a:lnTo>
                  <a:pt x="2363148" y="2492709"/>
                </a:lnTo>
                <a:lnTo>
                  <a:pt x="2316131" y="2500923"/>
                </a:lnTo>
                <a:lnTo>
                  <a:pt x="2267466" y="2503731"/>
                </a:lnTo>
                <a:lnTo>
                  <a:pt x="417298" y="2503731"/>
                </a:lnTo>
                <a:lnTo>
                  <a:pt x="368632" y="2500923"/>
                </a:lnTo>
                <a:lnTo>
                  <a:pt x="321615" y="2492709"/>
                </a:lnTo>
                <a:lnTo>
                  <a:pt x="276560" y="2479403"/>
                </a:lnTo>
                <a:lnTo>
                  <a:pt x="233781" y="2461316"/>
                </a:lnTo>
                <a:lnTo>
                  <a:pt x="193589" y="2438762"/>
                </a:lnTo>
                <a:lnTo>
                  <a:pt x="156299" y="2412055"/>
                </a:lnTo>
                <a:lnTo>
                  <a:pt x="122223" y="2381507"/>
                </a:lnTo>
                <a:lnTo>
                  <a:pt x="91675" y="2347431"/>
                </a:lnTo>
                <a:lnTo>
                  <a:pt x="64968" y="2310141"/>
                </a:lnTo>
                <a:lnTo>
                  <a:pt x="42414" y="2269949"/>
                </a:lnTo>
                <a:lnTo>
                  <a:pt x="24327" y="2227170"/>
                </a:lnTo>
                <a:lnTo>
                  <a:pt x="11021" y="2182115"/>
                </a:lnTo>
                <a:lnTo>
                  <a:pt x="2807" y="2135098"/>
                </a:lnTo>
                <a:lnTo>
                  <a:pt x="0" y="2086433"/>
                </a:lnTo>
                <a:lnTo>
                  <a:pt x="0" y="41729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3891464E-89B0-1A52-D2FC-18A5FD498E0B}"/>
              </a:ext>
            </a:extLst>
          </p:cNvPr>
          <p:cNvSpPr txBox="1"/>
          <p:nvPr/>
        </p:nvSpPr>
        <p:spPr>
          <a:xfrm>
            <a:off x="7129790" y="3183677"/>
            <a:ext cx="3005455" cy="306387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895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705"/>
              </a:spcBef>
            </a:pPr>
            <a:r>
              <a:rPr sz="1800" spc="-10" dirty="0">
                <a:latin typeface="Courier New"/>
                <a:cs typeface="Courier New"/>
              </a:rPr>
              <a:t>(execute_dir)/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 dirty="0">
              <a:latin typeface="Courier New"/>
              <a:cs typeface="Courier New"/>
            </a:endParaRPr>
          </a:p>
          <a:p>
            <a:pPr marL="318135" marR="767715">
              <a:lnSpc>
                <a:spcPct val="102200"/>
              </a:lnSpc>
            </a:pPr>
            <a:r>
              <a:rPr sz="1800" spc="-10" dirty="0">
                <a:latin typeface="Courier New"/>
                <a:cs typeface="Courier New"/>
              </a:rPr>
              <a:t>compare_states wi.dat</a:t>
            </a:r>
            <a:endParaRPr sz="1800" dirty="0">
              <a:latin typeface="Courier New"/>
              <a:cs typeface="Courier New"/>
            </a:endParaRPr>
          </a:p>
          <a:p>
            <a:pPr marL="318135">
              <a:lnSpc>
                <a:spcPts val="2110"/>
              </a:lnSpc>
            </a:pPr>
            <a:r>
              <a:rPr sz="1800" spc="-10" dirty="0">
                <a:latin typeface="Courier New"/>
                <a:cs typeface="Courier New"/>
              </a:rPr>
              <a:t>us.dat</a:t>
            </a:r>
            <a:endParaRPr sz="1800" dirty="0">
              <a:latin typeface="Courier New"/>
              <a:cs typeface="Courier New"/>
            </a:endParaRPr>
          </a:p>
          <a:p>
            <a:pPr marL="318135" marR="1312545">
              <a:lnSpc>
                <a:spcPct val="99400"/>
              </a:lnSpc>
              <a:spcBef>
                <a:spcPts val="35"/>
              </a:spcBef>
            </a:pPr>
            <a:r>
              <a:rPr sz="1800" b="1" spc="-10" dirty="0">
                <a:latin typeface="Courier New"/>
                <a:cs typeface="Courier New"/>
              </a:rPr>
              <a:t>stderr stdout wi.dat.out</a:t>
            </a:r>
            <a:endParaRPr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71214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CC0D773-5EA4-86C8-36E7-75700B408967}"/>
              </a:ext>
            </a:extLst>
          </p:cNvPr>
          <p:cNvSpPr txBox="1">
            <a:spLocks/>
          </p:cNvSpPr>
          <p:nvPr/>
        </p:nvSpPr>
        <p:spPr>
          <a:xfrm>
            <a:off x="916939" y="611124"/>
            <a:ext cx="9145270" cy="723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90" dirty="0"/>
              <a:t>Job</a:t>
            </a:r>
            <a:r>
              <a:rPr lang="en-US" spc="10" dirty="0"/>
              <a:t> </a:t>
            </a:r>
            <a:r>
              <a:rPr lang="en-US" spc="-10" dirty="0"/>
              <a:t>Completes</a:t>
            </a: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2A0942A6-9275-3295-E0BF-D24C6D006E71}"/>
              </a:ext>
            </a:extLst>
          </p:cNvPr>
          <p:cNvGrpSpPr/>
          <p:nvPr/>
        </p:nvGrpSpPr>
        <p:grpSpPr>
          <a:xfrm>
            <a:off x="5159942" y="4341939"/>
            <a:ext cx="1813560" cy="1218565"/>
            <a:chOff x="5159942" y="4341939"/>
            <a:chExt cx="1813560" cy="121856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16221AA0-B4B2-CF7F-9B0B-CAAE92C644D5}"/>
                </a:ext>
              </a:extLst>
            </p:cNvPr>
            <p:cNvSpPr/>
            <p:nvPr/>
          </p:nvSpPr>
          <p:spPr>
            <a:xfrm>
              <a:off x="5166292" y="4348289"/>
              <a:ext cx="1800860" cy="1205865"/>
            </a:xfrm>
            <a:custGeom>
              <a:avLst/>
              <a:gdLst/>
              <a:ahLst/>
              <a:cxnLst/>
              <a:rect l="l" t="t" r="r" b="b"/>
              <a:pathLst>
                <a:path w="1800859" h="1205864">
                  <a:moveTo>
                    <a:pt x="1800664" y="0"/>
                  </a:moveTo>
                  <a:lnTo>
                    <a:pt x="0" y="0"/>
                  </a:lnTo>
                  <a:lnTo>
                    <a:pt x="0" y="1205624"/>
                  </a:lnTo>
                  <a:lnTo>
                    <a:pt x="1800664" y="1205624"/>
                  </a:lnTo>
                  <a:lnTo>
                    <a:pt x="1800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B957D10C-D9E4-F16E-3AC2-E83DC8690932}"/>
                </a:ext>
              </a:extLst>
            </p:cNvPr>
            <p:cNvSpPr/>
            <p:nvPr/>
          </p:nvSpPr>
          <p:spPr>
            <a:xfrm>
              <a:off x="5166292" y="4348289"/>
              <a:ext cx="1800860" cy="1205865"/>
            </a:xfrm>
            <a:custGeom>
              <a:avLst/>
              <a:gdLst/>
              <a:ahLst/>
              <a:cxnLst/>
              <a:rect l="l" t="t" r="r" b="b"/>
              <a:pathLst>
                <a:path w="1800859" h="1205864">
                  <a:moveTo>
                    <a:pt x="0" y="0"/>
                  </a:moveTo>
                  <a:lnTo>
                    <a:pt x="1800664" y="0"/>
                  </a:lnTo>
                  <a:lnTo>
                    <a:pt x="1800664" y="1205626"/>
                  </a:lnTo>
                  <a:lnTo>
                    <a:pt x="0" y="120562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9FB588F3-4DAE-E813-695E-8901876E22E2}"/>
              </a:ext>
            </a:extLst>
          </p:cNvPr>
          <p:cNvSpPr txBox="1"/>
          <p:nvPr/>
        </p:nvSpPr>
        <p:spPr>
          <a:xfrm>
            <a:off x="5371300" y="4501388"/>
            <a:ext cx="1390650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9400"/>
              </a:lnSpc>
              <a:spcBef>
                <a:spcPts val="110"/>
              </a:spcBef>
            </a:pPr>
            <a:r>
              <a:rPr sz="1800" spc="-10" dirty="0">
                <a:latin typeface="Courier New"/>
                <a:cs typeface="Courier New"/>
              </a:rPr>
              <a:t>stderr stdout wi.dat.out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77EF282-4D74-4869-E342-88C1230E323B}"/>
              </a:ext>
            </a:extLst>
          </p:cNvPr>
          <p:cNvSpPr/>
          <p:nvPr/>
        </p:nvSpPr>
        <p:spPr>
          <a:xfrm>
            <a:off x="4755493" y="5454773"/>
            <a:ext cx="2846070" cy="118110"/>
          </a:xfrm>
          <a:custGeom>
            <a:avLst/>
            <a:gdLst/>
            <a:ahLst/>
            <a:cxnLst/>
            <a:rect l="l" t="t" r="r" b="b"/>
            <a:pathLst>
              <a:path w="2846070" h="118110">
                <a:moveTo>
                  <a:pt x="101064" y="0"/>
                </a:moveTo>
                <a:lnTo>
                  <a:pt x="0" y="58954"/>
                </a:lnTo>
                <a:lnTo>
                  <a:pt x="101064" y="117909"/>
                </a:lnTo>
                <a:lnTo>
                  <a:pt x="108840" y="115862"/>
                </a:lnTo>
                <a:lnTo>
                  <a:pt x="115909" y="103745"/>
                </a:lnTo>
                <a:lnTo>
                  <a:pt x="113861" y="95968"/>
                </a:lnTo>
                <a:lnTo>
                  <a:pt x="72181" y="71654"/>
                </a:lnTo>
                <a:lnTo>
                  <a:pt x="25204" y="71654"/>
                </a:lnTo>
                <a:lnTo>
                  <a:pt x="25204" y="46254"/>
                </a:lnTo>
                <a:lnTo>
                  <a:pt x="72183" y="46253"/>
                </a:lnTo>
                <a:lnTo>
                  <a:pt x="113861" y="21940"/>
                </a:lnTo>
                <a:lnTo>
                  <a:pt x="115909" y="14164"/>
                </a:lnTo>
                <a:lnTo>
                  <a:pt x="108840" y="2047"/>
                </a:lnTo>
                <a:lnTo>
                  <a:pt x="101064" y="0"/>
                </a:lnTo>
                <a:close/>
              </a:path>
              <a:path w="2846070" h="118110">
                <a:moveTo>
                  <a:pt x="72181" y="46254"/>
                </a:moveTo>
                <a:lnTo>
                  <a:pt x="25204" y="46254"/>
                </a:lnTo>
                <a:lnTo>
                  <a:pt x="25204" y="71654"/>
                </a:lnTo>
                <a:lnTo>
                  <a:pt x="72180" y="71654"/>
                </a:lnTo>
                <a:lnTo>
                  <a:pt x="69215" y="69924"/>
                </a:lnTo>
                <a:lnTo>
                  <a:pt x="31603" y="69924"/>
                </a:lnTo>
                <a:lnTo>
                  <a:pt x="31603" y="47984"/>
                </a:lnTo>
                <a:lnTo>
                  <a:pt x="69215" y="47984"/>
                </a:lnTo>
                <a:lnTo>
                  <a:pt x="72181" y="46254"/>
                </a:lnTo>
                <a:close/>
              </a:path>
              <a:path w="2846070" h="118110">
                <a:moveTo>
                  <a:pt x="72180" y="71654"/>
                </a:moveTo>
                <a:lnTo>
                  <a:pt x="25204" y="71654"/>
                </a:lnTo>
                <a:lnTo>
                  <a:pt x="72181" y="71654"/>
                </a:lnTo>
                <a:close/>
              </a:path>
              <a:path w="2846070" h="118110">
                <a:moveTo>
                  <a:pt x="2845456" y="46253"/>
                </a:moveTo>
                <a:lnTo>
                  <a:pt x="72181" y="46254"/>
                </a:lnTo>
                <a:lnTo>
                  <a:pt x="50409" y="58954"/>
                </a:lnTo>
                <a:lnTo>
                  <a:pt x="72180" y="71654"/>
                </a:lnTo>
                <a:lnTo>
                  <a:pt x="2845456" y="71653"/>
                </a:lnTo>
                <a:lnTo>
                  <a:pt x="2845456" y="46253"/>
                </a:lnTo>
                <a:close/>
              </a:path>
              <a:path w="2846070" h="118110">
                <a:moveTo>
                  <a:pt x="31603" y="47984"/>
                </a:moveTo>
                <a:lnTo>
                  <a:pt x="31603" y="69924"/>
                </a:lnTo>
                <a:lnTo>
                  <a:pt x="50409" y="58954"/>
                </a:lnTo>
                <a:lnTo>
                  <a:pt x="31603" y="47984"/>
                </a:lnTo>
                <a:close/>
              </a:path>
              <a:path w="2846070" h="118110">
                <a:moveTo>
                  <a:pt x="50409" y="58954"/>
                </a:moveTo>
                <a:lnTo>
                  <a:pt x="31603" y="69924"/>
                </a:lnTo>
                <a:lnTo>
                  <a:pt x="69215" y="69924"/>
                </a:lnTo>
                <a:lnTo>
                  <a:pt x="50409" y="58954"/>
                </a:lnTo>
                <a:close/>
              </a:path>
              <a:path w="2846070" h="118110">
                <a:moveTo>
                  <a:pt x="69215" y="47984"/>
                </a:moveTo>
                <a:lnTo>
                  <a:pt x="31603" y="47984"/>
                </a:lnTo>
                <a:lnTo>
                  <a:pt x="50409" y="58954"/>
                </a:lnTo>
                <a:lnTo>
                  <a:pt x="69215" y="47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A14A4953-5DE9-0904-8485-3AC59461CA2E}"/>
              </a:ext>
            </a:extLst>
          </p:cNvPr>
          <p:cNvGrpSpPr/>
          <p:nvPr/>
        </p:nvGrpSpPr>
        <p:grpSpPr>
          <a:xfrm>
            <a:off x="1727060" y="1553326"/>
            <a:ext cx="8662035" cy="1276985"/>
            <a:chOff x="1727060" y="1553326"/>
            <a:chExt cx="8662035" cy="127698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0C138D26-E3E2-8897-B6C1-1B5DD5022E42}"/>
                </a:ext>
              </a:extLst>
            </p:cNvPr>
            <p:cNvSpPr/>
            <p:nvPr/>
          </p:nvSpPr>
          <p:spPr>
            <a:xfrm>
              <a:off x="1765160" y="1591426"/>
              <a:ext cx="8585835" cy="1200785"/>
            </a:xfrm>
            <a:custGeom>
              <a:avLst/>
              <a:gdLst/>
              <a:ahLst/>
              <a:cxnLst/>
              <a:rect l="l" t="t" r="r" b="b"/>
              <a:pathLst>
                <a:path w="8585835" h="1200785">
                  <a:moveTo>
                    <a:pt x="8585311" y="0"/>
                  </a:moveTo>
                  <a:lnTo>
                    <a:pt x="0" y="0"/>
                  </a:lnTo>
                  <a:lnTo>
                    <a:pt x="0" y="1200329"/>
                  </a:lnTo>
                  <a:lnTo>
                    <a:pt x="8585311" y="1200329"/>
                  </a:lnTo>
                  <a:lnTo>
                    <a:pt x="85853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6B2596CE-92F7-493A-0AFC-EF01A71F1D3B}"/>
                </a:ext>
              </a:extLst>
            </p:cNvPr>
            <p:cNvSpPr/>
            <p:nvPr/>
          </p:nvSpPr>
          <p:spPr>
            <a:xfrm>
              <a:off x="1765160" y="1591426"/>
              <a:ext cx="8585835" cy="1200785"/>
            </a:xfrm>
            <a:custGeom>
              <a:avLst/>
              <a:gdLst/>
              <a:ahLst/>
              <a:cxnLst/>
              <a:rect l="l" t="t" r="r" b="b"/>
              <a:pathLst>
                <a:path w="8585835" h="1200785">
                  <a:moveTo>
                    <a:pt x="0" y="0"/>
                  </a:moveTo>
                  <a:lnTo>
                    <a:pt x="8585312" y="0"/>
                  </a:lnTo>
                  <a:lnTo>
                    <a:pt x="8585312" y="1200329"/>
                  </a:lnTo>
                  <a:lnTo>
                    <a:pt x="0" y="1200329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45E29116-A2B8-E7FE-159F-E72D7A0B5761}"/>
              </a:ext>
            </a:extLst>
          </p:cNvPr>
          <p:cNvSpPr txBox="1"/>
          <p:nvPr/>
        </p:nvSpPr>
        <p:spPr>
          <a:xfrm>
            <a:off x="2869420" y="1611884"/>
            <a:ext cx="2221865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415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ourier New"/>
                <a:cs typeface="Courier New"/>
              </a:rPr>
              <a:t>-</a:t>
            </a:r>
            <a:r>
              <a:rPr sz="1200" b="1" spc="-10" dirty="0">
                <a:solidFill>
                  <a:srgbClr val="FFFFFF"/>
                </a:solidFill>
                <a:latin typeface="Courier New"/>
                <a:cs typeface="Courier New"/>
              </a:rPr>
              <a:t>nobatch</a:t>
            </a:r>
            <a:endParaRPr sz="1200" dirty="0">
              <a:latin typeface="Courier New"/>
              <a:cs typeface="Courier New"/>
            </a:endParaRPr>
          </a:p>
          <a:p>
            <a:pPr>
              <a:lnSpc>
                <a:spcPts val="1415"/>
              </a:lnSpc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submit-1.chtc.wisc.edu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: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26CFF565-B6D2-D890-5E46-E7BC1969AFEF}"/>
              </a:ext>
            </a:extLst>
          </p:cNvPr>
          <p:cNvSpPr txBox="1"/>
          <p:nvPr/>
        </p:nvSpPr>
        <p:spPr>
          <a:xfrm>
            <a:off x="1856600" y="1611884"/>
            <a:ext cx="934085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415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200" b="1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ourier New"/>
                <a:cs typeface="Courier New"/>
              </a:rPr>
              <a:t>condor_q</a:t>
            </a:r>
            <a:endParaRPr sz="1200" dirty="0">
              <a:latin typeface="Courier New"/>
              <a:cs typeface="Courier New"/>
            </a:endParaRPr>
          </a:p>
          <a:p>
            <a:pPr>
              <a:lnSpc>
                <a:spcPts val="1415"/>
              </a:lnSpc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--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Schedd:</a:t>
            </a:r>
            <a:endParaRPr sz="1200" dirty="0">
              <a:latin typeface="Courier New"/>
              <a:cs typeface="Courier New"/>
            </a:endParaRPr>
          </a:p>
          <a:p>
            <a:pPr marR="649605" indent="92075">
              <a:lnSpc>
                <a:spcPts val="1390"/>
              </a:lnSpc>
              <a:spcBef>
                <a:spcPts val="160"/>
              </a:spcBef>
            </a:pP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ID 128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6E448727-E904-C476-5C12-FC29BD18FE37}"/>
              </a:ext>
            </a:extLst>
          </p:cNvPr>
          <p:cNvSpPr txBox="1"/>
          <p:nvPr/>
        </p:nvSpPr>
        <p:spPr>
          <a:xfrm>
            <a:off x="3053576" y="1980691"/>
            <a:ext cx="1946275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1415"/>
              </a:lnSpc>
              <a:spcBef>
                <a:spcPts val="100"/>
              </a:spcBef>
              <a:tabLst>
                <a:tab pos="1012190" algn="l"/>
              </a:tabLst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OWNER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SUBMITTED</a:t>
            </a:r>
            <a:endParaRPr sz="1200" dirty="0">
              <a:latin typeface="Courier New"/>
              <a:cs typeface="Courier New"/>
            </a:endParaRPr>
          </a:p>
          <a:p>
            <a:pPr>
              <a:lnSpc>
                <a:spcPts val="1415"/>
              </a:lnSpc>
              <a:tabLst>
                <a:tab pos="1012190" algn="l"/>
                <a:tab pos="1472565" algn="l"/>
              </a:tabLst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alice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5/9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11:09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C732D63C-8AA9-551E-C854-1F4ADBB6E188}"/>
              </a:ext>
            </a:extLst>
          </p:cNvPr>
          <p:cNvSpPr txBox="1"/>
          <p:nvPr/>
        </p:nvSpPr>
        <p:spPr>
          <a:xfrm>
            <a:off x="5171154" y="1788667"/>
            <a:ext cx="4801235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&lt;128.104.101.92:9618?...</a:t>
            </a:r>
            <a:endParaRPr sz="1200" dirty="0">
              <a:latin typeface="Courier New"/>
              <a:cs typeface="Courier New"/>
            </a:endParaRPr>
          </a:p>
          <a:p>
            <a:pPr marL="184150">
              <a:lnSpc>
                <a:spcPts val="1415"/>
              </a:lnSpc>
              <a:spcBef>
                <a:spcPts val="7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RUN_TIME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ST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PRI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SIZE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CMD</a:t>
            </a:r>
            <a:endParaRPr sz="1200" dirty="0">
              <a:latin typeface="Courier New"/>
              <a:cs typeface="Courier New"/>
            </a:endParaRPr>
          </a:p>
          <a:p>
            <a:pPr marL="92075">
              <a:lnSpc>
                <a:spcPts val="1415"/>
              </a:lnSpc>
              <a:tabLst>
                <a:tab pos="1380490" algn="l"/>
                <a:tab pos="1840864" algn="l"/>
              </a:tabLst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0+00:02:02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&gt;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0.0 compare_states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wi.dat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us.dat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9FEF6A13-0B07-C010-1520-C07D7391EA36}"/>
              </a:ext>
            </a:extLst>
          </p:cNvPr>
          <p:cNvSpPr txBox="1"/>
          <p:nvPr/>
        </p:nvSpPr>
        <p:spPr>
          <a:xfrm>
            <a:off x="1856600" y="2526284"/>
            <a:ext cx="6457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jobs;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completed,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removed,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idle,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running,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held,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suspended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C816E8F5-980A-7749-BD17-6E9695B98435}"/>
              </a:ext>
            </a:extLst>
          </p:cNvPr>
          <p:cNvSpPr/>
          <p:nvPr/>
        </p:nvSpPr>
        <p:spPr>
          <a:xfrm>
            <a:off x="6089972" y="2105826"/>
            <a:ext cx="418465" cy="386080"/>
          </a:xfrm>
          <a:custGeom>
            <a:avLst/>
            <a:gdLst/>
            <a:ahLst/>
            <a:cxnLst/>
            <a:rect l="l" t="t" r="r" b="b"/>
            <a:pathLst>
              <a:path w="418465" h="386080">
                <a:moveTo>
                  <a:pt x="0" y="192900"/>
                </a:moveTo>
                <a:lnTo>
                  <a:pt x="5519" y="148670"/>
                </a:lnTo>
                <a:lnTo>
                  <a:pt x="21243" y="108067"/>
                </a:lnTo>
                <a:lnTo>
                  <a:pt x="45916" y="72251"/>
                </a:lnTo>
                <a:lnTo>
                  <a:pt x="78283" y="42378"/>
                </a:lnTo>
                <a:lnTo>
                  <a:pt x="117090" y="19606"/>
                </a:lnTo>
                <a:lnTo>
                  <a:pt x="161082" y="5094"/>
                </a:lnTo>
                <a:lnTo>
                  <a:pt x="209005" y="0"/>
                </a:lnTo>
                <a:lnTo>
                  <a:pt x="256928" y="5094"/>
                </a:lnTo>
                <a:lnTo>
                  <a:pt x="300920" y="19606"/>
                </a:lnTo>
                <a:lnTo>
                  <a:pt x="339727" y="42378"/>
                </a:lnTo>
                <a:lnTo>
                  <a:pt x="372094" y="72251"/>
                </a:lnTo>
                <a:lnTo>
                  <a:pt x="396767" y="108067"/>
                </a:lnTo>
                <a:lnTo>
                  <a:pt x="412491" y="148670"/>
                </a:lnTo>
                <a:lnTo>
                  <a:pt x="418011" y="192900"/>
                </a:lnTo>
                <a:lnTo>
                  <a:pt x="412491" y="237130"/>
                </a:lnTo>
                <a:lnTo>
                  <a:pt x="396767" y="277733"/>
                </a:lnTo>
                <a:lnTo>
                  <a:pt x="372094" y="313549"/>
                </a:lnTo>
                <a:lnTo>
                  <a:pt x="339727" y="343422"/>
                </a:lnTo>
                <a:lnTo>
                  <a:pt x="300920" y="366194"/>
                </a:lnTo>
                <a:lnTo>
                  <a:pt x="256928" y="380706"/>
                </a:lnTo>
                <a:lnTo>
                  <a:pt x="209005" y="385801"/>
                </a:lnTo>
                <a:lnTo>
                  <a:pt x="161082" y="380706"/>
                </a:lnTo>
                <a:lnTo>
                  <a:pt x="117090" y="366194"/>
                </a:lnTo>
                <a:lnTo>
                  <a:pt x="78283" y="343422"/>
                </a:lnTo>
                <a:lnTo>
                  <a:pt x="45916" y="313549"/>
                </a:lnTo>
                <a:lnTo>
                  <a:pt x="21243" y="277733"/>
                </a:lnTo>
                <a:lnTo>
                  <a:pt x="5519" y="237130"/>
                </a:lnTo>
                <a:lnTo>
                  <a:pt x="0" y="192900"/>
                </a:lnTo>
                <a:close/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B35D23AA-1881-A260-71B5-B0330E19761E}"/>
              </a:ext>
            </a:extLst>
          </p:cNvPr>
          <p:cNvSpPr/>
          <p:nvPr/>
        </p:nvSpPr>
        <p:spPr>
          <a:xfrm>
            <a:off x="1962964" y="3623170"/>
            <a:ext cx="2684780" cy="2503805"/>
          </a:xfrm>
          <a:custGeom>
            <a:avLst/>
            <a:gdLst/>
            <a:ahLst/>
            <a:cxnLst/>
            <a:rect l="l" t="t" r="r" b="b"/>
            <a:pathLst>
              <a:path w="2684779" h="2503804">
                <a:moveTo>
                  <a:pt x="0" y="417298"/>
                </a:moveTo>
                <a:lnTo>
                  <a:pt x="2807" y="368632"/>
                </a:lnTo>
                <a:lnTo>
                  <a:pt x="11021" y="321615"/>
                </a:lnTo>
                <a:lnTo>
                  <a:pt x="24327" y="276560"/>
                </a:lnTo>
                <a:lnTo>
                  <a:pt x="42414" y="233781"/>
                </a:lnTo>
                <a:lnTo>
                  <a:pt x="64968" y="193589"/>
                </a:lnTo>
                <a:lnTo>
                  <a:pt x="91675" y="156299"/>
                </a:lnTo>
                <a:lnTo>
                  <a:pt x="122223" y="122223"/>
                </a:lnTo>
                <a:lnTo>
                  <a:pt x="156299" y="91675"/>
                </a:lnTo>
                <a:lnTo>
                  <a:pt x="193589" y="64968"/>
                </a:lnTo>
                <a:lnTo>
                  <a:pt x="233781" y="42414"/>
                </a:lnTo>
                <a:lnTo>
                  <a:pt x="276560" y="24327"/>
                </a:lnTo>
                <a:lnTo>
                  <a:pt x="321615" y="11021"/>
                </a:lnTo>
                <a:lnTo>
                  <a:pt x="368632" y="2807"/>
                </a:lnTo>
                <a:lnTo>
                  <a:pt x="417298" y="0"/>
                </a:lnTo>
                <a:lnTo>
                  <a:pt x="2267466" y="0"/>
                </a:lnTo>
                <a:lnTo>
                  <a:pt x="2316131" y="2807"/>
                </a:lnTo>
                <a:lnTo>
                  <a:pt x="2363148" y="11021"/>
                </a:lnTo>
                <a:lnTo>
                  <a:pt x="2408203" y="24327"/>
                </a:lnTo>
                <a:lnTo>
                  <a:pt x="2450982" y="42414"/>
                </a:lnTo>
                <a:lnTo>
                  <a:pt x="2491174" y="64968"/>
                </a:lnTo>
                <a:lnTo>
                  <a:pt x="2528464" y="91675"/>
                </a:lnTo>
                <a:lnTo>
                  <a:pt x="2562540" y="122223"/>
                </a:lnTo>
                <a:lnTo>
                  <a:pt x="2593088" y="156299"/>
                </a:lnTo>
                <a:lnTo>
                  <a:pt x="2619795" y="193589"/>
                </a:lnTo>
                <a:lnTo>
                  <a:pt x="2642349" y="233781"/>
                </a:lnTo>
                <a:lnTo>
                  <a:pt x="2660436" y="276560"/>
                </a:lnTo>
                <a:lnTo>
                  <a:pt x="2673742" y="321615"/>
                </a:lnTo>
                <a:lnTo>
                  <a:pt x="2681956" y="368632"/>
                </a:lnTo>
                <a:lnTo>
                  <a:pt x="2684764" y="417298"/>
                </a:lnTo>
                <a:lnTo>
                  <a:pt x="2684764" y="2086433"/>
                </a:lnTo>
                <a:lnTo>
                  <a:pt x="2681956" y="2135098"/>
                </a:lnTo>
                <a:lnTo>
                  <a:pt x="2673742" y="2182115"/>
                </a:lnTo>
                <a:lnTo>
                  <a:pt x="2660436" y="2227170"/>
                </a:lnTo>
                <a:lnTo>
                  <a:pt x="2642349" y="2269949"/>
                </a:lnTo>
                <a:lnTo>
                  <a:pt x="2619795" y="2310141"/>
                </a:lnTo>
                <a:lnTo>
                  <a:pt x="2593088" y="2347431"/>
                </a:lnTo>
                <a:lnTo>
                  <a:pt x="2562540" y="2381507"/>
                </a:lnTo>
                <a:lnTo>
                  <a:pt x="2528464" y="2412055"/>
                </a:lnTo>
                <a:lnTo>
                  <a:pt x="2491174" y="2438762"/>
                </a:lnTo>
                <a:lnTo>
                  <a:pt x="2450982" y="2461316"/>
                </a:lnTo>
                <a:lnTo>
                  <a:pt x="2408203" y="2479403"/>
                </a:lnTo>
                <a:lnTo>
                  <a:pt x="2363148" y="2492709"/>
                </a:lnTo>
                <a:lnTo>
                  <a:pt x="2316131" y="2500923"/>
                </a:lnTo>
                <a:lnTo>
                  <a:pt x="2267466" y="2503731"/>
                </a:lnTo>
                <a:lnTo>
                  <a:pt x="417298" y="2503731"/>
                </a:lnTo>
                <a:lnTo>
                  <a:pt x="368632" y="2500923"/>
                </a:lnTo>
                <a:lnTo>
                  <a:pt x="321615" y="2492709"/>
                </a:lnTo>
                <a:lnTo>
                  <a:pt x="276560" y="2479403"/>
                </a:lnTo>
                <a:lnTo>
                  <a:pt x="233781" y="2461316"/>
                </a:lnTo>
                <a:lnTo>
                  <a:pt x="193589" y="2438762"/>
                </a:lnTo>
                <a:lnTo>
                  <a:pt x="156299" y="2412055"/>
                </a:lnTo>
                <a:lnTo>
                  <a:pt x="122223" y="2381507"/>
                </a:lnTo>
                <a:lnTo>
                  <a:pt x="91675" y="2347431"/>
                </a:lnTo>
                <a:lnTo>
                  <a:pt x="64968" y="2310141"/>
                </a:lnTo>
                <a:lnTo>
                  <a:pt x="42414" y="2269949"/>
                </a:lnTo>
                <a:lnTo>
                  <a:pt x="24327" y="2227170"/>
                </a:lnTo>
                <a:lnTo>
                  <a:pt x="11021" y="2182115"/>
                </a:lnTo>
                <a:lnTo>
                  <a:pt x="2807" y="2135098"/>
                </a:lnTo>
                <a:lnTo>
                  <a:pt x="0" y="2086433"/>
                </a:lnTo>
                <a:lnTo>
                  <a:pt x="0" y="41729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A79124EC-4064-4EB9-CE4F-9F3C6A390874}"/>
              </a:ext>
            </a:extLst>
          </p:cNvPr>
          <p:cNvSpPr txBox="1"/>
          <p:nvPr/>
        </p:nvSpPr>
        <p:spPr>
          <a:xfrm>
            <a:off x="1858200" y="3183677"/>
            <a:ext cx="3005455" cy="306387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8953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705"/>
              </a:spcBef>
            </a:pPr>
            <a:r>
              <a:rPr sz="1800" spc="-10" dirty="0">
                <a:latin typeface="Courier New"/>
                <a:cs typeface="Courier New"/>
              </a:rPr>
              <a:t>(submit_dir)/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 dirty="0">
              <a:latin typeface="Courier New"/>
              <a:cs typeface="Courier New"/>
            </a:endParaRPr>
          </a:p>
          <a:p>
            <a:pPr marL="318135" marR="767715">
              <a:lnSpc>
                <a:spcPct val="100000"/>
              </a:lnSpc>
            </a:pPr>
            <a:r>
              <a:rPr sz="1800" spc="-10" dirty="0">
                <a:latin typeface="Courier New"/>
                <a:cs typeface="Courier New"/>
              </a:rPr>
              <a:t>job.submit compare_states wi.dat</a:t>
            </a:r>
            <a:endParaRPr sz="1800" dirty="0">
              <a:latin typeface="Courier New"/>
              <a:cs typeface="Courier New"/>
            </a:endParaRPr>
          </a:p>
          <a:p>
            <a:pPr marL="318135" marR="1723389">
              <a:lnSpc>
                <a:spcPts val="2210"/>
              </a:lnSpc>
              <a:spcBef>
                <a:spcPts val="55"/>
              </a:spcBef>
            </a:pPr>
            <a:r>
              <a:rPr sz="1800" spc="-10" dirty="0">
                <a:latin typeface="Courier New"/>
                <a:cs typeface="Courier New"/>
              </a:rPr>
              <a:t>us.dat </a:t>
            </a:r>
            <a:r>
              <a:rPr sz="1800" spc="-20" dirty="0">
                <a:latin typeface="Courier New"/>
                <a:cs typeface="Courier New"/>
              </a:rPr>
              <a:t>job.log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FB303AAE-E8C4-C86F-1FB9-91C1EDE3E0C9}"/>
              </a:ext>
            </a:extLst>
          </p:cNvPr>
          <p:cNvSpPr txBox="1"/>
          <p:nvPr/>
        </p:nvSpPr>
        <p:spPr>
          <a:xfrm>
            <a:off x="1936943" y="2904235"/>
            <a:ext cx="6706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83835" algn="l"/>
              </a:tabLst>
            </a:pPr>
            <a:r>
              <a:rPr sz="1800" dirty="0">
                <a:latin typeface="Arial"/>
                <a:cs typeface="Arial"/>
              </a:rPr>
              <a:t>Access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Point</a:t>
            </a:r>
            <a:r>
              <a:rPr sz="1800" dirty="0">
                <a:latin typeface="Arial"/>
                <a:cs typeface="Arial"/>
              </a:rPr>
              <a:t>	Execute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Point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EE62BF7E-44B0-9CDE-A0B9-C428C7EC927F}"/>
              </a:ext>
            </a:extLst>
          </p:cNvPr>
          <p:cNvSpPr/>
          <p:nvPr/>
        </p:nvSpPr>
        <p:spPr>
          <a:xfrm>
            <a:off x="7234553" y="3623170"/>
            <a:ext cx="2684780" cy="2503805"/>
          </a:xfrm>
          <a:custGeom>
            <a:avLst/>
            <a:gdLst/>
            <a:ahLst/>
            <a:cxnLst/>
            <a:rect l="l" t="t" r="r" b="b"/>
            <a:pathLst>
              <a:path w="2684779" h="2503804">
                <a:moveTo>
                  <a:pt x="0" y="417298"/>
                </a:moveTo>
                <a:lnTo>
                  <a:pt x="2807" y="368632"/>
                </a:lnTo>
                <a:lnTo>
                  <a:pt x="11021" y="321615"/>
                </a:lnTo>
                <a:lnTo>
                  <a:pt x="24327" y="276560"/>
                </a:lnTo>
                <a:lnTo>
                  <a:pt x="42414" y="233781"/>
                </a:lnTo>
                <a:lnTo>
                  <a:pt x="64968" y="193589"/>
                </a:lnTo>
                <a:lnTo>
                  <a:pt x="91675" y="156299"/>
                </a:lnTo>
                <a:lnTo>
                  <a:pt x="122223" y="122223"/>
                </a:lnTo>
                <a:lnTo>
                  <a:pt x="156299" y="91675"/>
                </a:lnTo>
                <a:lnTo>
                  <a:pt x="193589" y="64968"/>
                </a:lnTo>
                <a:lnTo>
                  <a:pt x="233781" y="42414"/>
                </a:lnTo>
                <a:lnTo>
                  <a:pt x="276560" y="24327"/>
                </a:lnTo>
                <a:lnTo>
                  <a:pt x="321615" y="11021"/>
                </a:lnTo>
                <a:lnTo>
                  <a:pt x="368632" y="2807"/>
                </a:lnTo>
                <a:lnTo>
                  <a:pt x="417298" y="0"/>
                </a:lnTo>
                <a:lnTo>
                  <a:pt x="2267466" y="0"/>
                </a:lnTo>
                <a:lnTo>
                  <a:pt x="2316131" y="2807"/>
                </a:lnTo>
                <a:lnTo>
                  <a:pt x="2363148" y="11021"/>
                </a:lnTo>
                <a:lnTo>
                  <a:pt x="2408203" y="24327"/>
                </a:lnTo>
                <a:lnTo>
                  <a:pt x="2450982" y="42414"/>
                </a:lnTo>
                <a:lnTo>
                  <a:pt x="2491174" y="64968"/>
                </a:lnTo>
                <a:lnTo>
                  <a:pt x="2528464" y="91675"/>
                </a:lnTo>
                <a:lnTo>
                  <a:pt x="2562540" y="122223"/>
                </a:lnTo>
                <a:lnTo>
                  <a:pt x="2593088" y="156299"/>
                </a:lnTo>
                <a:lnTo>
                  <a:pt x="2619795" y="193589"/>
                </a:lnTo>
                <a:lnTo>
                  <a:pt x="2642349" y="233781"/>
                </a:lnTo>
                <a:lnTo>
                  <a:pt x="2660436" y="276560"/>
                </a:lnTo>
                <a:lnTo>
                  <a:pt x="2673742" y="321615"/>
                </a:lnTo>
                <a:lnTo>
                  <a:pt x="2681956" y="368632"/>
                </a:lnTo>
                <a:lnTo>
                  <a:pt x="2684764" y="417298"/>
                </a:lnTo>
                <a:lnTo>
                  <a:pt x="2684764" y="2086433"/>
                </a:lnTo>
                <a:lnTo>
                  <a:pt x="2681956" y="2135098"/>
                </a:lnTo>
                <a:lnTo>
                  <a:pt x="2673742" y="2182115"/>
                </a:lnTo>
                <a:lnTo>
                  <a:pt x="2660436" y="2227170"/>
                </a:lnTo>
                <a:lnTo>
                  <a:pt x="2642349" y="2269949"/>
                </a:lnTo>
                <a:lnTo>
                  <a:pt x="2619795" y="2310141"/>
                </a:lnTo>
                <a:lnTo>
                  <a:pt x="2593088" y="2347431"/>
                </a:lnTo>
                <a:lnTo>
                  <a:pt x="2562540" y="2381507"/>
                </a:lnTo>
                <a:lnTo>
                  <a:pt x="2528464" y="2412055"/>
                </a:lnTo>
                <a:lnTo>
                  <a:pt x="2491174" y="2438762"/>
                </a:lnTo>
                <a:lnTo>
                  <a:pt x="2450982" y="2461316"/>
                </a:lnTo>
                <a:lnTo>
                  <a:pt x="2408203" y="2479403"/>
                </a:lnTo>
                <a:lnTo>
                  <a:pt x="2363148" y="2492709"/>
                </a:lnTo>
                <a:lnTo>
                  <a:pt x="2316131" y="2500923"/>
                </a:lnTo>
                <a:lnTo>
                  <a:pt x="2267466" y="2503731"/>
                </a:lnTo>
                <a:lnTo>
                  <a:pt x="417298" y="2503731"/>
                </a:lnTo>
                <a:lnTo>
                  <a:pt x="368632" y="2500923"/>
                </a:lnTo>
                <a:lnTo>
                  <a:pt x="321615" y="2492709"/>
                </a:lnTo>
                <a:lnTo>
                  <a:pt x="276560" y="2479403"/>
                </a:lnTo>
                <a:lnTo>
                  <a:pt x="233781" y="2461316"/>
                </a:lnTo>
                <a:lnTo>
                  <a:pt x="193589" y="2438762"/>
                </a:lnTo>
                <a:lnTo>
                  <a:pt x="156299" y="2412055"/>
                </a:lnTo>
                <a:lnTo>
                  <a:pt x="122223" y="2381507"/>
                </a:lnTo>
                <a:lnTo>
                  <a:pt x="91675" y="2347431"/>
                </a:lnTo>
                <a:lnTo>
                  <a:pt x="64968" y="2310141"/>
                </a:lnTo>
                <a:lnTo>
                  <a:pt x="42414" y="2269949"/>
                </a:lnTo>
                <a:lnTo>
                  <a:pt x="24327" y="2227170"/>
                </a:lnTo>
                <a:lnTo>
                  <a:pt x="11021" y="2182115"/>
                </a:lnTo>
                <a:lnTo>
                  <a:pt x="2807" y="2135098"/>
                </a:lnTo>
                <a:lnTo>
                  <a:pt x="0" y="2086433"/>
                </a:lnTo>
                <a:lnTo>
                  <a:pt x="0" y="41729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977CB2D0-D730-5CD3-2EE7-860281FB91A6}"/>
              </a:ext>
            </a:extLst>
          </p:cNvPr>
          <p:cNvSpPr txBox="1"/>
          <p:nvPr/>
        </p:nvSpPr>
        <p:spPr>
          <a:xfrm>
            <a:off x="7129790" y="3183677"/>
            <a:ext cx="3005455" cy="306387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895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705"/>
              </a:spcBef>
            </a:pPr>
            <a:r>
              <a:rPr sz="1800" spc="-10" dirty="0">
                <a:latin typeface="Courier New"/>
                <a:cs typeface="Courier New"/>
              </a:rPr>
              <a:t>(execute_dir)/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 dirty="0">
              <a:latin typeface="Courier New"/>
              <a:cs typeface="Courier New"/>
            </a:endParaRPr>
          </a:p>
          <a:p>
            <a:pPr marL="318135" marR="767715">
              <a:lnSpc>
                <a:spcPct val="102200"/>
              </a:lnSpc>
            </a:pPr>
            <a:r>
              <a:rPr sz="1800" spc="-10" dirty="0">
                <a:latin typeface="Courier New"/>
                <a:cs typeface="Courier New"/>
              </a:rPr>
              <a:t>compare_states wi.dat</a:t>
            </a:r>
            <a:endParaRPr sz="1800" dirty="0">
              <a:latin typeface="Courier New"/>
              <a:cs typeface="Courier New"/>
            </a:endParaRPr>
          </a:p>
          <a:p>
            <a:pPr marL="318135" marR="1859914">
              <a:lnSpc>
                <a:spcPts val="2180"/>
              </a:lnSpc>
              <a:spcBef>
                <a:spcPts val="10"/>
              </a:spcBef>
            </a:pPr>
            <a:r>
              <a:rPr sz="1800" spc="-20" dirty="0">
                <a:latin typeface="Courier New"/>
                <a:cs typeface="Courier New"/>
              </a:rPr>
              <a:t>us.dat stderr</a:t>
            </a:r>
            <a:endParaRPr sz="1800" dirty="0">
              <a:latin typeface="Courier New"/>
              <a:cs typeface="Courier New"/>
            </a:endParaRPr>
          </a:p>
          <a:p>
            <a:pPr marL="318135" marR="1313815">
              <a:lnSpc>
                <a:spcPts val="2090"/>
              </a:lnSpc>
              <a:spcBef>
                <a:spcPts val="100"/>
              </a:spcBef>
            </a:pPr>
            <a:r>
              <a:rPr sz="1800" spc="-10" dirty="0">
                <a:latin typeface="Courier New"/>
                <a:cs typeface="Courier New"/>
              </a:rPr>
              <a:t>stdout wi.dat.out</a:t>
            </a:r>
            <a:endParaRPr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173542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D60BB58-DF74-8A51-3873-5FCB322D883B}"/>
              </a:ext>
            </a:extLst>
          </p:cNvPr>
          <p:cNvSpPr txBox="1">
            <a:spLocks/>
          </p:cNvSpPr>
          <p:nvPr/>
        </p:nvSpPr>
        <p:spPr>
          <a:xfrm>
            <a:off x="916939" y="611124"/>
            <a:ext cx="9145270" cy="723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90" dirty="0"/>
              <a:t>Job</a:t>
            </a:r>
            <a:r>
              <a:rPr lang="en-US" spc="100" dirty="0"/>
              <a:t> </a:t>
            </a:r>
            <a:r>
              <a:rPr lang="en-US" dirty="0"/>
              <a:t>Completes</a:t>
            </a:r>
            <a:r>
              <a:rPr lang="en-US" spc="100" dirty="0"/>
              <a:t> </a:t>
            </a:r>
            <a:r>
              <a:rPr lang="en-US" spc="-10" dirty="0"/>
              <a:t>(cont.)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0DE92A0-4333-6BC7-DD4C-3FA736817E1A}"/>
              </a:ext>
            </a:extLst>
          </p:cNvPr>
          <p:cNvSpPr txBox="1"/>
          <p:nvPr/>
        </p:nvSpPr>
        <p:spPr>
          <a:xfrm>
            <a:off x="1796295" y="1517266"/>
            <a:ext cx="8710295" cy="124587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69850" rIns="0" bIns="0" rtlCol="0">
            <a:spAutoFit/>
          </a:bodyPr>
          <a:lstStyle/>
          <a:p>
            <a:pPr marL="129539">
              <a:lnSpc>
                <a:spcPts val="1645"/>
              </a:lnSpc>
              <a:spcBef>
                <a:spcPts val="550"/>
              </a:spcBef>
            </a:pPr>
            <a:r>
              <a:rPr sz="1400" b="1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400" b="1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ourier New"/>
                <a:cs typeface="Courier New"/>
              </a:rPr>
              <a:t>condor_q</a:t>
            </a:r>
            <a:r>
              <a:rPr sz="1400" b="1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ourier New"/>
                <a:cs typeface="Courier New"/>
              </a:rPr>
              <a:t>-nobatch</a:t>
            </a:r>
            <a:endParaRPr sz="1400" dirty="0">
              <a:latin typeface="Courier New"/>
              <a:cs typeface="Courier New"/>
            </a:endParaRPr>
          </a:p>
          <a:p>
            <a:pPr marL="129539">
              <a:lnSpc>
                <a:spcPts val="1645"/>
              </a:lnSpc>
            </a:pP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-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-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Schedd: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submit-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1.chtc.wisc.edu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: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&lt;128.104.101.92:9618?...</a:t>
            </a:r>
            <a:endParaRPr sz="1400" dirty="0">
              <a:latin typeface="Courier New"/>
              <a:cs typeface="Courier New"/>
            </a:endParaRPr>
          </a:p>
          <a:p>
            <a:pPr marL="235585">
              <a:lnSpc>
                <a:spcPct val="100000"/>
              </a:lnSpc>
              <a:spcBef>
                <a:spcPts val="20"/>
              </a:spcBef>
              <a:tabLst>
                <a:tab pos="1086485" algn="l"/>
                <a:tab pos="2894330" algn="l"/>
                <a:tab pos="4383405" algn="l"/>
              </a:tabLst>
            </a:pP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ID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OWNER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SUBMITTED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	RUN_TIME</a:t>
            </a:r>
            <a:r>
              <a:rPr sz="1400" spc="-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ST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PRI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SIZE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CMD</a:t>
            </a:r>
            <a:endParaRPr sz="14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 dirty="0">
              <a:latin typeface="Courier New"/>
              <a:cs typeface="Courier New"/>
            </a:endParaRPr>
          </a:p>
          <a:p>
            <a:pPr marL="129539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400" spc="-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jobs;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completed,</a:t>
            </a:r>
            <a:r>
              <a:rPr sz="1400" spc="-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removed,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400" spc="-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idle,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running,</a:t>
            </a:r>
            <a:r>
              <a:rPr sz="1400" spc="-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held,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400" spc="-2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suspended</a:t>
            </a:r>
            <a:endParaRPr sz="1400" dirty="0">
              <a:latin typeface="Courier New"/>
              <a:cs typeface="Courier New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9CA7788-BEDE-53D9-6CA1-69F6DCD540CA}"/>
              </a:ext>
            </a:extLst>
          </p:cNvPr>
          <p:cNvSpPr txBox="1"/>
          <p:nvPr/>
        </p:nvSpPr>
        <p:spPr>
          <a:xfrm>
            <a:off x="1936943" y="2904235"/>
            <a:ext cx="1346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Access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Point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98CF4B0-0DFA-0C42-4305-984957B32583}"/>
              </a:ext>
            </a:extLst>
          </p:cNvPr>
          <p:cNvSpPr/>
          <p:nvPr/>
        </p:nvSpPr>
        <p:spPr>
          <a:xfrm>
            <a:off x="1962964" y="3623170"/>
            <a:ext cx="2684780" cy="2503805"/>
          </a:xfrm>
          <a:custGeom>
            <a:avLst/>
            <a:gdLst/>
            <a:ahLst/>
            <a:cxnLst/>
            <a:rect l="l" t="t" r="r" b="b"/>
            <a:pathLst>
              <a:path w="2684779" h="2503804">
                <a:moveTo>
                  <a:pt x="0" y="417298"/>
                </a:moveTo>
                <a:lnTo>
                  <a:pt x="2807" y="368632"/>
                </a:lnTo>
                <a:lnTo>
                  <a:pt x="11021" y="321615"/>
                </a:lnTo>
                <a:lnTo>
                  <a:pt x="24327" y="276560"/>
                </a:lnTo>
                <a:lnTo>
                  <a:pt x="42414" y="233781"/>
                </a:lnTo>
                <a:lnTo>
                  <a:pt x="64968" y="193589"/>
                </a:lnTo>
                <a:lnTo>
                  <a:pt x="91675" y="156299"/>
                </a:lnTo>
                <a:lnTo>
                  <a:pt x="122223" y="122223"/>
                </a:lnTo>
                <a:lnTo>
                  <a:pt x="156299" y="91675"/>
                </a:lnTo>
                <a:lnTo>
                  <a:pt x="193589" y="64968"/>
                </a:lnTo>
                <a:lnTo>
                  <a:pt x="233781" y="42414"/>
                </a:lnTo>
                <a:lnTo>
                  <a:pt x="276560" y="24327"/>
                </a:lnTo>
                <a:lnTo>
                  <a:pt x="321615" y="11021"/>
                </a:lnTo>
                <a:lnTo>
                  <a:pt x="368632" y="2807"/>
                </a:lnTo>
                <a:lnTo>
                  <a:pt x="417298" y="0"/>
                </a:lnTo>
                <a:lnTo>
                  <a:pt x="2267466" y="0"/>
                </a:lnTo>
                <a:lnTo>
                  <a:pt x="2316131" y="2807"/>
                </a:lnTo>
                <a:lnTo>
                  <a:pt x="2363148" y="11021"/>
                </a:lnTo>
                <a:lnTo>
                  <a:pt x="2408203" y="24327"/>
                </a:lnTo>
                <a:lnTo>
                  <a:pt x="2450982" y="42414"/>
                </a:lnTo>
                <a:lnTo>
                  <a:pt x="2491174" y="64968"/>
                </a:lnTo>
                <a:lnTo>
                  <a:pt x="2528464" y="91675"/>
                </a:lnTo>
                <a:lnTo>
                  <a:pt x="2562540" y="122223"/>
                </a:lnTo>
                <a:lnTo>
                  <a:pt x="2593088" y="156299"/>
                </a:lnTo>
                <a:lnTo>
                  <a:pt x="2619795" y="193589"/>
                </a:lnTo>
                <a:lnTo>
                  <a:pt x="2642349" y="233781"/>
                </a:lnTo>
                <a:lnTo>
                  <a:pt x="2660436" y="276560"/>
                </a:lnTo>
                <a:lnTo>
                  <a:pt x="2673742" y="321615"/>
                </a:lnTo>
                <a:lnTo>
                  <a:pt x="2681956" y="368632"/>
                </a:lnTo>
                <a:lnTo>
                  <a:pt x="2684764" y="417298"/>
                </a:lnTo>
                <a:lnTo>
                  <a:pt x="2684764" y="2086433"/>
                </a:lnTo>
                <a:lnTo>
                  <a:pt x="2681956" y="2135098"/>
                </a:lnTo>
                <a:lnTo>
                  <a:pt x="2673742" y="2182115"/>
                </a:lnTo>
                <a:lnTo>
                  <a:pt x="2660436" y="2227170"/>
                </a:lnTo>
                <a:lnTo>
                  <a:pt x="2642349" y="2269949"/>
                </a:lnTo>
                <a:lnTo>
                  <a:pt x="2619795" y="2310141"/>
                </a:lnTo>
                <a:lnTo>
                  <a:pt x="2593088" y="2347431"/>
                </a:lnTo>
                <a:lnTo>
                  <a:pt x="2562540" y="2381507"/>
                </a:lnTo>
                <a:lnTo>
                  <a:pt x="2528464" y="2412055"/>
                </a:lnTo>
                <a:lnTo>
                  <a:pt x="2491174" y="2438762"/>
                </a:lnTo>
                <a:lnTo>
                  <a:pt x="2450982" y="2461316"/>
                </a:lnTo>
                <a:lnTo>
                  <a:pt x="2408203" y="2479403"/>
                </a:lnTo>
                <a:lnTo>
                  <a:pt x="2363148" y="2492709"/>
                </a:lnTo>
                <a:lnTo>
                  <a:pt x="2316131" y="2500923"/>
                </a:lnTo>
                <a:lnTo>
                  <a:pt x="2267466" y="2503731"/>
                </a:lnTo>
                <a:lnTo>
                  <a:pt x="417298" y="2503731"/>
                </a:lnTo>
                <a:lnTo>
                  <a:pt x="368632" y="2500923"/>
                </a:lnTo>
                <a:lnTo>
                  <a:pt x="321615" y="2492709"/>
                </a:lnTo>
                <a:lnTo>
                  <a:pt x="276560" y="2479403"/>
                </a:lnTo>
                <a:lnTo>
                  <a:pt x="233781" y="2461316"/>
                </a:lnTo>
                <a:lnTo>
                  <a:pt x="193589" y="2438762"/>
                </a:lnTo>
                <a:lnTo>
                  <a:pt x="156299" y="2412055"/>
                </a:lnTo>
                <a:lnTo>
                  <a:pt x="122223" y="2381507"/>
                </a:lnTo>
                <a:lnTo>
                  <a:pt x="91675" y="2347431"/>
                </a:lnTo>
                <a:lnTo>
                  <a:pt x="64968" y="2310141"/>
                </a:lnTo>
                <a:lnTo>
                  <a:pt x="42414" y="2269949"/>
                </a:lnTo>
                <a:lnTo>
                  <a:pt x="24327" y="2227170"/>
                </a:lnTo>
                <a:lnTo>
                  <a:pt x="11021" y="2182115"/>
                </a:lnTo>
                <a:lnTo>
                  <a:pt x="2807" y="2135098"/>
                </a:lnTo>
                <a:lnTo>
                  <a:pt x="0" y="2086433"/>
                </a:lnTo>
                <a:lnTo>
                  <a:pt x="0" y="41729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B5FA6C9-A691-DE47-297F-3F08AFBB2E7E}"/>
              </a:ext>
            </a:extLst>
          </p:cNvPr>
          <p:cNvSpPr txBox="1"/>
          <p:nvPr/>
        </p:nvSpPr>
        <p:spPr>
          <a:xfrm>
            <a:off x="1858200" y="3183677"/>
            <a:ext cx="3005455" cy="306387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8953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705"/>
              </a:spcBef>
            </a:pPr>
            <a:r>
              <a:rPr sz="1800" spc="-10" dirty="0">
                <a:latin typeface="Courier New"/>
                <a:cs typeface="Courier New"/>
              </a:rPr>
              <a:t>(submit_dir)/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 dirty="0">
              <a:latin typeface="Courier New"/>
              <a:cs typeface="Courier New"/>
            </a:endParaRPr>
          </a:p>
          <a:p>
            <a:pPr marL="318135" marR="767715">
              <a:lnSpc>
                <a:spcPct val="100000"/>
              </a:lnSpc>
            </a:pPr>
            <a:r>
              <a:rPr sz="1800" spc="-10" dirty="0">
                <a:latin typeface="Courier New"/>
                <a:cs typeface="Courier New"/>
              </a:rPr>
              <a:t>job.submit compare_states wi.dat</a:t>
            </a:r>
            <a:endParaRPr sz="1800" dirty="0">
              <a:latin typeface="Courier New"/>
              <a:cs typeface="Courier New"/>
            </a:endParaRPr>
          </a:p>
          <a:p>
            <a:pPr marL="318135" marR="1723389">
              <a:lnSpc>
                <a:spcPts val="2210"/>
              </a:lnSpc>
              <a:spcBef>
                <a:spcPts val="55"/>
              </a:spcBef>
            </a:pPr>
            <a:r>
              <a:rPr sz="1800" spc="-10" dirty="0">
                <a:latin typeface="Courier New"/>
                <a:cs typeface="Courier New"/>
              </a:rPr>
              <a:t>us.dat </a:t>
            </a:r>
            <a:r>
              <a:rPr sz="1800" spc="-20" dirty="0">
                <a:latin typeface="Courier New"/>
                <a:cs typeface="Courier New"/>
              </a:rPr>
              <a:t>job.log</a:t>
            </a:r>
            <a:endParaRPr sz="1800" dirty="0">
              <a:latin typeface="Courier New"/>
              <a:cs typeface="Courier New"/>
            </a:endParaRPr>
          </a:p>
          <a:p>
            <a:pPr marL="318135">
              <a:lnSpc>
                <a:spcPts val="2005"/>
              </a:lnSpc>
            </a:pPr>
            <a:r>
              <a:rPr sz="1800" b="1" dirty="0">
                <a:latin typeface="Courier New"/>
                <a:cs typeface="Courier New"/>
              </a:rPr>
              <a:t>job.out</a:t>
            </a:r>
            <a:r>
              <a:rPr sz="1800" b="1" spc="-75" dirty="0">
                <a:latin typeface="Courier New"/>
                <a:cs typeface="Courier New"/>
              </a:rPr>
              <a:t> </a:t>
            </a:r>
            <a:r>
              <a:rPr sz="1800" b="1" spc="-10" dirty="0">
                <a:latin typeface="Courier New"/>
                <a:cs typeface="Courier New"/>
              </a:rPr>
              <a:t>job.err</a:t>
            </a:r>
            <a:endParaRPr sz="1800" dirty="0">
              <a:latin typeface="Courier New"/>
              <a:cs typeface="Courier New"/>
            </a:endParaRPr>
          </a:p>
          <a:p>
            <a:pPr marL="318135">
              <a:lnSpc>
                <a:spcPct val="100000"/>
              </a:lnSpc>
              <a:spcBef>
                <a:spcPts val="50"/>
              </a:spcBef>
            </a:pPr>
            <a:r>
              <a:rPr sz="1800" b="1" spc="-10" dirty="0">
                <a:latin typeface="Courier New"/>
                <a:cs typeface="Courier New"/>
              </a:rPr>
              <a:t>wi.dat.out</a:t>
            </a:r>
            <a:endParaRPr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764045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A1342D40-A5F1-CF11-BC5F-74F29FA047C8}"/>
              </a:ext>
            </a:extLst>
          </p:cNvPr>
          <p:cNvGrpSpPr/>
          <p:nvPr/>
        </p:nvGrpSpPr>
        <p:grpSpPr>
          <a:xfrm>
            <a:off x="1708362" y="1742701"/>
            <a:ext cx="8732520" cy="4411345"/>
            <a:chOff x="1708362" y="1742701"/>
            <a:chExt cx="8732520" cy="441134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75CCE5A0-3211-C86E-173C-C7E870A761D5}"/>
                </a:ext>
              </a:extLst>
            </p:cNvPr>
            <p:cNvSpPr/>
            <p:nvPr/>
          </p:nvSpPr>
          <p:spPr>
            <a:xfrm>
              <a:off x="1713124" y="1747464"/>
              <a:ext cx="8722995" cy="4401820"/>
            </a:xfrm>
            <a:custGeom>
              <a:avLst/>
              <a:gdLst/>
              <a:ahLst/>
              <a:cxnLst/>
              <a:rect l="l" t="t" r="r" b="b"/>
              <a:pathLst>
                <a:path w="8722995" h="4401820">
                  <a:moveTo>
                    <a:pt x="8722586" y="0"/>
                  </a:moveTo>
                  <a:lnTo>
                    <a:pt x="0" y="0"/>
                  </a:lnTo>
                  <a:lnTo>
                    <a:pt x="0" y="4401203"/>
                  </a:lnTo>
                  <a:lnTo>
                    <a:pt x="8722586" y="4401203"/>
                  </a:lnTo>
                  <a:lnTo>
                    <a:pt x="8722586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FB5AF1D4-DB9E-8426-0054-2B9FEF114D7F}"/>
                </a:ext>
              </a:extLst>
            </p:cNvPr>
            <p:cNvSpPr/>
            <p:nvPr/>
          </p:nvSpPr>
          <p:spPr>
            <a:xfrm>
              <a:off x="1713124" y="1747464"/>
              <a:ext cx="8722995" cy="4401820"/>
            </a:xfrm>
            <a:custGeom>
              <a:avLst/>
              <a:gdLst/>
              <a:ahLst/>
              <a:cxnLst/>
              <a:rect l="l" t="t" r="r" b="b"/>
              <a:pathLst>
                <a:path w="8722995" h="4401820">
                  <a:moveTo>
                    <a:pt x="0" y="0"/>
                  </a:moveTo>
                  <a:lnTo>
                    <a:pt x="8722587" y="0"/>
                  </a:lnTo>
                  <a:lnTo>
                    <a:pt x="8722587" y="4401204"/>
                  </a:lnTo>
                  <a:lnTo>
                    <a:pt x="0" y="440120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725BAF67-2A1F-584B-25DE-46037E10C8F5}"/>
              </a:ext>
            </a:extLst>
          </p:cNvPr>
          <p:cNvSpPr txBox="1"/>
          <p:nvPr/>
        </p:nvSpPr>
        <p:spPr>
          <a:xfrm>
            <a:off x="1791864" y="1766315"/>
            <a:ext cx="2258695" cy="876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45"/>
              </a:lnSpc>
              <a:spcBef>
                <a:spcPts val="100"/>
              </a:spcBef>
            </a:pPr>
            <a:r>
              <a:rPr sz="1400" dirty="0">
                <a:latin typeface="Courier New"/>
                <a:cs typeface="Courier New"/>
              </a:rPr>
              <a:t>000</a:t>
            </a:r>
            <a:r>
              <a:rPr sz="1400" spc="-20" dirty="0">
                <a:latin typeface="Courier New"/>
                <a:cs typeface="Courier New"/>
              </a:rPr>
              <a:t> </a:t>
            </a:r>
            <a:r>
              <a:rPr sz="1400" spc="-10" dirty="0">
                <a:latin typeface="Courier New"/>
                <a:cs typeface="Courier New"/>
              </a:rPr>
              <a:t>(7195807.000.000)</a:t>
            </a:r>
            <a:endParaRPr sz="1400" dirty="0">
              <a:latin typeface="Courier New"/>
              <a:cs typeface="Courier New"/>
            </a:endParaRPr>
          </a:p>
          <a:p>
            <a:pPr marL="12700">
              <a:lnSpc>
                <a:spcPts val="1645"/>
              </a:lnSpc>
            </a:pPr>
            <a:r>
              <a:rPr sz="1400" spc="-10" dirty="0">
                <a:latin typeface="Courier New"/>
                <a:cs typeface="Courier New"/>
              </a:rPr>
              <a:t>&lt;128.105.244.191:9618</a:t>
            </a:r>
            <a:endParaRPr sz="14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spc="-10" dirty="0">
                <a:latin typeface="Courier New"/>
                <a:cs typeface="Courier New"/>
              </a:rPr>
              <a:t>......</a:t>
            </a:r>
            <a:endParaRPr sz="14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400" dirty="0">
                <a:latin typeface="Courier New"/>
                <a:cs typeface="Courier New"/>
              </a:rPr>
              <a:t>040</a:t>
            </a:r>
            <a:r>
              <a:rPr sz="1400" spc="-20" dirty="0">
                <a:latin typeface="Courier New"/>
                <a:cs typeface="Courier New"/>
              </a:rPr>
              <a:t> </a:t>
            </a:r>
            <a:r>
              <a:rPr sz="1400" spc="-10" dirty="0">
                <a:latin typeface="Courier New"/>
                <a:cs typeface="Courier New"/>
              </a:rPr>
              <a:t>(7195807.000.000)</a:t>
            </a:r>
            <a:endParaRPr sz="1400" dirty="0">
              <a:latin typeface="Courier New"/>
              <a:cs typeface="Courier New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9F66293-39DC-63C7-1837-37A88271B950}"/>
              </a:ext>
            </a:extLst>
          </p:cNvPr>
          <p:cNvSpPr txBox="1"/>
          <p:nvPr/>
        </p:nvSpPr>
        <p:spPr>
          <a:xfrm>
            <a:off x="4131419" y="1766315"/>
            <a:ext cx="4385945" cy="876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45"/>
              </a:lnSpc>
              <a:spcBef>
                <a:spcPts val="100"/>
              </a:spcBef>
            </a:pPr>
            <a:r>
              <a:rPr sz="1400" dirty="0">
                <a:latin typeface="Courier New"/>
                <a:cs typeface="Courier New"/>
              </a:rPr>
              <a:t>05/19</a:t>
            </a:r>
            <a:r>
              <a:rPr sz="1400" spc="-35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14:30:18</a:t>
            </a:r>
            <a:r>
              <a:rPr sz="1400" spc="-35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Job</a:t>
            </a:r>
            <a:r>
              <a:rPr sz="1400" spc="-35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submitted</a:t>
            </a:r>
            <a:r>
              <a:rPr sz="1400" spc="-35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from</a:t>
            </a:r>
            <a:r>
              <a:rPr sz="1400" spc="-30" dirty="0">
                <a:latin typeface="Courier New"/>
                <a:cs typeface="Courier New"/>
              </a:rPr>
              <a:t> </a:t>
            </a:r>
            <a:r>
              <a:rPr sz="1400" spc="-10" dirty="0">
                <a:latin typeface="Courier New"/>
                <a:cs typeface="Courier New"/>
              </a:rPr>
              <a:t>host:</a:t>
            </a:r>
            <a:endParaRPr sz="1400" dirty="0">
              <a:latin typeface="Courier New"/>
              <a:cs typeface="Courier New"/>
            </a:endParaRPr>
          </a:p>
          <a:p>
            <a:pPr marL="12700">
              <a:lnSpc>
                <a:spcPts val="1645"/>
              </a:lnSpc>
            </a:pPr>
            <a:r>
              <a:rPr sz="1400" spc="-20" dirty="0">
                <a:latin typeface="Courier New"/>
                <a:cs typeface="Courier New"/>
              </a:rPr>
              <a:t>...&gt;</a:t>
            </a:r>
            <a:endParaRPr sz="14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ourier New"/>
                <a:cs typeface="Courier New"/>
              </a:rPr>
              <a:t>05/19</a:t>
            </a:r>
            <a:r>
              <a:rPr sz="1400" spc="-45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14:31:55</a:t>
            </a:r>
            <a:r>
              <a:rPr sz="1400" spc="-45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Started</a:t>
            </a:r>
            <a:r>
              <a:rPr sz="1400" spc="-45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transferring</a:t>
            </a:r>
            <a:r>
              <a:rPr sz="1400" spc="-45" dirty="0">
                <a:latin typeface="Courier New"/>
                <a:cs typeface="Courier New"/>
              </a:rPr>
              <a:t> </a:t>
            </a:r>
            <a:r>
              <a:rPr sz="1400" spc="-10" dirty="0">
                <a:latin typeface="Courier New"/>
                <a:cs typeface="Courier New"/>
              </a:rPr>
              <a:t>input</a:t>
            </a:r>
            <a:endParaRPr sz="1400" dirty="0">
              <a:latin typeface="Courier New"/>
              <a:cs typeface="Courier New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9EAB11D-71F4-BEBA-77D9-013C543DA07C}"/>
              </a:ext>
            </a:extLst>
          </p:cNvPr>
          <p:cNvSpPr txBox="1"/>
          <p:nvPr/>
        </p:nvSpPr>
        <p:spPr>
          <a:xfrm>
            <a:off x="8597911" y="2403347"/>
            <a:ext cx="5575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ourier New"/>
                <a:cs typeface="Courier New"/>
              </a:rPr>
              <a:t>files</a:t>
            </a:r>
            <a:endParaRPr sz="1400" dirty="0">
              <a:latin typeface="Courier New"/>
              <a:cs typeface="Courier Ne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658AB94-DA2B-F462-BCD7-D5755E78B104}"/>
              </a:ext>
            </a:extLst>
          </p:cNvPr>
          <p:cNvSpPr txBox="1"/>
          <p:nvPr/>
        </p:nvSpPr>
        <p:spPr>
          <a:xfrm>
            <a:off x="2642763" y="2619755"/>
            <a:ext cx="50241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ourier New"/>
                <a:cs typeface="Courier New"/>
              </a:rPr>
              <a:t>Transferring</a:t>
            </a:r>
            <a:r>
              <a:rPr sz="1400" spc="-65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to</a:t>
            </a:r>
            <a:r>
              <a:rPr sz="1400" spc="-55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host:</a:t>
            </a:r>
            <a:r>
              <a:rPr sz="1400" spc="-55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&lt;128.105.245.85:9618</a:t>
            </a:r>
            <a:r>
              <a:rPr sz="1400" spc="-50" dirty="0">
                <a:latin typeface="Courier New"/>
                <a:cs typeface="Courier New"/>
              </a:rPr>
              <a:t> </a:t>
            </a:r>
            <a:r>
              <a:rPr sz="1400" spc="-20" dirty="0">
                <a:latin typeface="Courier New"/>
                <a:cs typeface="Courier New"/>
              </a:rPr>
              <a:t>...&gt;</a:t>
            </a:r>
            <a:endParaRPr sz="1400" dirty="0">
              <a:latin typeface="Courier New"/>
              <a:cs typeface="Courier New"/>
            </a:endParaRPr>
          </a:p>
        </p:txBody>
      </p:sp>
      <p:graphicFrame>
        <p:nvGraphicFramePr>
          <p:cNvPr id="9" name="object 9">
            <a:extLst>
              <a:ext uri="{FF2B5EF4-FFF2-40B4-BE49-F238E27FC236}">
                <a16:creationId xmlns:a16="http://schemas.microsoft.com/office/drawing/2014/main" id="{474822D8-D5FB-AAD7-06F0-4A40D85888A4}"/>
              </a:ext>
            </a:extLst>
          </p:cNvPr>
          <p:cNvGraphicFramePr>
            <a:graphicFrameLocks noGrp="1"/>
          </p:cNvGraphicFramePr>
          <p:nvPr/>
        </p:nvGraphicFramePr>
        <p:xfrm>
          <a:off x="1772814" y="2889571"/>
          <a:ext cx="7504427" cy="814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3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6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76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31750">
                        <a:lnSpc>
                          <a:spcPts val="1335"/>
                        </a:lnSpc>
                      </a:pPr>
                      <a:r>
                        <a:rPr sz="1400" spc="-25" dirty="0">
                          <a:latin typeface="Courier New"/>
                          <a:cs typeface="Courier New"/>
                        </a:rPr>
                        <a:t>...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570">
                <a:tc>
                  <a:txBody>
                    <a:bodyPr/>
                    <a:lstStyle/>
                    <a:p>
                      <a:pPr marL="31750">
                        <a:lnSpc>
                          <a:spcPts val="1440"/>
                        </a:lnSpc>
                      </a:pPr>
                      <a:r>
                        <a:rPr sz="1400" spc="-25" dirty="0">
                          <a:latin typeface="Courier New"/>
                          <a:cs typeface="Courier New"/>
                        </a:rPr>
                        <a:t>040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  <a:p>
                      <a:pPr marL="31750" marR="45085">
                        <a:lnSpc>
                          <a:spcPct val="101400"/>
                        </a:lnSpc>
                      </a:pPr>
                      <a:r>
                        <a:rPr sz="1400" spc="-25" dirty="0">
                          <a:latin typeface="Courier New"/>
                          <a:cs typeface="Courier New"/>
                        </a:rPr>
                        <a:t>... 001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40"/>
                        </a:lnSpc>
                      </a:pPr>
                      <a:r>
                        <a:rPr sz="1400" spc="-10" dirty="0">
                          <a:latin typeface="Courier New"/>
                          <a:cs typeface="Courier New"/>
                        </a:rPr>
                        <a:t>(7195807.000.000)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52705">
                        <a:lnSpc>
                          <a:spcPts val="1645"/>
                        </a:lnSpc>
                      </a:pPr>
                      <a:r>
                        <a:rPr sz="1400" spc="-10" dirty="0">
                          <a:latin typeface="Courier New"/>
                          <a:cs typeface="Courier New"/>
                        </a:rPr>
                        <a:t>(7195807.000.000)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40"/>
                        </a:lnSpc>
                      </a:pPr>
                      <a:r>
                        <a:rPr sz="1400" spc="-10" dirty="0">
                          <a:latin typeface="Courier New"/>
                          <a:cs typeface="Courier New"/>
                        </a:rPr>
                        <a:t>05/19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52705">
                        <a:lnSpc>
                          <a:spcPts val="1645"/>
                        </a:lnSpc>
                      </a:pPr>
                      <a:r>
                        <a:rPr sz="1400" spc="-10" dirty="0">
                          <a:latin typeface="Courier New"/>
                          <a:cs typeface="Courier New"/>
                        </a:rPr>
                        <a:t>05/19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40"/>
                        </a:lnSpc>
                      </a:pPr>
                      <a:r>
                        <a:rPr sz="1400" spc="-10" dirty="0">
                          <a:latin typeface="Courier New"/>
                          <a:cs typeface="Courier New"/>
                        </a:rPr>
                        <a:t>14:31:55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52705">
                        <a:lnSpc>
                          <a:spcPts val="1645"/>
                        </a:lnSpc>
                      </a:pPr>
                      <a:r>
                        <a:rPr sz="1400" spc="-10" dirty="0">
                          <a:latin typeface="Courier New"/>
                          <a:cs typeface="Courier New"/>
                        </a:rPr>
                        <a:t>14:31:56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40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Finished</a:t>
                      </a:r>
                      <a:r>
                        <a:rPr sz="1400" spc="-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dirty="0">
                          <a:latin typeface="Courier New"/>
                          <a:cs typeface="Courier New"/>
                        </a:rPr>
                        <a:t>transferring</a:t>
                      </a:r>
                      <a:r>
                        <a:rPr sz="1400" spc="-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spc="-10" dirty="0">
                          <a:latin typeface="Courier New"/>
                          <a:cs typeface="Courier New"/>
                        </a:rPr>
                        <a:t>input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52705">
                        <a:lnSpc>
                          <a:spcPts val="164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Job</a:t>
                      </a:r>
                      <a:r>
                        <a:rPr sz="1400" spc="-3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dirty="0">
                          <a:latin typeface="Courier New"/>
                          <a:cs typeface="Courier New"/>
                        </a:rPr>
                        <a:t>executing</a:t>
                      </a:r>
                      <a:r>
                        <a:rPr sz="1400" spc="-3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dirty="0">
                          <a:latin typeface="Courier New"/>
                          <a:cs typeface="Courier New"/>
                        </a:rPr>
                        <a:t>on</a:t>
                      </a:r>
                      <a:r>
                        <a:rPr sz="1400" spc="-2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spc="-10" dirty="0">
                          <a:latin typeface="Courier New"/>
                          <a:cs typeface="Courier New"/>
                        </a:rPr>
                        <a:t>host: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40"/>
                        </a:lnSpc>
                      </a:pPr>
                      <a:r>
                        <a:rPr sz="1400" spc="-10" dirty="0">
                          <a:latin typeface="Courier New"/>
                          <a:cs typeface="Courier New"/>
                        </a:rPr>
                        <a:t>files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object 10">
            <a:extLst>
              <a:ext uri="{FF2B5EF4-FFF2-40B4-BE49-F238E27FC236}">
                <a16:creationId xmlns:a16="http://schemas.microsoft.com/office/drawing/2014/main" id="{2396021E-D1FC-F206-1417-4B1C35F2BF5E}"/>
              </a:ext>
            </a:extLst>
          </p:cNvPr>
          <p:cNvSpPr txBox="1"/>
          <p:nvPr/>
        </p:nvSpPr>
        <p:spPr>
          <a:xfrm>
            <a:off x="1791864" y="3686555"/>
            <a:ext cx="5555615" cy="237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ourier New"/>
                <a:cs typeface="Courier New"/>
              </a:rPr>
              <a:t>&lt;128.105.245.85:9618?</a:t>
            </a:r>
            <a:r>
              <a:rPr sz="1400" spc="-120" dirty="0">
                <a:latin typeface="Courier New"/>
                <a:cs typeface="Courier New"/>
              </a:rPr>
              <a:t> </a:t>
            </a:r>
            <a:r>
              <a:rPr sz="1400" spc="-20" dirty="0">
                <a:latin typeface="Courier New"/>
                <a:cs typeface="Courier New"/>
              </a:rPr>
              <a:t>...&gt;</a:t>
            </a:r>
            <a:endParaRPr sz="1400" dirty="0">
              <a:latin typeface="Courier New"/>
              <a:cs typeface="Courier New"/>
            </a:endParaRPr>
          </a:p>
          <a:p>
            <a:pPr marL="12700">
              <a:lnSpc>
                <a:spcPts val="1645"/>
              </a:lnSpc>
            </a:pPr>
            <a:r>
              <a:rPr sz="1400" spc="-25" dirty="0">
                <a:latin typeface="Courier New"/>
                <a:cs typeface="Courier New"/>
              </a:rPr>
              <a:t>...</a:t>
            </a:r>
            <a:endParaRPr sz="1400" dirty="0">
              <a:latin typeface="Courier New"/>
              <a:cs typeface="Courier New"/>
            </a:endParaRPr>
          </a:p>
          <a:p>
            <a:pPr marL="12700">
              <a:lnSpc>
                <a:spcPts val="1645"/>
              </a:lnSpc>
            </a:pPr>
            <a:r>
              <a:rPr sz="1400" dirty="0">
                <a:latin typeface="Courier New"/>
                <a:cs typeface="Courier New"/>
              </a:rPr>
              <a:t>005</a:t>
            </a:r>
            <a:r>
              <a:rPr sz="1400" spc="-55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(7195807.000.000)</a:t>
            </a:r>
            <a:r>
              <a:rPr sz="1400" spc="-40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05/19</a:t>
            </a:r>
            <a:r>
              <a:rPr sz="1400" spc="-40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14:35:56</a:t>
            </a:r>
            <a:r>
              <a:rPr sz="1400" spc="-40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Job</a:t>
            </a:r>
            <a:r>
              <a:rPr sz="1400" spc="-40" dirty="0">
                <a:latin typeface="Courier New"/>
                <a:cs typeface="Courier New"/>
              </a:rPr>
              <a:t> </a:t>
            </a:r>
            <a:r>
              <a:rPr sz="1400" spc="-10" dirty="0">
                <a:latin typeface="Courier New"/>
                <a:cs typeface="Courier New"/>
              </a:rPr>
              <a:t>terminated.</a:t>
            </a:r>
            <a:endParaRPr sz="1400" dirty="0">
              <a:latin typeface="Courier New"/>
              <a:cs typeface="Courier New"/>
            </a:endParaRPr>
          </a:p>
          <a:p>
            <a:pPr marL="862965">
              <a:lnSpc>
                <a:spcPct val="100000"/>
              </a:lnSpc>
              <a:spcBef>
                <a:spcPts val="20"/>
              </a:spcBef>
            </a:pPr>
            <a:r>
              <a:rPr sz="1400" dirty="0">
                <a:latin typeface="Courier New"/>
                <a:cs typeface="Courier New"/>
              </a:rPr>
              <a:t>(1)</a:t>
            </a:r>
            <a:r>
              <a:rPr sz="1400" spc="-40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Normal</a:t>
            </a:r>
            <a:r>
              <a:rPr sz="1400" spc="-35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termination</a:t>
            </a:r>
            <a:r>
              <a:rPr sz="1400" spc="-40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(return</a:t>
            </a:r>
            <a:r>
              <a:rPr sz="1400" spc="-35" dirty="0">
                <a:latin typeface="Courier New"/>
                <a:cs typeface="Courier New"/>
              </a:rPr>
              <a:t> </a:t>
            </a:r>
            <a:r>
              <a:rPr sz="1400" dirty="0">
                <a:latin typeface="Courier New"/>
                <a:cs typeface="Courier New"/>
              </a:rPr>
              <a:t>value</a:t>
            </a:r>
            <a:r>
              <a:rPr sz="1400" spc="-35" dirty="0">
                <a:latin typeface="Courier New"/>
                <a:cs typeface="Courier New"/>
              </a:rPr>
              <a:t> </a:t>
            </a:r>
            <a:r>
              <a:rPr sz="1400" spc="-25" dirty="0">
                <a:latin typeface="Courier New"/>
                <a:cs typeface="Courier New"/>
              </a:rPr>
              <a:t>0)</a:t>
            </a:r>
            <a:endParaRPr sz="14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 dirty="0">
              <a:latin typeface="Courier New"/>
              <a:cs typeface="Courier New"/>
            </a:endParaRPr>
          </a:p>
          <a:p>
            <a:pPr marL="862965">
              <a:lnSpc>
                <a:spcPct val="100000"/>
              </a:lnSpc>
            </a:pPr>
            <a:r>
              <a:rPr sz="1400" spc="-25" dirty="0">
                <a:latin typeface="Courier New"/>
                <a:cs typeface="Courier New"/>
              </a:rPr>
              <a:t>...</a:t>
            </a:r>
            <a:endParaRPr sz="14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1400" dirty="0">
              <a:latin typeface="Courier New"/>
              <a:cs typeface="Courier New"/>
            </a:endParaRPr>
          </a:p>
          <a:p>
            <a:pPr marL="1182370" marR="3301365" indent="-319405">
              <a:lnSpc>
                <a:spcPct val="101400"/>
              </a:lnSpc>
            </a:pPr>
            <a:r>
              <a:rPr sz="1400" spc="-10" dirty="0">
                <a:latin typeface="Courier New"/>
                <a:cs typeface="Courier New"/>
              </a:rPr>
              <a:t>Partitionable </a:t>
            </a:r>
            <a:r>
              <a:rPr sz="1400" spc="-20" dirty="0">
                <a:latin typeface="Courier New"/>
                <a:cs typeface="Courier New"/>
              </a:rPr>
              <a:t>Cpus</a:t>
            </a:r>
            <a:endParaRPr sz="1400" dirty="0">
              <a:latin typeface="Courier New"/>
              <a:cs typeface="Courier New"/>
            </a:endParaRPr>
          </a:p>
          <a:p>
            <a:pPr marL="1139190" marR="3237865" indent="42545">
              <a:lnSpc>
                <a:spcPct val="101400"/>
              </a:lnSpc>
            </a:pPr>
            <a:r>
              <a:rPr sz="1400" dirty="0">
                <a:latin typeface="Courier New"/>
                <a:cs typeface="Courier New"/>
              </a:rPr>
              <a:t>Disk</a:t>
            </a:r>
            <a:r>
              <a:rPr sz="1400" spc="-25" dirty="0">
                <a:latin typeface="Courier New"/>
                <a:cs typeface="Courier New"/>
              </a:rPr>
              <a:t> </a:t>
            </a:r>
            <a:r>
              <a:rPr sz="1400" spc="-20" dirty="0">
                <a:latin typeface="Courier New"/>
                <a:cs typeface="Courier New"/>
              </a:rPr>
              <a:t>(KB) </a:t>
            </a:r>
            <a:r>
              <a:rPr sz="1400" dirty="0">
                <a:latin typeface="Courier New"/>
                <a:cs typeface="Courier New"/>
              </a:rPr>
              <a:t>Memory</a:t>
            </a:r>
            <a:r>
              <a:rPr sz="1400" spc="-30" dirty="0">
                <a:latin typeface="Courier New"/>
                <a:cs typeface="Courier New"/>
              </a:rPr>
              <a:t> </a:t>
            </a:r>
            <a:r>
              <a:rPr sz="1400" spc="-20" dirty="0">
                <a:latin typeface="Courier New"/>
                <a:cs typeface="Courier New"/>
              </a:rPr>
              <a:t>(MB)</a:t>
            </a:r>
            <a:endParaRPr sz="1400" dirty="0">
              <a:latin typeface="Courier New"/>
              <a:cs typeface="Courier New"/>
            </a:endParaRPr>
          </a:p>
        </p:txBody>
      </p:sp>
      <p:graphicFrame>
        <p:nvGraphicFramePr>
          <p:cNvPr id="11" name="object 11">
            <a:extLst>
              <a:ext uri="{FF2B5EF4-FFF2-40B4-BE49-F238E27FC236}">
                <a16:creationId xmlns:a16="http://schemas.microsoft.com/office/drawing/2014/main" id="{CE847458-56A8-64B2-18A8-8E0A7CF578FE}"/>
              </a:ext>
            </a:extLst>
          </p:cNvPr>
          <p:cNvGraphicFramePr>
            <a:graphicFrameLocks noGrp="1"/>
          </p:cNvGraphicFramePr>
          <p:nvPr/>
        </p:nvGraphicFramePr>
        <p:xfrm>
          <a:off x="4112788" y="5227387"/>
          <a:ext cx="4212590" cy="825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4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26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marR="204470" algn="r">
                        <a:lnSpc>
                          <a:spcPts val="133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Resources</a:t>
                      </a:r>
                      <a:r>
                        <a:rPr sz="1400" spc="-50" dirty="0">
                          <a:latin typeface="Courier New"/>
                          <a:cs typeface="Courier New"/>
                        </a:rPr>
                        <a:t> :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R="98425" algn="r">
                        <a:lnSpc>
                          <a:spcPts val="1335"/>
                        </a:lnSpc>
                      </a:pPr>
                      <a:r>
                        <a:rPr sz="1400" spc="-10" dirty="0">
                          <a:latin typeface="Courier New"/>
                          <a:cs typeface="Courier New"/>
                        </a:rPr>
                        <a:t>Usage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335"/>
                        </a:lnSpc>
                      </a:pPr>
                      <a:r>
                        <a:rPr sz="1400" spc="-10" dirty="0">
                          <a:latin typeface="Courier New"/>
                          <a:cs typeface="Courier New"/>
                        </a:rPr>
                        <a:t>Request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ts val="1335"/>
                        </a:lnSpc>
                      </a:pPr>
                      <a:r>
                        <a:rPr sz="1400" spc="-10" dirty="0">
                          <a:latin typeface="Courier New"/>
                          <a:cs typeface="Courier New"/>
                        </a:rPr>
                        <a:t>Allocated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R="20447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:</a:t>
                      </a: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R="98425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0</a:t>
                      </a: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R="204470" algn="r">
                        <a:lnSpc>
                          <a:spcPts val="1485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:</a:t>
                      </a: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R="98425" algn="r">
                        <a:lnSpc>
                          <a:spcPts val="1485"/>
                        </a:lnSpc>
                      </a:pPr>
                      <a:r>
                        <a:rPr sz="1400" spc="-25" dirty="0">
                          <a:latin typeface="Courier New"/>
                          <a:cs typeface="Courier New"/>
                        </a:rPr>
                        <a:t>26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R="45720" algn="r">
                        <a:lnSpc>
                          <a:spcPts val="1485"/>
                        </a:lnSpc>
                      </a:pPr>
                      <a:r>
                        <a:rPr sz="1400" spc="-20" dirty="0">
                          <a:latin typeface="Courier New"/>
                          <a:cs typeface="Courier New"/>
                        </a:rPr>
                        <a:t>1024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ts val="1485"/>
                        </a:lnSpc>
                      </a:pPr>
                      <a:r>
                        <a:rPr sz="1400" spc="-10" dirty="0">
                          <a:latin typeface="Courier New"/>
                          <a:cs typeface="Courier New"/>
                        </a:rPr>
                        <a:t>995252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R="247650" algn="r">
                        <a:lnSpc>
                          <a:spcPts val="1450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:</a:t>
                      </a: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R="140970" algn="r">
                        <a:lnSpc>
                          <a:spcPts val="1450"/>
                        </a:lnSpc>
                      </a:pPr>
                      <a:r>
                        <a:rPr sz="1400" dirty="0">
                          <a:latin typeface="Courier New"/>
                          <a:cs typeface="Courier New"/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R="88265" algn="r">
                        <a:lnSpc>
                          <a:spcPts val="1450"/>
                        </a:lnSpc>
                      </a:pPr>
                      <a:r>
                        <a:rPr sz="1400" spc="-20" dirty="0">
                          <a:latin typeface="Courier New"/>
                          <a:cs typeface="Courier New"/>
                        </a:rPr>
                        <a:t>1024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R="67310" algn="r">
                        <a:lnSpc>
                          <a:spcPts val="1450"/>
                        </a:lnSpc>
                      </a:pPr>
                      <a:r>
                        <a:rPr sz="1400" spc="-20" dirty="0">
                          <a:latin typeface="Courier New"/>
                          <a:cs typeface="Courier New"/>
                        </a:rPr>
                        <a:t>1024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object 12">
            <a:extLst>
              <a:ext uri="{FF2B5EF4-FFF2-40B4-BE49-F238E27FC236}">
                <a16:creationId xmlns:a16="http://schemas.microsoft.com/office/drawing/2014/main" id="{E2BD8DD2-DAE7-49D5-B133-4E94B4580733}"/>
              </a:ext>
            </a:extLst>
          </p:cNvPr>
          <p:cNvSpPr txBox="1">
            <a:spLocks/>
          </p:cNvSpPr>
          <p:nvPr/>
        </p:nvSpPr>
        <p:spPr>
          <a:xfrm>
            <a:off x="916939" y="638556"/>
            <a:ext cx="200278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Log</a:t>
            </a:r>
            <a:r>
              <a:rPr lang="en-US" spc="114" dirty="0"/>
              <a:t> </a:t>
            </a:r>
            <a:r>
              <a:rPr lang="en-US" spc="-45" dirty="0"/>
              <a:t>File</a:t>
            </a:r>
          </a:p>
        </p:txBody>
      </p:sp>
      <p:grpSp>
        <p:nvGrpSpPr>
          <p:cNvPr id="13" name="object 13">
            <a:extLst>
              <a:ext uri="{FF2B5EF4-FFF2-40B4-BE49-F238E27FC236}">
                <a16:creationId xmlns:a16="http://schemas.microsoft.com/office/drawing/2014/main" id="{2D381DCA-24DD-95AC-8F64-7F044D559575}"/>
              </a:ext>
            </a:extLst>
          </p:cNvPr>
          <p:cNvGrpSpPr/>
          <p:nvPr/>
        </p:nvGrpSpPr>
        <p:grpSpPr>
          <a:xfrm>
            <a:off x="5689414" y="3515519"/>
            <a:ext cx="2456180" cy="280670"/>
            <a:chOff x="5689414" y="3515519"/>
            <a:chExt cx="2456180" cy="280670"/>
          </a:xfrm>
        </p:grpSpPr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7FD33E6B-5DAE-8046-C3DA-E2B200349CAF}"/>
                </a:ext>
              </a:extLst>
            </p:cNvPr>
            <p:cNvSpPr/>
            <p:nvPr/>
          </p:nvSpPr>
          <p:spPr>
            <a:xfrm>
              <a:off x="5692589" y="3518694"/>
              <a:ext cx="2449830" cy="274320"/>
            </a:xfrm>
            <a:custGeom>
              <a:avLst/>
              <a:gdLst/>
              <a:ahLst/>
              <a:cxnLst/>
              <a:rect l="l" t="t" r="r" b="b"/>
              <a:pathLst>
                <a:path w="2449829" h="274320">
                  <a:moveTo>
                    <a:pt x="2403894" y="0"/>
                  </a:moveTo>
                  <a:lnTo>
                    <a:pt x="45627" y="0"/>
                  </a:lnTo>
                  <a:lnTo>
                    <a:pt x="27867" y="3585"/>
                  </a:lnTo>
                  <a:lnTo>
                    <a:pt x="13363" y="13364"/>
                  </a:lnTo>
                  <a:lnTo>
                    <a:pt x="3585" y="27867"/>
                  </a:lnTo>
                  <a:lnTo>
                    <a:pt x="0" y="45628"/>
                  </a:lnTo>
                  <a:lnTo>
                    <a:pt x="0" y="228128"/>
                  </a:lnTo>
                  <a:lnTo>
                    <a:pt x="3585" y="245889"/>
                  </a:lnTo>
                  <a:lnTo>
                    <a:pt x="13363" y="260393"/>
                  </a:lnTo>
                  <a:lnTo>
                    <a:pt x="27867" y="270171"/>
                  </a:lnTo>
                  <a:lnTo>
                    <a:pt x="45627" y="273757"/>
                  </a:lnTo>
                  <a:lnTo>
                    <a:pt x="2403894" y="273757"/>
                  </a:lnTo>
                  <a:lnTo>
                    <a:pt x="2421654" y="270171"/>
                  </a:lnTo>
                  <a:lnTo>
                    <a:pt x="2436158" y="260393"/>
                  </a:lnTo>
                  <a:lnTo>
                    <a:pt x="2445936" y="245889"/>
                  </a:lnTo>
                  <a:lnTo>
                    <a:pt x="2449522" y="228128"/>
                  </a:lnTo>
                  <a:lnTo>
                    <a:pt x="2449522" y="45628"/>
                  </a:lnTo>
                  <a:lnTo>
                    <a:pt x="2445936" y="27867"/>
                  </a:lnTo>
                  <a:lnTo>
                    <a:pt x="2436158" y="13364"/>
                  </a:lnTo>
                  <a:lnTo>
                    <a:pt x="2421654" y="3585"/>
                  </a:lnTo>
                  <a:lnTo>
                    <a:pt x="2403894" y="0"/>
                  </a:lnTo>
                  <a:close/>
                </a:path>
              </a:pathLst>
            </a:custGeom>
            <a:solidFill>
              <a:srgbClr val="70AD47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065F5E53-9DA5-25F7-8FBA-4473F823698C}"/>
                </a:ext>
              </a:extLst>
            </p:cNvPr>
            <p:cNvSpPr/>
            <p:nvPr/>
          </p:nvSpPr>
          <p:spPr>
            <a:xfrm>
              <a:off x="5692589" y="3518694"/>
              <a:ext cx="2449830" cy="274320"/>
            </a:xfrm>
            <a:custGeom>
              <a:avLst/>
              <a:gdLst/>
              <a:ahLst/>
              <a:cxnLst/>
              <a:rect l="l" t="t" r="r" b="b"/>
              <a:pathLst>
                <a:path w="2449829" h="274320">
                  <a:moveTo>
                    <a:pt x="0" y="45628"/>
                  </a:moveTo>
                  <a:lnTo>
                    <a:pt x="3585" y="27867"/>
                  </a:lnTo>
                  <a:lnTo>
                    <a:pt x="13364" y="13364"/>
                  </a:lnTo>
                  <a:lnTo>
                    <a:pt x="27867" y="3585"/>
                  </a:lnTo>
                  <a:lnTo>
                    <a:pt x="45628" y="0"/>
                  </a:lnTo>
                  <a:lnTo>
                    <a:pt x="2403894" y="0"/>
                  </a:lnTo>
                  <a:lnTo>
                    <a:pt x="2421654" y="3585"/>
                  </a:lnTo>
                  <a:lnTo>
                    <a:pt x="2436158" y="13364"/>
                  </a:lnTo>
                  <a:lnTo>
                    <a:pt x="2445937" y="27867"/>
                  </a:lnTo>
                  <a:lnTo>
                    <a:pt x="2449523" y="45628"/>
                  </a:lnTo>
                  <a:lnTo>
                    <a:pt x="2449523" y="228129"/>
                  </a:lnTo>
                  <a:lnTo>
                    <a:pt x="2445937" y="245890"/>
                  </a:lnTo>
                  <a:lnTo>
                    <a:pt x="2436158" y="260393"/>
                  </a:lnTo>
                  <a:lnTo>
                    <a:pt x="2421654" y="270172"/>
                  </a:lnTo>
                  <a:lnTo>
                    <a:pt x="2403894" y="273758"/>
                  </a:lnTo>
                  <a:lnTo>
                    <a:pt x="45628" y="273758"/>
                  </a:lnTo>
                  <a:lnTo>
                    <a:pt x="27867" y="270172"/>
                  </a:lnTo>
                  <a:lnTo>
                    <a:pt x="13364" y="260393"/>
                  </a:lnTo>
                  <a:lnTo>
                    <a:pt x="3585" y="245890"/>
                  </a:lnTo>
                  <a:lnTo>
                    <a:pt x="0" y="228129"/>
                  </a:lnTo>
                  <a:lnTo>
                    <a:pt x="0" y="45628"/>
                  </a:lnTo>
                  <a:close/>
                </a:path>
              </a:pathLst>
            </a:custGeom>
            <a:ln w="6350">
              <a:solidFill>
                <a:srgbClr val="6DAC4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6" name="object 16">
            <a:extLst>
              <a:ext uri="{FF2B5EF4-FFF2-40B4-BE49-F238E27FC236}">
                <a16:creationId xmlns:a16="http://schemas.microsoft.com/office/drawing/2014/main" id="{F8BB0F8F-4D03-B99A-E47F-BFB2818E45FA}"/>
              </a:ext>
            </a:extLst>
          </p:cNvPr>
          <p:cNvGrpSpPr/>
          <p:nvPr/>
        </p:nvGrpSpPr>
        <p:grpSpPr>
          <a:xfrm>
            <a:off x="2874331" y="5447912"/>
            <a:ext cx="5532120" cy="620395"/>
            <a:chOff x="2874331" y="5447912"/>
            <a:chExt cx="5532120" cy="620395"/>
          </a:xfrm>
        </p:grpSpPr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D10CA320-1E18-BBE3-67E8-7E3CE0FEB9EE}"/>
                </a:ext>
              </a:extLst>
            </p:cNvPr>
            <p:cNvSpPr/>
            <p:nvPr/>
          </p:nvSpPr>
          <p:spPr>
            <a:xfrm>
              <a:off x="2877506" y="5451087"/>
              <a:ext cx="5525770" cy="614045"/>
            </a:xfrm>
            <a:custGeom>
              <a:avLst/>
              <a:gdLst/>
              <a:ahLst/>
              <a:cxnLst/>
              <a:rect l="l" t="t" r="r" b="b"/>
              <a:pathLst>
                <a:path w="5525770" h="614045">
                  <a:moveTo>
                    <a:pt x="5422941" y="0"/>
                  </a:moveTo>
                  <a:lnTo>
                    <a:pt x="102304" y="0"/>
                  </a:lnTo>
                  <a:lnTo>
                    <a:pt x="62483" y="8039"/>
                  </a:lnTo>
                  <a:lnTo>
                    <a:pt x="29964" y="29964"/>
                  </a:lnTo>
                  <a:lnTo>
                    <a:pt x="8039" y="62483"/>
                  </a:lnTo>
                  <a:lnTo>
                    <a:pt x="0" y="102306"/>
                  </a:lnTo>
                  <a:lnTo>
                    <a:pt x="0" y="511503"/>
                  </a:lnTo>
                  <a:lnTo>
                    <a:pt x="8039" y="551325"/>
                  </a:lnTo>
                  <a:lnTo>
                    <a:pt x="29964" y="583844"/>
                  </a:lnTo>
                  <a:lnTo>
                    <a:pt x="62483" y="605769"/>
                  </a:lnTo>
                  <a:lnTo>
                    <a:pt x="102304" y="613809"/>
                  </a:lnTo>
                  <a:lnTo>
                    <a:pt x="5422941" y="613809"/>
                  </a:lnTo>
                  <a:lnTo>
                    <a:pt x="5462763" y="605769"/>
                  </a:lnTo>
                  <a:lnTo>
                    <a:pt x="5495282" y="583844"/>
                  </a:lnTo>
                  <a:lnTo>
                    <a:pt x="5517207" y="551325"/>
                  </a:lnTo>
                  <a:lnTo>
                    <a:pt x="5525246" y="511503"/>
                  </a:lnTo>
                  <a:lnTo>
                    <a:pt x="5525246" y="102306"/>
                  </a:lnTo>
                  <a:lnTo>
                    <a:pt x="5517207" y="62483"/>
                  </a:lnTo>
                  <a:lnTo>
                    <a:pt x="5495282" y="29964"/>
                  </a:lnTo>
                  <a:lnTo>
                    <a:pt x="5462763" y="8039"/>
                  </a:lnTo>
                  <a:lnTo>
                    <a:pt x="5422941" y="0"/>
                  </a:lnTo>
                  <a:close/>
                </a:path>
              </a:pathLst>
            </a:custGeom>
            <a:solidFill>
              <a:srgbClr val="70AD47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43F66688-D252-6DC8-FE2E-9FFCEB1750EE}"/>
                </a:ext>
              </a:extLst>
            </p:cNvPr>
            <p:cNvSpPr/>
            <p:nvPr/>
          </p:nvSpPr>
          <p:spPr>
            <a:xfrm>
              <a:off x="2877506" y="5451087"/>
              <a:ext cx="5525770" cy="614045"/>
            </a:xfrm>
            <a:custGeom>
              <a:avLst/>
              <a:gdLst/>
              <a:ahLst/>
              <a:cxnLst/>
              <a:rect l="l" t="t" r="r" b="b"/>
              <a:pathLst>
                <a:path w="5525770" h="614045">
                  <a:moveTo>
                    <a:pt x="0" y="102305"/>
                  </a:moveTo>
                  <a:lnTo>
                    <a:pt x="8039" y="62483"/>
                  </a:lnTo>
                  <a:lnTo>
                    <a:pt x="29964" y="29964"/>
                  </a:lnTo>
                  <a:lnTo>
                    <a:pt x="62483" y="8039"/>
                  </a:lnTo>
                  <a:lnTo>
                    <a:pt x="102305" y="0"/>
                  </a:lnTo>
                  <a:lnTo>
                    <a:pt x="5422942" y="0"/>
                  </a:lnTo>
                  <a:lnTo>
                    <a:pt x="5462764" y="8039"/>
                  </a:lnTo>
                  <a:lnTo>
                    <a:pt x="5495282" y="29964"/>
                  </a:lnTo>
                  <a:lnTo>
                    <a:pt x="5517207" y="62483"/>
                  </a:lnTo>
                  <a:lnTo>
                    <a:pt x="5525247" y="102305"/>
                  </a:lnTo>
                  <a:lnTo>
                    <a:pt x="5525247" y="511503"/>
                  </a:lnTo>
                  <a:lnTo>
                    <a:pt x="5517207" y="551325"/>
                  </a:lnTo>
                  <a:lnTo>
                    <a:pt x="5495282" y="583844"/>
                  </a:lnTo>
                  <a:lnTo>
                    <a:pt x="5462764" y="605769"/>
                  </a:lnTo>
                  <a:lnTo>
                    <a:pt x="5422942" y="613809"/>
                  </a:lnTo>
                  <a:lnTo>
                    <a:pt x="102305" y="613809"/>
                  </a:lnTo>
                  <a:lnTo>
                    <a:pt x="62483" y="605769"/>
                  </a:lnTo>
                  <a:lnTo>
                    <a:pt x="29964" y="583844"/>
                  </a:lnTo>
                  <a:lnTo>
                    <a:pt x="8039" y="551325"/>
                  </a:lnTo>
                  <a:lnTo>
                    <a:pt x="0" y="511503"/>
                  </a:lnTo>
                  <a:lnTo>
                    <a:pt x="0" y="102305"/>
                  </a:lnTo>
                  <a:close/>
                </a:path>
              </a:pathLst>
            </a:custGeom>
            <a:ln w="6350">
              <a:solidFill>
                <a:srgbClr val="6DAC4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9" name="object 19">
            <a:extLst>
              <a:ext uri="{FF2B5EF4-FFF2-40B4-BE49-F238E27FC236}">
                <a16:creationId xmlns:a16="http://schemas.microsoft.com/office/drawing/2014/main" id="{2CBE4EB0-7D09-DEED-4667-31ED8D6C3D82}"/>
              </a:ext>
            </a:extLst>
          </p:cNvPr>
          <p:cNvGrpSpPr/>
          <p:nvPr/>
        </p:nvGrpSpPr>
        <p:grpSpPr>
          <a:xfrm>
            <a:off x="5689413" y="1792864"/>
            <a:ext cx="3556635" cy="2595880"/>
            <a:chOff x="5689413" y="1792864"/>
            <a:chExt cx="3556635" cy="2595880"/>
          </a:xfrm>
        </p:grpSpPr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1BDCD2ED-0C99-4274-4B35-31B595574392}"/>
                </a:ext>
              </a:extLst>
            </p:cNvPr>
            <p:cNvSpPr/>
            <p:nvPr/>
          </p:nvSpPr>
          <p:spPr>
            <a:xfrm>
              <a:off x="5692589" y="1796039"/>
              <a:ext cx="2710180" cy="274320"/>
            </a:xfrm>
            <a:custGeom>
              <a:avLst/>
              <a:gdLst/>
              <a:ahLst/>
              <a:cxnLst/>
              <a:rect l="l" t="t" r="r" b="b"/>
              <a:pathLst>
                <a:path w="2710179" h="274319">
                  <a:moveTo>
                    <a:pt x="2664537" y="0"/>
                  </a:moveTo>
                  <a:lnTo>
                    <a:pt x="45624" y="0"/>
                  </a:lnTo>
                  <a:lnTo>
                    <a:pt x="27865" y="3585"/>
                  </a:lnTo>
                  <a:lnTo>
                    <a:pt x="13363" y="13363"/>
                  </a:lnTo>
                  <a:lnTo>
                    <a:pt x="3585" y="27865"/>
                  </a:lnTo>
                  <a:lnTo>
                    <a:pt x="0" y="45626"/>
                  </a:lnTo>
                  <a:lnTo>
                    <a:pt x="0" y="228132"/>
                  </a:lnTo>
                  <a:lnTo>
                    <a:pt x="3585" y="245891"/>
                  </a:lnTo>
                  <a:lnTo>
                    <a:pt x="13363" y="260394"/>
                  </a:lnTo>
                  <a:lnTo>
                    <a:pt x="27865" y="270172"/>
                  </a:lnTo>
                  <a:lnTo>
                    <a:pt x="45624" y="273757"/>
                  </a:lnTo>
                  <a:lnTo>
                    <a:pt x="2664537" y="273757"/>
                  </a:lnTo>
                  <a:lnTo>
                    <a:pt x="2682296" y="270172"/>
                  </a:lnTo>
                  <a:lnTo>
                    <a:pt x="2696799" y="260394"/>
                  </a:lnTo>
                  <a:lnTo>
                    <a:pt x="2706577" y="245891"/>
                  </a:lnTo>
                  <a:lnTo>
                    <a:pt x="2710163" y="228132"/>
                  </a:lnTo>
                  <a:lnTo>
                    <a:pt x="2710163" y="45626"/>
                  </a:lnTo>
                  <a:lnTo>
                    <a:pt x="2706577" y="27865"/>
                  </a:lnTo>
                  <a:lnTo>
                    <a:pt x="2696799" y="13363"/>
                  </a:lnTo>
                  <a:lnTo>
                    <a:pt x="2682296" y="3585"/>
                  </a:lnTo>
                  <a:lnTo>
                    <a:pt x="2664537" y="0"/>
                  </a:lnTo>
                  <a:close/>
                </a:path>
              </a:pathLst>
            </a:custGeom>
            <a:solidFill>
              <a:srgbClr val="70AD47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333C4EA4-5646-6BEB-CCF3-26CEEFCFF469}"/>
                </a:ext>
              </a:extLst>
            </p:cNvPr>
            <p:cNvSpPr/>
            <p:nvPr/>
          </p:nvSpPr>
          <p:spPr>
            <a:xfrm>
              <a:off x="5692589" y="1796039"/>
              <a:ext cx="2710180" cy="274320"/>
            </a:xfrm>
            <a:custGeom>
              <a:avLst/>
              <a:gdLst/>
              <a:ahLst/>
              <a:cxnLst/>
              <a:rect l="l" t="t" r="r" b="b"/>
              <a:pathLst>
                <a:path w="2710179" h="274319">
                  <a:moveTo>
                    <a:pt x="0" y="45625"/>
                  </a:moveTo>
                  <a:lnTo>
                    <a:pt x="3585" y="27866"/>
                  </a:lnTo>
                  <a:lnTo>
                    <a:pt x="13363" y="13363"/>
                  </a:lnTo>
                  <a:lnTo>
                    <a:pt x="27866" y="3585"/>
                  </a:lnTo>
                  <a:lnTo>
                    <a:pt x="45625" y="0"/>
                  </a:lnTo>
                  <a:lnTo>
                    <a:pt x="2664538" y="0"/>
                  </a:lnTo>
                  <a:lnTo>
                    <a:pt x="2682297" y="3585"/>
                  </a:lnTo>
                  <a:lnTo>
                    <a:pt x="2696800" y="13363"/>
                  </a:lnTo>
                  <a:lnTo>
                    <a:pt x="2706578" y="27866"/>
                  </a:lnTo>
                  <a:lnTo>
                    <a:pt x="2710164" y="45625"/>
                  </a:lnTo>
                  <a:lnTo>
                    <a:pt x="2710164" y="228132"/>
                  </a:lnTo>
                  <a:lnTo>
                    <a:pt x="2706578" y="245891"/>
                  </a:lnTo>
                  <a:lnTo>
                    <a:pt x="2696800" y="260394"/>
                  </a:lnTo>
                  <a:lnTo>
                    <a:pt x="2682297" y="270172"/>
                  </a:lnTo>
                  <a:lnTo>
                    <a:pt x="2664538" y="273758"/>
                  </a:lnTo>
                  <a:lnTo>
                    <a:pt x="45625" y="273758"/>
                  </a:lnTo>
                  <a:lnTo>
                    <a:pt x="27866" y="270172"/>
                  </a:lnTo>
                  <a:lnTo>
                    <a:pt x="13363" y="260394"/>
                  </a:lnTo>
                  <a:lnTo>
                    <a:pt x="3585" y="245891"/>
                  </a:lnTo>
                  <a:lnTo>
                    <a:pt x="0" y="228132"/>
                  </a:lnTo>
                  <a:lnTo>
                    <a:pt x="0" y="45625"/>
                  </a:lnTo>
                  <a:close/>
                </a:path>
              </a:pathLst>
            </a:custGeom>
            <a:ln w="6350">
              <a:solidFill>
                <a:srgbClr val="6DAC4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BB5F84B5-AFFC-EBB3-6DA1-CEC778E96A43}"/>
                </a:ext>
              </a:extLst>
            </p:cNvPr>
            <p:cNvSpPr/>
            <p:nvPr/>
          </p:nvSpPr>
          <p:spPr>
            <a:xfrm>
              <a:off x="5692588" y="4111753"/>
              <a:ext cx="1709420" cy="274320"/>
            </a:xfrm>
            <a:custGeom>
              <a:avLst/>
              <a:gdLst/>
              <a:ahLst/>
              <a:cxnLst/>
              <a:rect l="l" t="t" r="r" b="b"/>
              <a:pathLst>
                <a:path w="1709420" h="274320">
                  <a:moveTo>
                    <a:pt x="1663476" y="0"/>
                  </a:moveTo>
                  <a:lnTo>
                    <a:pt x="45626" y="0"/>
                  </a:lnTo>
                  <a:lnTo>
                    <a:pt x="27865" y="3585"/>
                  </a:lnTo>
                  <a:lnTo>
                    <a:pt x="13363" y="13363"/>
                  </a:lnTo>
                  <a:lnTo>
                    <a:pt x="3585" y="27866"/>
                  </a:lnTo>
                  <a:lnTo>
                    <a:pt x="0" y="45626"/>
                  </a:lnTo>
                  <a:lnTo>
                    <a:pt x="0" y="228131"/>
                  </a:lnTo>
                  <a:lnTo>
                    <a:pt x="3585" y="245890"/>
                  </a:lnTo>
                  <a:lnTo>
                    <a:pt x="13363" y="260393"/>
                  </a:lnTo>
                  <a:lnTo>
                    <a:pt x="27865" y="270171"/>
                  </a:lnTo>
                  <a:lnTo>
                    <a:pt x="45626" y="273757"/>
                  </a:lnTo>
                  <a:lnTo>
                    <a:pt x="1663476" y="273757"/>
                  </a:lnTo>
                  <a:lnTo>
                    <a:pt x="1681236" y="270171"/>
                  </a:lnTo>
                  <a:lnTo>
                    <a:pt x="1695739" y="260393"/>
                  </a:lnTo>
                  <a:lnTo>
                    <a:pt x="1705518" y="245890"/>
                  </a:lnTo>
                  <a:lnTo>
                    <a:pt x="1709103" y="228131"/>
                  </a:lnTo>
                  <a:lnTo>
                    <a:pt x="1709103" y="45626"/>
                  </a:lnTo>
                  <a:lnTo>
                    <a:pt x="1705518" y="27866"/>
                  </a:lnTo>
                  <a:lnTo>
                    <a:pt x="1695739" y="13363"/>
                  </a:lnTo>
                  <a:lnTo>
                    <a:pt x="1681236" y="3585"/>
                  </a:lnTo>
                  <a:lnTo>
                    <a:pt x="1663476" y="0"/>
                  </a:lnTo>
                  <a:close/>
                </a:path>
              </a:pathLst>
            </a:custGeom>
            <a:solidFill>
              <a:srgbClr val="70AD47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90676947-2CF7-8900-330F-0625D3F12D2B}"/>
                </a:ext>
              </a:extLst>
            </p:cNvPr>
            <p:cNvSpPr/>
            <p:nvPr/>
          </p:nvSpPr>
          <p:spPr>
            <a:xfrm>
              <a:off x="5692588" y="4111753"/>
              <a:ext cx="1709420" cy="274320"/>
            </a:xfrm>
            <a:custGeom>
              <a:avLst/>
              <a:gdLst/>
              <a:ahLst/>
              <a:cxnLst/>
              <a:rect l="l" t="t" r="r" b="b"/>
              <a:pathLst>
                <a:path w="1709420" h="274320">
                  <a:moveTo>
                    <a:pt x="0" y="45626"/>
                  </a:moveTo>
                  <a:lnTo>
                    <a:pt x="3585" y="27866"/>
                  </a:lnTo>
                  <a:lnTo>
                    <a:pt x="13363" y="13363"/>
                  </a:lnTo>
                  <a:lnTo>
                    <a:pt x="27866" y="3585"/>
                  </a:lnTo>
                  <a:lnTo>
                    <a:pt x="45626" y="0"/>
                  </a:lnTo>
                  <a:lnTo>
                    <a:pt x="1663477" y="0"/>
                  </a:lnTo>
                  <a:lnTo>
                    <a:pt x="1681237" y="3585"/>
                  </a:lnTo>
                  <a:lnTo>
                    <a:pt x="1695740" y="13363"/>
                  </a:lnTo>
                  <a:lnTo>
                    <a:pt x="1705518" y="27866"/>
                  </a:lnTo>
                  <a:lnTo>
                    <a:pt x="1709104" y="45626"/>
                  </a:lnTo>
                  <a:lnTo>
                    <a:pt x="1709104" y="228131"/>
                  </a:lnTo>
                  <a:lnTo>
                    <a:pt x="1705518" y="245891"/>
                  </a:lnTo>
                  <a:lnTo>
                    <a:pt x="1695740" y="260394"/>
                  </a:lnTo>
                  <a:lnTo>
                    <a:pt x="1681237" y="270172"/>
                  </a:lnTo>
                  <a:lnTo>
                    <a:pt x="1663477" y="273758"/>
                  </a:lnTo>
                  <a:lnTo>
                    <a:pt x="45626" y="273758"/>
                  </a:lnTo>
                  <a:lnTo>
                    <a:pt x="27866" y="270172"/>
                  </a:lnTo>
                  <a:lnTo>
                    <a:pt x="13363" y="260394"/>
                  </a:lnTo>
                  <a:lnTo>
                    <a:pt x="3585" y="245891"/>
                  </a:lnTo>
                  <a:lnTo>
                    <a:pt x="0" y="228131"/>
                  </a:lnTo>
                  <a:lnTo>
                    <a:pt x="0" y="45626"/>
                  </a:lnTo>
                  <a:close/>
                </a:path>
              </a:pathLst>
            </a:custGeom>
            <a:ln w="6350">
              <a:solidFill>
                <a:srgbClr val="6DAC4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F3C33B33-C308-5405-8902-A41100017D97}"/>
                </a:ext>
              </a:extLst>
            </p:cNvPr>
            <p:cNvSpPr/>
            <p:nvPr/>
          </p:nvSpPr>
          <p:spPr>
            <a:xfrm>
              <a:off x="5692589" y="2428217"/>
              <a:ext cx="3550285" cy="274320"/>
            </a:xfrm>
            <a:custGeom>
              <a:avLst/>
              <a:gdLst/>
              <a:ahLst/>
              <a:cxnLst/>
              <a:rect l="l" t="t" r="r" b="b"/>
              <a:pathLst>
                <a:path w="3550284" h="274319">
                  <a:moveTo>
                    <a:pt x="3504561" y="0"/>
                  </a:moveTo>
                  <a:lnTo>
                    <a:pt x="45627" y="0"/>
                  </a:lnTo>
                  <a:lnTo>
                    <a:pt x="27867" y="3585"/>
                  </a:lnTo>
                  <a:lnTo>
                    <a:pt x="13363" y="13363"/>
                  </a:lnTo>
                  <a:lnTo>
                    <a:pt x="3585" y="27867"/>
                  </a:lnTo>
                  <a:lnTo>
                    <a:pt x="0" y="45627"/>
                  </a:lnTo>
                  <a:lnTo>
                    <a:pt x="0" y="228130"/>
                  </a:lnTo>
                  <a:lnTo>
                    <a:pt x="3585" y="245890"/>
                  </a:lnTo>
                  <a:lnTo>
                    <a:pt x="13363" y="260393"/>
                  </a:lnTo>
                  <a:lnTo>
                    <a:pt x="27867" y="270171"/>
                  </a:lnTo>
                  <a:lnTo>
                    <a:pt x="45627" y="273757"/>
                  </a:lnTo>
                  <a:lnTo>
                    <a:pt x="3504561" y="273757"/>
                  </a:lnTo>
                  <a:lnTo>
                    <a:pt x="3522321" y="270171"/>
                  </a:lnTo>
                  <a:lnTo>
                    <a:pt x="3536824" y="260393"/>
                  </a:lnTo>
                  <a:lnTo>
                    <a:pt x="3546602" y="245890"/>
                  </a:lnTo>
                  <a:lnTo>
                    <a:pt x="3550188" y="228130"/>
                  </a:lnTo>
                  <a:lnTo>
                    <a:pt x="3550188" y="45627"/>
                  </a:lnTo>
                  <a:lnTo>
                    <a:pt x="3546602" y="27867"/>
                  </a:lnTo>
                  <a:lnTo>
                    <a:pt x="3536824" y="13363"/>
                  </a:lnTo>
                  <a:lnTo>
                    <a:pt x="3522321" y="3585"/>
                  </a:lnTo>
                  <a:lnTo>
                    <a:pt x="3504561" y="0"/>
                  </a:lnTo>
                  <a:close/>
                </a:path>
              </a:pathLst>
            </a:custGeom>
            <a:solidFill>
              <a:srgbClr val="70AD47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9A36C6DB-CBEF-1654-9726-28CA4B4D9D8E}"/>
                </a:ext>
              </a:extLst>
            </p:cNvPr>
            <p:cNvSpPr/>
            <p:nvPr/>
          </p:nvSpPr>
          <p:spPr>
            <a:xfrm>
              <a:off x="5692589" y="2428217"/>
              <a:ext cx="3550285" cy="274320"/>
            </a:xfrm>
            <a:custGeom>
              <a:avLst/>
              <a:gdLst/>
              <a:ahLst/>
              <a:cxnLst/>
              <a:rect l="l" t="t" r="r" b="b"/>
              <a:pathLst>
                <a:path w="3550284" h="274319">
                  <a:moveTo>
                    <a:pt x="0" y="45627"/>
                  </a:moveTo>
                  <a:lnTo>
                    <a:pt x="3585" y="27867"/>
                  </a:lnTo>
                  <a:lnTo>
                    <a:pt x="13363" y="13364"/>
                  </a:lnTo>
                  <a:lnTo>
                    <a:pt x="27867" y="3585"/>
                  </a:lnTo>
                  <a:lnTo>
                    <a:pt x="45627" y="0"/>
                  </a:lnTo>
                  <a:lnTo>
                    <a:pt x="3504561" y="0"/>
                  </a:lnTo>
                  <a:lnTo>
                    <a:pt x="3522321" y="3585"/>
                  </a:lnTo>
                  <a:lnTo>
                    <a:pt x="3536825" y="13364"/>
                  </a:lnTo>
                  <a:lnTo>
                    <a:pt x="3546603" y="27867"/>
                  </a:lnTo>
                  <a:lnTo>
                    <a:pt x="3550189" y="45627"/>
                  </a:lnTo>
                  <a:lnTo>
                    <a:pt x="3550189" y="228130"/>
                  </a:lnTo>
                  <a:lnTo>
                    <a:pt x="3546603" y="245890"/>
                  </a:lnTo>
                  <a:lnTo>
                    <a:pt x="3536825" y="260393"/>
                  </a:lnTo>
                  <a:lnTo>
                    <a:pt x="3522321" y="270172"/>
                  </a:lnTo>
                  <a:lnTo>
                    <a:pt x="3504561" y="273758"/>
                  </a:lnTo>
                  <a:lnTo>
                    <a:pt x="45627" y="273758"/>
                  </a:lnTo>
                  <a:lnTo>
                    <a:pt x="27867" y="270172"/>
                  </a:lnTo>
                  <a:lnTo>
                    <a:pt x="13363" y="260393"/>
                  </a:lnTo>
                  <a:lnTo>
                    <a:pt x="3585" y="245890"/>
                  </a:lnTo>
                  <a:lnTo>
                    <a:pt x="0" y="228130"/>
                  </a:lnTo>
                  <a:lnTo>
                    <a:pt x="0" y="45627"/>
                  </a:lnTo>
                  <a:close/>
                </a:path>
              </a:pathLst>
            </a:custGeom>
            <a:ln w="6350">
              <a:solidFill>
                <a:srgbClr val="6DAC4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6" name="object 26">
            <a:extLst>
              <a:ext uri="{FF2B5EF4-FFF2-40B4-BE49-F238E27FC236}">
                <a16:creationId xmlns:a16="http://schemas.microsoft.com/office/drawing/2014/main" id="{4A127F92-A75B-CB30-561A-A86AC1E233F8}"/>
              </a:ext>
            </a:extLst>
          </p:cNvPr>
          <p:cNvGrpSpPr/>
          <p:nvPr/>
        </p:nvGrpSpPr>
        <p:grpSpPr>
          <a:xfrm>
            <a:off x="5689414" y="3031819"/>
            <a:ext cx="3683635" cy="280670"/>
            <a:chOff x="5689414" y="3031819"/>
            <a:chExt cx="3683635" cy="280670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5623C13B-5311-E7A7-D310-97D71052D1AD}"/>
                </a:ext>
              </a:extLst>
            </p:cNvPr>
            <p:cNvSpPr/>
            <p:nvPr/>
          </p:nvSpPr>
          <p:spPr>
            <a:xfrm>
              <a:off x="5692589" y="3034994"/>
              <a:ext cx="3677285" cy="274320"/>
            </a:xfrm>
            <a:custGeom>
              <a:avLst/>
              <a:gdLst/>
              <a:ahLst/>
              <a:cxnLst/>
              <a:rect l="l" t="t" r="r" b="b"/>
              <a:pathLst>
                <a:path w="3677284" h="274320">
                  <a:moveTo>
                    <a:pt x="3631561" y="0"/>
                  </a:moveTo>
                  <a:lnTo>
                    <a:pt x="45626" y="0"/>
                  </a:lnTo>
                  <a:lnTo>
                    <a:pt x="27865" y="3585"/>
                  </a:lnTo>
                  <a:lnTo>
                    <a:pt x="13363" y="13363"/>
                  </a:lnTo>
                  <a:lnTo>
                    <a:pt x="3585" y="27867"/>
                  </a:lnTo>
                  <a:lnTo>
                    <a:pt x="0" y="45627"/>
                  </a:lnTo>
                  <a:lnTo>
                    <a:pt x="0" y="228130"/>
                  </a:lnTo>
                  <a:lnTo>
                    <a:pt x="3585" y="245890"/>
                  </a:lnTo>
                  <a:lnTo>
                    <a:pt x="13363" y="260393"/>
                  </a:lnTo>
                  <a:lnTo>
                    <a:pt x="27865" y="270171"/>
                  </a:lnTo>
                  <a:lnTo>
                    <a:pt x="45626" y="273757"/>
                  </a:lnTo>
                  <a:lnTo>
                    <a:pt x="3631561" y="273757"/>
                  </a:lnTo>
                  <a:lnTo>
                    <a:pt x="3649321" y="270171"/>
                  </a:lnTo>
                  <a:lnTo>
                    <a:pt x="3663824" y="260393"/>
                  </a:lnTo>
                  <a:lnTo>
                    <a:pt x="3673602" y="245890"/>
                  </a:lnTo>
                  <a:lnTo>
                    <a:pt x="3677188" y="228130"/>
                  </a:lnTo>
                  <a:lnTo>
                    <a:pt x="3677188" y="45627"/>
                  </a:lnTo>
                  <a:lnTo>
                    <a:pt x="3673602" y="27867"/>
                  </a:lnTo>
                  <a:lnTo>
                    <a:pt x="3663824" y="13363"/>
                  </a:lnTo>
                  <a:lnTo>
                    <a:pt x="3649321" y="3585"/>
                  </a:lnTo>
                  <a:lnTo>
                    <a:pt x="3631561" y="0"/>
                  </a:lnTo>
                  <a:close/>
                </a:path>
              </a:pathLst>
            </a:custGeom>
            <a:solidFill>
              <a:srgbClr val="70AD47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28">
              <a:extLst>
                <a:ext uri="{FF2B5EF4-FFF2-40B4-BE49-F238E27FC236}">
                  <a16:creationId xmlns:a16="http://schemas.microsoft.com/office/drawing/2014/main" id="{C056DC6F-20AC-5BC1-30BA-794AF018EB06}"/>
                </a:ext>
              </a:extLst>
            </p:cNvPr>
            <p:cNvSpPr/>
            <p:nvPr/>
          </p:nvSpPr>
          <p:spPr>
            <a:xfrm>
              <a:off x="5692589" y="3034994"/>
              <a:ext cx="3677285" cy="274320"/>
            </a:xfrm>
            <a:custGeom>
              <a:avLst/>
              <a:gdLst/>
              <a:ahLst/>
              <a:cxnLst/>
              <a:rect l="l" t="t" r="r" b="b"/>
              <a:pathLst>
                <a:path w="3677284" h="274320">
                  <a:moveTo>
                    <a:pt x="0" y="45627"/>
                  </a:moveTo>
                  <a:lnTo>
                    <a:pt x="3585" y="27867"/>
                  </a:lnTo>
                  <a:lnTo>
                    <a:pt x="13363" y="13364"/>
                  </a:lnTo>
                  <a:lnTo>
                    <a:pt x="27866" y="3585"/>
                  </a:lnTo>
                  <a:lnTo>
                    <a:pt x="45627" y="0"/>
                  </a:lnTo>
                  <a:lnTo>
                    <a:pt x="3631562" y="0"/>
                  </a:lnTo>
                  <a:lnTo>
                    <a:pt x="3649322" y="3585"/>
                  </a:lnTo>
                  <a:lnTo>
                    <a:pt x="3663825" y="13364"/>
                  </a:lnTo>
                  <a:lnTo>
                    <a:pt x="3673603" y="27867"/>
                  </a:lnTo>
                  <a:lnTo>
                    <a:pt x="3677189" y="45627"/>
                  </a:lnTo>
                  <a:lnTo>
                    <a:pt x="3677189" y="228130"/>
                  </a:lnTo>
                  <a:lnTo>
                    <a:pt x="3673603" y="245890"/>
                  </a:lnTo>
                  <a:lnTo>
                    <a:pt x="3663825" y="260393"/>
                  </a:lnTo>
                  <a:lnTo>
                    <a:pt x="3649322" y="270172"/>
                  </a:lnTo>
                  <a:lnTo>
                    <a:pt x="3631562" y="273758"/>
                  </a:lnTo>
                  <a:lnTo>
                    <a:pt x="45627" y="273758"/>
                  </a:lnTo>
                  <a:lnTo>
                    <a:pt x="27866" y="270172"/>
                  </a:lnTo>
                  <a:lnTo>
                    <a:pt x="13363" y="260393"/>
                  </a:lnTo>
                  <a:lnTo>
                    <a:pt x="3585" y="245890"/>
                  </a:lnTo>
                  <a:lnTo>
                    <a:pt x="0" y="228130"/>
                  </a:lnTo>
                  <a:lnTo>
                    <a:pt x="0" y="45627"/>
                  </a:lnTo>
                  <a:close/>
                </a:path>
              </a:pathLst>
            </a:custGeom>
            <a:ln w="6350">
              <a:solidFill>
                <a:srgbClr val="6DAC4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55179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7673705-7F23-0727-FCDF-7FC2979840BE}"/>
              </a:ext>
            </a:extLst>
          </p:cNvPr>
          <p:cNvSpPr txBox="1">
            <a:spLocks/>
          </p:cNvSpPr>
          <p:nvPr/>
        </p:nvSpPr>
        <p:spPr>
          <a:xfrm>
            <a:off x="916939" y="611124"/>
            <a:ext cx="9145270" cy="723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90" dirty="0"/>
              <a:t>Job</a:t>
            </a:r>
            <a:r>
              <a:rPr lang="en-US" spc="10" dirty="0"/>
              <a:t> </a:t>
            </a:r>
            <a:r>
              <a:rPr lang="en-US" spc="-10" dirty="0"/>
              <a:t>States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D5D4C03-B50D-D506-E151-C4AEC63BABE8}"/>
              </a:ext>
            </a:extLst>
          </p:cNvPr>
          <p:cNvSpPr/>
          <p:nvPr/>
        </p:nvSpPr>
        <p:spPr>
          <a:xfrm>
            <a:off x="1524000" y="3284032"/>
            <a:ext cx="1157605" cy="674370"/>
          </a:xfrm>
          <a:custGeom>
            <a:avLst/>
            <a:gdLst/>
            <a:ahLst/>
            <a:cxnLst/>
            <a:rect l="l" t="t" r="r" b="b"/>
            <a:pathLst>
              <a:path w="1157605" h="674370">
                <a:moveTo>
                  <a:pt x="1045264" y="0"/>
                </a:moveTo>
                <a:lnTo>
                  <a:pt x="112304" y="0"/>
                </a:lnTo>
                <a:lnTo>
                  <a:pt x="68590" y="8825"/>
                </a:lnTo>
                <a:lnTo>
                  <a:pt x="32893" y="32893"/>
                </a:lnTo>
                <a:lnTo>
                  <a:pt x="8825" y="68590"/>
                </a:lnTo>
                <a:lnTo>
                  <a:pt x="0" y="112304"/>
                </a:lnTo>
                <a:lnTo>
                  <a:pt x="0" y="561508"/>
                </a:lnTo>
                <a:lnTo>
                  <a:pt x="8825" y="605223"/>
                </a:lnTo>
                <a:lnTo>
                  <a:pt x="32893" y="640920"/>
                </a:lnTo>
                <a:lnTo>
                  <a:pt x="68590" y="664988"/>
                </a:lnTo>
                <a:lnTo>
                  <a:pt x="112304" y="673813"/>
                </a:lnTo>
                <a:lnTo>
                  <a:pt x="1045264" y="673813"/>
                </a:lnTo>
                <a:lnTo>
                  <a:pt x="1088978" y="664988"/>
                </a:lnTo>
                <a:lnTo>
                  <a:pt x="1124676" y="640920"/>
                </a:lnTo>
                <a:lnTo>
                  <a:pt x="1148743" y="605223"/>
                </a:lnTo>
                <a:lnTo>
                  <a:pt x="1157569" y="561508"/>
                </a:lnTo>
                <a:lnTo>
                  <a:pt x="1157569" y="112304"/>
                </a:lnTo>
                <a:lnTo>
                  <a:pt x="1148743" y="68590"/>
                </a:lnTo>
                <a:lnTo>
                  <a:pt x="1124676" y="32893"/>
                </a:lnTo>
                <a:lnTo>
                  <a:pt x="1088978" y="8825"/>
                </a:lnTo>
                <a:lnTo>
                  <a:pt x="1045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B62A9D9-05BD-6248-1E9F-75B68C3DE26B}"/>
              </a:ext>
            </a:extLst>
          </p:cNvPr>
          <p:cNvSpPr txBox="1"/>
          <p:nvPr/>
        </p:nvSpPr>
        <p:spPr>
          <a:xfrm>
            <a:off x="1662253" y="3325876"/>
            <a:ext cx="881380" cy="537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660" marR="5080" indent="-61594">
              <a:lnSpc>
                <a:spcPct val="105000"/>
              </a:lnSpc>
              <a:spcBef>
                <a:spcPts val="100"/>
              </a:spcBef>
            </a:pPr>
            <a:r>
              <a:rPr sz="1600" spc="-10" dirty="0">
                <a:latin typeface="Courier New"/>
                <a:cs typeface="Courier New"/>
              </a:rPr>
              <a:t>condor_ submit</a:t>
            </a:r>
            <a:endParaRPr sz="1600" dirty="0">
              <a:latin typeface="Courier New"/>
              <a:cs typeface="Courier New"/>
            </a:endParaRP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F4DCFFB5-984C-4BFF-C920-A7863979FCD0}"/>
              </a:ext>
            </a:extLst>
          </p:cNvPr>
          <p:cNvGrpSpPr/>
          <p:nvPr/>
        </p:nvGrpSpPr>
        <p:grpSpPr>
          <a:xfrm>
            <a:off x="3125387" y="2943501"/>
            <a:ext cx="1389380" cy="1355090"/>
            <a:chOff x="3125387" y="2943501"/>
            <a:chExt cx="1389380" cy="1355090"/>
          </a:xfrm>
        </p:grpSpPr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94F25AB2-C158-1321-39E9-9599A9B439F0}"/>
                </a:ext>
              </a:extLst>
            </p:cNvPr>
            <p:cNvSpPr/>
            <p:nvPr/>
          </p:nvSpPr>
          <p:spPr>
            <a:xfrm>
              <a:off x="3131737" y="2949851"/>
              <a:ext cx="1376680" cy="1342390"/>
            </a:xfrm>
            <a:custGeom>
              <a:avLst/>
              <a:gdLst/>
              <a:ahLst/>
              <a:cxnLst/>
              <a:rect l="l" t="t" r="r" b="b"/>
              <a:pathLst>
                <a:path w="1376679" h="1342389">
                  <a:moveTo>
                    <a:pt x="1152733" y="0"/>
                  </a:moveTo>
                  <a:lnTo>
                    <a:pt x="223700" y="0"/>
                  </a:lnTo>
                  <a:lnTo>
                    <a:pt x="178616" y="4544"/>
                  </a:lnTo>
                  <a:lnTo>
                    <a:pt x="136625" y="17579"/>
                  </a:lnTo>
                  <a:lnTo>
                    <a:pt x="98627" y="38204"/>
                  </a:lnTo>
                  <a:lnTo>
                    <a:pt x="65520" y="65520"/>
                  </a:lnTo>
                  <a:lnTo>
                    <a:pt x="38204" y="98627"/>
                  </a:lnTo>
                  <a:lnTo>
                    <a:pt x="17579" y="136626"/>
                  </a:lnTo>
                  <a:lnTo>
                    <a:pt x="4544" y="178617"/>
                  </a:lnTo>
                  <a:lnTo>
                    <a:pt x="0" y="223700"/>
                  </a:lnTo>
                  <a:lnTo>
                    <a:pt x="0" y="1118473"/>
                  </a:lnTo>
                  <a:lnTo>
                    <a:pt x="4544" y="1163557"/>
                  </a:lnTo>
                  <a:lnTo>
                    <a:pt x="17579" y="1205548"/>
                  </a:lnTo>
                  <a:lnTo>
                    <a:pt x="38204" y="1243547"/>
                  </a:lnTo>
                  <a:lnTo>
                    <a:pt x="65520" y="1276654"/>
                  </a:lnTo>
                  <a:lnTo>
                    <a:pt x="98627" y="1303970"/>
                  </a:lnTo>
                  <a:lnTo>
                    <a:pt x="136625" y="1324595"/>
                  </a:lnTo>
                  <a:lnTo>
                    <a:pt x="178616" y="1337630"/>
                  </a:lnTo>
                  <a:lnTo>
                    <a:pt x="223700" y="1342175"/>
                  </a:lnTo>
                  <a:lnTo>
                    <a:pt x="1152733" y="1342175"/>
                  </a:lnTo>
                  <a:lnTo>
                    <a:pt x="1197816" y="1337630"/>
                  </a:lnTo>
                  <a:lnTo>
                    <a:pt x="1239807" y="1324595"/>
                  </a:lnTo>
                  <a:lnTo>
                    <a:pt x="1277806" y="1303970"/>
                  </a:lnTo>
                  <a:lnTo>
                    <a:pt x="1310914" y="1276654"/>
                  </a:lnTo>
                  <a:lnTo>
                    <a:pt x="1338230" y="1243547"/>
                  </a:lnTo>
                  <a:lnTo>
                    <a:pt x="1358855" y="1205548"/>
                  </a:lnTo>
                  <a:lnTo>
                    <a:pt x="1371890" y="1163557"/>
                  </a:lnTo>
                  <a:lnTo>
                    <a:pt x="1376434" y="1118473"/>
                  </a:lnTo>
                  <a:lnTo>
                    <a:pt x="1376434" y="223700"/>
                  </a:lnTo>
                  <a:lnTo>
                    <a:pt x="1371890" y="178617"/>
                  </a:lnTo>
                  <a:lnTo>
                    <a:pt x="1358855" y="136626"/>
                  </a:lnTo>
                  <a:lnTo>
                    <a:pt x="1338230" y="98627"/>
                  </a:lnTo>
                  <a:lnTo>
                    <a:pt x="1310914" y="65520"/>
                  </a:lnTo>
                  <a:lnTo>
                    <a:pt x="1277806" y="38204"/>
                  </a:lnTo>
                  <a:lnTo>
                    <a:pt x="1239807" y="17579"/>
                  </a:lnTo>
                  <a:lnTo>
                    <a:pt x="1197816" y="4544"/>
                  </a:lnTo>
                  <a:lnTo>
                    <a:pt x="115273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FD0EC6D5-69AD-17E7-6330-860209B2A484}"/>
                </a:ext>
              </a:extLst>
            </p:cNvPr>
            <p:cNvSpPr/>
            <p:nvPr/>
          </p:nvSpPr>
          <p:spPr>
            <a:xfrm>
              <a:off x="3131737" y="2949851"/>
              <a:ext cx="1376680" cy="1342390"/>
            </a:xfrm>
            <a:custGeom>
              <a:avLst/>
              <a:gdLst/>
              <a:ahLst/>
              <a:cxnLst/>
              <a:rect l="l" t="t" r="r" b="b"/>
              <a:pathLst>
                <a:path w="1376679" h="1342389">
                  <a:moveTo>
                    <a:pt x="0" y="223700"/>
                  </a:moveTo>
                  <a:lnTo>
                    <a:pt x="4544" y="178617"/>
                  </a:lnTo>
                  <a:lnTo>
                    <a:pt x="17579" y="136626"/>
                  </a:lnTo>
                  <a:lnTo>
                    <a:pt x="38204" y="98627"/>
                  </a:lnTo>
                  <a:lnTo>
                    <a:pt x="65520" y="65520"/>
                  </a:lnTo>
                  <a:lnTo>
                    <a:pt x="98627" y="38204"/>
                  </a:lnTo>
                  <a:lnTo>
                    <a:pt x="136626" y="17579"/>
                  </a:lnTo>
                  <a:lnTo>
                    <a:pt x="178617" y="4544"/>
                  </a:lnTo>
                  <a:lnTo>
                    <a:pt x="223700" y="0"/>
                  </a:lnTo>
                  <a:lnTo>
                    <a:pt x="1152734" y="0"/>
                  </a:lnTo>
                  <a:lnTo>
                    <a:pt x="1197817" y="4544"/>
                  </a:lnTo>
                  <a:lnTo>
                    <a:pt x="1239808" y="17579"/>
                  </a:lnTo>
                  <a:lnTo>
                    <a:pt x="1277807" y="38204"/>
                  </a:lnTo>
                  <a:lnTo>
                    <a:pt x="1310914" y="65520"/>
                  </a:lnTo>
                  <a:lnTo>
                    <a:pt x="1338230" y="98627"/>
                  </a:lnTo>
                  <a:lnTo>
                    <a:pt x="1358855" y="136626"/>
                  </a:lnTo>
                  <a:lnTo>
                    <a:pt x="1371890" y="178617"/>
                  </a:lnTo>
                  <a:lnTo>
                    <a:pt x="1376435" y="223700"/>
                  </a:lnTo>
                  <a:lnTo>
                    <a:pt x="1376435" y="1118474"/>
                  </a:lnTo>
                  <a:lnTo>
                    <a:pt x="1371890" y="1163557"/>
                  </a:lnTo>
                  <a:lnTo>
                    <a:pt x="1358855" y="1205548"/>
                  </a:lnTo>
                  <a:lnTo>
                    <a:pt x="1338230" y="1243547"/>
                  </a:lnTo>
                  <a:lnTo>
                    <a:pt x="1310914" y="1276654"/>
                  </a:lnTo>
                  <a:lnTo>
                    <a:pt x="1277807" y="1303970"/>
                  </a:lnTo>
                  <a:lnTo>
                    <a:pt x="1239808" y="1324595"/>
                  </a:lnTo>
                  <a:lnTo>
                    <a:pt x="1197817" y="1337630"/>
                  </a:lnTo>
                  <a:lnTo>
                    <a:pt x="1152734" y="1342175"/>
                  </a:lnTo>
                  <a:lnTo>
                    <a:pt x="223700" y="1342175"/>
                  </a:lnTo>
                  <a:lnTo>
                    <a:pt x="178617" y="1337630"/>
                  </a:lnTo>
                  <a:lnTo>
                    <a:pt x="136626" y="1324595"/>
                  </a:lnTo>
                  <a:lnTo>
                    <a:pt x="98627" y="1303970"/>
                  </a:lnTo>
                  <a:lnTo>
                    <a:pt x="65520" y="1276654"/>
                  </a:lnTo>
                  <a:lnTo>
                    <a:pt x="38204" y="1243547"/>
                  </a:lnTo>
                  <a:lnTo>
                    <a:pt x="17579" y="1205548"/>
                  </a:lnTo>
                  <a:lnTo>
                    <a:pt x="4544" y="1163557"/>
                  </a:lnTo>
                  <a:lnTo>
                    <a:pt x="0" y="1118474"/>
                  </a:lnTo>
                  <a:lnTo>
                    <a:pt x="0" y="22370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0701FF9F-DB37-B489-FA5E-F523B53E790B}"/>
              </a:ext>
            </a:extLst>
          </p:cNvPr>
          <p:cNvSpPr txBox="1"/>
          <p:nvPr/>
        </p:nvSpPr>
        <p:spPr>
          <a:xfrm>
            <a:off x="3643741" y="3365500"/>
            <a:ext cx="35306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79375" marR="5080" indent="-66675">
              <a:lnSpc>
                <a:spcPts val="1900"/>
              </a:lnSpc>
              <a:spcBef>
                <a:spcPts val="180"/>
              </a:spcBef>
            </a:pP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Idle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(I)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9" name="object 9">
            <a:extLst>
              <a:ext uri="{FF2B5EF4-FFF2-40B4-BE49-F238E27FC236}">
                <a16:creationId xmlns:a16="http://schemas.microsoft.com/office/drawing/2014/main" id="{6242952A-0494-7415-16FA-BFD435AE1EC9}"/>
              </a:ext>
            </a:extLst>
          </p:cNvPr>
          <p:cNvGrpSpPr/>
          <p:nvPr/>
        </p:nvGrpSpPr>
        <p:grpSpPr>
          <a:xfrm>
            <a:off x="5867317" y="2943501"/>
            <a:ext cx="1370965" cy="1360170"/>
            <a:chOff x="5867317" y="2943501"/>
            <a:chExt cx="1370965" cy="1360170"/>
          </a:xfrm>
        </p:grpSpPr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2EFE0759-F496-CA35-38C2-640E549529EE}"/>
                </a:ext>
              </a:extLst>
            </p:cNvPr>
            <p:cNvSpPr/>
            <p:nvPr/>
          </p:nvSpPr>
          <p:spPr>
            <a:xfrm>
              <a:off x="5873667" y="2949851"/>
              <a:ext cx="1358265" cy="1347470"/>
            </a:xfrm>
            <a:custGeom>
              <a:avLst/>
              <a:gdLst/>
              <a:ahLst/>
              <a:cxnLst/>
              <a:rect l="l" t="t" r="r" b="b"/>
              <a:pathLst>
                <a:path w="1358265" h="1347470">
                  <a:moveTo>
                    <a:pt x="1133214" y="0"/>
                  </a:moveTo>
                  <a:lnTo>
                    <a:pt x="224579" y="0"/>
                  </a:lnTo>
                  <a:lnTo>
                    <a:pt x="179318" y="4562"/>
                  </a:lnTo>
                  <a:lnTo>
                    <a:pt x="137162" y="17648"/>
                  </a:lnTo>
                  <a:lnTo>
                    <a:pt x="99014" y="38354"/>
                  </a:lnTo>
                  <a:lnTo>
                    <a:pt x="65777" y="65778"/>
                  </a:lnTo>
                  <a:lnTo>
                    <a:pt x="38354" y="99015"/>
                  </a:lnTo>
                  <a:lnTo>
                    <a:pt x="17648" y="137163"/>
                  </a:lnTo>
                  <a:lnTo>
                    <a:pt x="4562" y="179319"/>
                  </a:lnTo>
                  <a:lnTo>
                    <a:pt x="0" y="224580"/>
                  </a:lnTo>
                  <a:lnTo>
                    <a:pt x="0" y="1122871"/>
                  </a:lnTo>
                  <a:lnTo>
                    <a:pt x="4562" y="1168132"/>
                  </a:lnTo>
                  <a:lnTo>
                    <a:pt x="17648" y="1210288"/>
                  </a:lnTo>
                  <a:lnTo>
                    <a:pt x="38354" y="1248436"/>
                  </a:lnTo>
                  <a:lnTo>
                    <a:pt x="65777" y="1281673"/>
                  </a:lnTo>
                  <a:lnTo>
                    <a:pt x="99014" y="1309096"/>
                  </a:lnTo>
                  <a:lnTo>
                    <a:pt x="137162" y="1329802"/>
                  </a:lnTo>
                  <a:lnTo>
                    <a:pt x="179318" y="1342888"/>
                  </a:lnTo>
                  <a:lnTo>
                    <a:pt x="224579" y="1347450"/>
                  </a:lnTo>
                  <a:lnTo>
                    <a:pt x="1133214" y="1347450"/>
                  </a:lnTo>
                  <a:lnTo>
                    <a:pt x="1178475" y="1342888"/>
                  </a:lnTo>
                  <a:lnTo>
                    <a:pt x="1220631" y="1329802"/>
                  </a:lnTo>
                  <a:lnTo>
                    <a:pt x="1258779" y="1309096"/>
                  </a:lnTo>
                  <a:lnTo>
                    <a:pt x="1292016" y="1281673"/>
                  </a:lnTo>
                  <a:lnTo>
                    <a:pt x="1319440" y="1248436"/>
                  </a:lnTo>
                  <a:lnTo>
                    <a:pt x="1340146" y="1210288"/>
                  </a:lnTo>
                  <a:lnTo>
                    <a:pt x="1353232" y="1168132"/>
                  </a:lnTo>
                  <a:lnTo>
                    <a:pt x="1357795" y="1122871"/>
                  </a:lnTo>
                  <a:lnTo>
                    <a:pt x="1357795" y="224580"/>
                  </a:lnTo>
                  <a:lnTo>
                    <a:pt x="1353232" y="179319"/>
                  </a:lnTo>
                  <a:lnTo>
                    <a:pt x="1340146" y="137163"/>
                  </a:lnTo>
                  <a:lnTo>
                    <a:pt x="1319440" y="99015"/>
                  </a:lnTo>
                  <a:lnTo>
                    <a:pt x="1292016" y="65778"/>
                  </a:lnTo>
                  <a:lnTo>
                    <a:pt x="1258779" y="38354"/>
                  </a:lnTo>
                  <a:lnTo>
                    <a:pt x="1220631" y="17648"/>
                  </a:lnTo>
                  <a:lnTo>
                    <a:pt x="1178475" y="4562"/>
                  </a:lnTo>
                  <a:lnTo>
                    <a:pt x="113321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012891A-99D0-7AC3-7DB4-1C6443689DD6}"/>
                </a:ext>
              </a:extLst>
            </p:cNvPr>
            <p:cNvSpPr/>
            <p:nvPr/>
          </p:nvSpPr>
          <p:spPr>
            <a:xfrm>
              <a:off x="5873667" y="2949851"/>
              <a:ext cx="1358265" cy="1347470"/>
            </a:xfrm>
            <a:custGeom>
              <a:avLst/>
              <a:gdLst/>
              <a:ahLst/>
              <a:cxnLst/>
              <a:rect l="l" t="t" r="r" b="b"/>
              <a:pathLst>
                <a:path w="1358265" h="1347470">
                  <a:moveTo>
                    <a:pt x="0" y="224579"/>
                  </a:moveTo>
                  <a:lnTo>
                    <a:pt x="4562" y="179319"/>
                  </a:lnTo>
                  <a:lnTo>
                    <a:pt x="17648" y="137163"/>
                  </a:lnTo>
                  <a:lnTo>
                    <a:pt x="38354" y="99015"/>
                  </a:lnTo>
                  <a:lnTo>
                    <a:pt x="65777" y="65777"/>
                  </a:lnTo>
                  <a:lnTo>
                    <a:pt x="99015" y="38354"/>
                  </a:lnTo>
                  <a:lnTo>
                    <a:pt x="137163" y="17648"/>
                  </a:lnTo>
                  <a:lnTo>
                    <a:pt x="179318" y="4562"/>
                  </a:lnTo>
                  <a:lnTo>
                    <a:pt x="224579" y="0"/>
                  </a:lnTo>
                  <a:lnTo>
                    <a:pt x="1133215" y="0"/>
                  </a:lnTo>
                  <a:lnTo>
                    <a:pt x="1178475" y="4562"/>
                  </a:lnTo>
                  <a:lnTo>
                    <a:pt x="1220631" y="17648"/>
                  </a:lnTo>
                  <a:lnTo>
                    <a:pt x="1258779" y="38354"/>
                  </a:lnTo>
                  <a:lnTo>
                    <a:pt x="1292017" y="65777"/>
                  </a:lnTo>
                  <a:lnTo>
                    <a:pt x="1319440" y="99015"/>
                  </a:lnTo>
                  <a:lnTo>
                    <a:pt x="1340146" y="137163"/>
                  </a:lnTo>
                  <a:lnTo>
                    <a:pt x="1353232" y="179319"/>
                  </a:lnTo>
                  <a:lnTo>
                    <a:pt x="1357795" y="224579"/>
                  </a:lnTo>
                  <a:lnTo>
                    <a:pt x="1357795" y="1122871"/>
                  </a:lnTo>
                  <a:lnTo>
                    <a:pt x="1353232" y="1168131"/>
                  </a:lnTo>
                  <a:lnTo>
                    <a:pt x="1340146" y="1210287"/>
                  </a:lnTo>
                  <a:lnTo>
                    <a:pt x="1319440" y="1248435"/>
                  </a:lnTo>
                  <a:lnTo>
                    <a:pt x="1292017" y="1281673"/>
                  </a:lnTo>
                  <a:lnTo>
                    <a:pt x="1258779" y="1309096"/>
                  </a:lnTo>
                  <a:lnTo>
                    <a:pt x="1220631" y="1329802"/>
                  </a:lnTo>
                  <a:lnTo>
                    <a:pt x="1178475" y="1342888"/>
                  </a:lnTo>
                  <a:lnTo>
                    <a:pt x="1133215" y="1347451"/>
                  </a:lnTo>
                  <a:lnTo>
                    <a:pt x="224579" y="1347451"/>
                  </a:lnTo>
                  <a:lnTo>
                    <a:pt x="179318" y="1342888"/>
                  </a:lnTo>
                  <a:lnTo>
                    <a:pt x="137163" y="1329802"/>
                  </a:lnTo>
                  <a:lnTo>
                    <a:pt x="99015" y="1309096"/>
                  </a:lnTo>
                  <a:lnTo>
                    <a:pt x="65777" y="1281673"/>
                  </a:lnTo>
                  <a:lnTo>
                    <a:pt x="38354" y="1248435"/>
                  </a:lnTo>
                  <a:lnTo>
                    <a:pt x="17648" y="1210287"/>
                  </a:lnTo>
                  <a:lnTo>
                    <a:pt x="4562" y="1168131"/>
                  </a:lnTo>
                  <a:lnTo>
                    <a:pt x="0" y="1122871"/>
                  </a:lnTo>
                  <a:lnTo>
                    <a:pt x="0" y="224579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object 12">
            <a:extLst>
              <a:ext uri="{FF2B5EF4-FFF2-40B4-BE49-F238E27FC236}">
                <a16:creationId xmlns:a16="http://schemas.microsoft.com/office/drawing/2014/main" id="{B8B94AF9-2F3B-FD3C-30FF-789A5F70696D}"/>
              </a:ext>
            </a:extLst>
          </p:cNvPr>
          <p:cNvSpPr txBox="1"/>
          <p:nvPr/>
        </p:nvSpPr>
        <p:spPr>
          <a:xfrm>
            <a:off x="6162832" y="3368547"/>
            <a:ext cx="77978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8285" marR="5080" indent="-236220">
              <a:lnSpc>
                <a:spcPts val="1900"/>
              </a:lnSpc>
              <a:spcBef>
                <a:spcPts val="180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Running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(R)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13" name="object 13">
            <a:extLst>
              <a:ext uri="{FF2B5EF4-FFF2-40B4-BE49-F238E27FC236}">
                <a16:creationId xmlns:a16="http://schemas.microsoft.com/office/drawing/2014/main" id="{3CE58252-71EF-D0DC-66FE-A67D03ED9C10}"/>
              </a:ext>
            </a:extLst>
          </p:cNvPr>
          <p:cNvGrpSpPr/>
          <p:nvPr/>
        </p:nvGrpSpPr>
        <p:grpSpPr>
          <a:xfrm>
            <a:off x="8457274" y="2943500"/>
            <a:ext cx="1409700" cy="1355090"/>
            <a:chOff x="8457274" y="2943500"/>
            <a:chExt cx="1409700" cy="1355090"/>
          </a:xfrm>
        </p:grpSpPr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DA52901-117C-83C0-32F6-EB3320D1A9C9}"/>
                </a:ext>
              </a:extLst>
            </p:cNvPr>
            <p:cNvSpPr/>
            <p:nvPr/>
          </p:nvSpPr>
          <p:spPr>
            <a:xfrm>
              <a:off x="8463624" y="2949850"/>
              <a:ext cx="1397000" cy="1342390"/>
            </a:xfrm>
            <a:custGeom>
              <a:avLst/>
              <a:gdLst/>
              <a:ahLst/>
              <a:cxnLst/>
              <a:rect l="l" t="t" r="r" b="b"/>
              <a:pathLst>
                <a:path w="1397000" h="1342389">
                  <a:moveTo>
                    <a:pt x="1172724" y="0"/>
                  </a:moveTo>
                  <a:lnTo>
                    <a:pt x="223699" y="0"/>
                  </a:lnTo>
                  <a:lnTo>
                    <a:pt x="178615" y="4544"/>
                  </a:lnTo>
                  <a:lnTo>
                    <a:pt x="136625" y="17579"/>
                  </a:lnTo>
                  <a:lnTo>
                    <a:pt x="98626" y="38204"/>
                  </a:lnTo>
                  <a:lnTo>
                    <a:pt x="65519" y="65520"/>
                  </a:lnTo>
                  <a:lnTo>
                    <a:pt x="38204" y="98627"/>
                  </a:lnTo>
                  <a:lnTo>
                    <a:pt x="17579" y="136626"/>
                  </a:lnTo>
                  <a:lnTo>
                    <a:pt x="4544" y="178617"/>
                  </a:lnTo>
                  <a:lnTo>
                    <a:pt x="0" y="223700"/>
                  </a:lnTo>
                  <a:lnTo>
                    <a:pt x="0" y="1118475"/>
                  </a:lnTo>
                  <a:lnTo>
                    <a:pt x="4544" y="1163558"/>
                  </a:lnTo>
                  <a:lnTo>
                    <a:pt x="17579" y="1205549"/>
                  </a:lnTo>
                  <a:lnTo>
                    <a:pt x="38204" y="1243548"/>
                  </a:lnTo>
                  <a:lnTo>
                    <a:pt x="65519" y="1276655"/>
                  </a:lnTo>
                  <a:lnTo>
                    <a:pt x="98626" y="1303971"/>
                  </a:lnTo>
                  <a:lnTo>
                    <a:pt x="136625" y="1324595"/>
                  </a:lnTo>
                  <a:lnTo>
                    <a:pt x="178615" y="1337630"/>
                  </a:lnTo>
                  <a:lnTo>
                    <a:pt x="223699" y="1342175"/>
                  </a:lnTo>
                  <a:lnTo>
                    <a:pt x="1172724" y="1342175"/>
                  </a:lnTo>
                  <a:lnTo>
                    <a:pt x="1217807" y="1337630"/>
                  </a:lnTo>
                  <a:lnTo>
                    <a:pt x="1259798" y="1324595"/>
                  </a:lnTo>
                  <a:lnTo>
                    <a:pt x="1297796" y="1303971"/>
                  </a:lnTo>
                  <a:lnTo>
                    <a:pt x="1330903" y="1276655"/>
                  </a:lnTo>
                  <a:lnTo>
                    <a:pt x="1358219" y="1243548"/>
                  </a:lnTo>
                  <a:lnTo>
                    <a:pt x="1378844" y="1205549"/>
                  </a:lnTo>
                  <a:lnTo>
                    <a:pt x="1391878" y="1163558"/>
                  </a:lnTo>
                  <a:lnTo>
                    <a:pt x="1396423" y="1118475"/>
                  </a:lnTo>
                  <a:lnTo>
                    <a:pt x="1396423" y="223700"/>
                  </a:lnTo>
                  <a:lnTo>
                    <a:pt x="1391878" y="178617"/>
                  </a:lnTo>
                  <a:lnTo>
                    <a:pt x="1378844" y="136626"/>
                  </a:lnTo>
                  <a:lnTo>
                    <a:pt x="1358219" y="98627"/>
                  </a:lnTo>
                  <a:lnTo>
                    <a:pt x="1330903" y="65520"/>
                  </a:lnTo>
                  <a:lnTo>
                    <a:pt x="1297796" y="38204"/>
                  </a:lnTo>
                  <a:lnTo>
                    <a:pt x="1259798" y="17579"/>
                  </a:lnTo>
                  <a:lnTo>
                    <a:pt x="1217807" y="4544"/>
                  </a:lnTo>
                  <a:lnTo>
                    <a:pt x="117272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82CDAAF5-C0FA-7EE9-5E6A-5FC039ECB1D7}"/>
                </a:ext>
              </a:extLst>
            </p:cNvPr>
            <p:cNvSpPr/>
            <p:nvPr/>
          </p:nvSpPr>
          <p:spPr>
            <a:xfrm>
              <a:off x="8463624" y="2949850"/>
              <a:ext cx="1397000" cy="1342390"/>
            </a:xfrm>
            <a:custGeom>
              <a:avLst/>
              <a:gdLst/>
              <a:ahLst/>
              <a:cxnLst/>
              <a:rect l="l" t="t" r="r" b="b"/>
              <a:pathLst>
                <a:path w="1397000" h="1342389">
                  <a:moveTo>
                    <a:pt x="0" y="223699"/>
                  </a:moveTo>
                  <a:lnTo>
                    <a:pt x="4544" y="178616"/>
                  </a:lnTo>
                  <a:lnTo>
                    <a:pt x="17579" y="136625"/>
                  </a:lnTo>
                  <a:lnTo>
                    <a:pt x="38204" y="98627"/>
                  </a:lnTo>
                  <a:lnTo>
                    <a:pt x="65520" y="65520"/>
                  </a:lnTo>
                  <a:lnTo>
                    <a:pt x="98627" y="38204"/>
                  </a:lnTo>
                  <a:lnTo>
                    <a:pt x="136625" y="17579"/>
                  </a:lnTo>
                  <a:lnTo>
                    <a:pt x="178616" y="4544"/>
                  </a:lnTo>
                  <a:lnTo>
                    <a:pt x="223699" y="0"/>
                  </a:lnTo>
                  <a:lnTo>
                    <a:pt x="1172724" y="0"/>
                  </a:lnTo>
                  <a:lnTo>
                    <a:pt x="1217807" y="4544"/>
                  </a:lnTo>
                  <a:lnTo>
                    <a:pt x="1259798" y="17579"/>
                  </a:lnTo>
                  <a:lnTo>
                    <a:pt x="1297796" y="38204"/>
                  </a:lnTo>
                  <a:lnTo>
                    <a:pt x="1330903" y="65520"/>
                  </a:lnTo>
                  <a:lnTo>
                    <a:pt x="1358219" y="98627"/>
                  </a:lnTo>
                  <a:lnTo>
                    <a:pt x="1378844" y="136625"/>
                  </a:lnTo>
                  <a:lnTo>
                    <a:pt x="1391879" y="178616"/>
                  </a:lnTo>
                  <a:lnTo>
                    <a:pt x="1396424" y="223699"/>
                  </a:lnTo>
                  <a:lnTo>
                    <a:pt x="1396424" y="1118475"/>
                  </a:lnTo>
                  <a:lnTo>
                    <a:pt x="1391879" y="1163558"/>
                  </a:lnTo>
                  <a:lnTo>
                    <a:pt x="1378844" y="1205549"/>
                  </a:lnTo>
                  <a:lnTo>
                    <a:pt x="1358219" y="1243547"/>
                  </a:lnTo>
                  <a:lnTo>
                    <a:pt x="1330903" y="1276654"/>
                  </a:lnTo>
                  <a:lnTo>
                    <a:pt x="1297796" y="1303970"/>
                  </a:lnTo>
                  <a:lnTo>
                    <a:pt x="1259798" y="1324595"/>
                  </a:lnTo>
                  <a:lnTo>
                    <a:pt x="1217807" y="1337630"/>
                  </a:lnTo>
                  <a:lnTo>
                    <a:pt x="1172724" y="1342175"/>
                  </a:lnTo>
                  <a:lnTo>
                    <a:pt x="223699" y="1342175"/>
                  </a:lnTo>
                  <a:lnTo>
                    <a:pt x="178616" y="1337630"/>
                  </a:lnTo>
                  <a:lnTo>
                    <a:pt x="136625" y="1324595"/>
                  </a:lnTo>
                  <a:lnTo>
                    <a:pt x="98627" y="1303970"/>
                  </a:lnTo>
                  <a:lnTo>
                    <a:pt x="65520" y="1276654"/>
                  </a:lnTo>
                  <a:lnTo>
                    <a:pt x="38204" y="1243547"/>
                  </a:lnTo>
                  <a:lnTo>
                    <a:pt x="17579" y="1205549"/>
                  </a:lnTo>
                  <a:lnTo>
                    <a:pt x="4544" y="1163558"/>
                  </a:lnTo>
                  <a:lnTo>
                    <a:pt x="0" y="1118475"/>
                  </a:lnTo>
                  <a:lnTo>
                    <a:pt x="0" y="223699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6" name="object 16">
            <a:extLst>
              <a:ext uri="{FF2B5EF4-FFF2-40B4-BE49-F238E27FC236}">
                <a16:creationId xmlns:a16="http://schemas.microsoft.com/office/drawing/2014/main" id="{348E3149-DA53-FCBB-978E-AA9B1332CA46}"/>
              </a:ext>
            </a:extLst>
          </p:cNvPr>
          <p:cNvSpPr txBox="1"/>
          <p:nvPr/>
        </p:nvSpPr>
        <p:spPr>
          <a:xfrm>
            <a:off x="8658598" y="3365500"/>
            <a:ext cx="100711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61315" marR="5080" indent="-349250">
              <a:lnSpc>
                <a:spcPts val="1900"/>
              </a:lnSpc>
              <a:spcBef>
                <a:spcPts val="180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Completed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(C)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FC877848-46E2-6840-0EDF-73D86CFDB620}"/>
              </a:ext>
            </a:extLst>
          </p:cNvPr>
          <p:cNvSpPr/>
          <p:nvPr/>
        </p:nvSpPr>
        <p:spPr>
          <a:xfrm>
            <a:off x="2681566" y="3554628"/>
            <a:ext cx="5782310" cy="135255"/>
          </a:xfrm>
          <a:custGeom>
            <a:avLst/>
            <a:gdLst/>
            <a:ahLst/>
            <a:cxnLst/>
            <a:rect l="l" t="t" r="r" b="b"/>
            <a:pathLst>
              <a:path w="5782309" h="135254">
                <a:moveTo>
                  <a:pt x="450227" y="66319"/>
                </a:moveTo>
                <a:lnTo>
                  <a:pt x="336537" y="0"/>
                </a:lnTo>
                <a:lnTo>
                  <a:pt x="327787" y="2298"/>
                </a:lnTo>
                <a:lnTo>
                  <a:pt x="319836" y="15925"/>
                </a:lnTo>
                <a:lnTo>
                  <a:pt x="322135" y="24676"/>
                </a:lnTo>
                <a:lnTo>
                  <a:pt x="369023" y="52031"/>
                </a:lnTo>
                <a:lnTo>
                  <a:pt x="0" y="52031"/>
                </a:lnTo>
                <a:lnTo>
                  <a:pt x="0" y="80606"/>
                </a:lnTo>
                <a:lnTo>
                  <a:pt x="369023" y="80606"/>
                </a:lnTo>
                <a:lnTo>
                  <a:pt x="322135" y="107962"/>
                </a:lnTo>
                <a:lnTo>
                  <a:pt x="319836" y="116700"/>
                </a:lnTo>
                <a:lnTo>
                  <a:pt x="327787" y="130340"/>
                </a:lnTo>
                <a:lnTo>
                  <a:pt x="336537" y="132638"/>
                </a:lnTo>
                <a:lnTo>
                  <a:pt x="425742" y="80606"/>
                </a:lnTo>
                <a:lnTo>
                  <a:pt x="450227" y="66319"/>
                </a:lnTo>
                <a:close/>
              </a:path>
              <a:path w="5782309" h="135254">
                <a:moveTo>
                  <a:pt x="3192157" y="68948"/>
                </a:moveTo>
                <a:lnTo>
                  <a:pt x="3078594" y="2413"/>
                </a:lnTo>
                <a:lnTo>
                  <a:pt x="3069844" y="4699"/>
                </a:lnTo>
                <a:lnTo>
                  <a:pt x="3061855" y="18313"/>
                </a:lnTo>
                <a:lnTo>
                  <a:pt x="3064141" y="27063"/>
                </a:lnTo>
                <a:lnTo>
                  <a:pt x="3110979" y="54508"/>
                </a:lnTo>
                <a:lnTo>
                  <a:pt x="1826628" y="52031"/>
                </a:lnTo>
                <a:lnTo>
                  <a:pt x="1826577" y="80606"/>
                </a:lnTo>
                <a:lnTo>
                  <a:pt x="3110928" y="83083"/>
                </a:lnTo>
                <a:lnTo>
                  <a:pt x="3063989" y="110350"/>
                </a:lnTo>
                <a:lnTo>
                  <a:pt x="3061665" y="119087"/>
                </a:lnTo>
                <a:lnTo>
                  <a:pt x="3069590" y="132740"/>
                </a:lnTo>
                <a:lnTo>
                  <a:pt x="3078340" y="135064"/>
                </a:lnTo>
                <a:lnTo>
                  <a:pt x="3167646" y="83185"/>
                </a:lnTo>
                <a:lnTo>
                  <a:pt x="3192157" y="68948"/>
                </a:lnTo>
                <a:close/>
              </a:path>
              <a:path w="5782309" h="135254">
                <a:moveTo>
                  <a:pt x="5782119" y="66319"/>
                </a:moveTo>
                <a:lnTo>
                  <a:pt x="5757608" y="52095"/>
                </a:lnTo>
                <a:lnTo>
                  <a:pt x="5668276" y="241"/>
                </a:lnTo>
                <a:lnTo>
                  <a:pt x="5659539" y="2552"/>
                </a:lnTo>
                <a:lnTo>
                  <a:pt x="5651614" y="16205"/>
                </a:lnTo>
                <a:lnTo>
                  <a:pt x="5653938" y="24955"/>
                </a:lnTo>
                <a:lnTo>
                  <a:pt x="5700890" y="52209"/>
                </a:lnTo>
                <a:lnTo>
                  <a:pt x="4549864" y="54673"/>
                </a:lnTo>
                <a:lnTo>
                  <a:pt x="4549914" y="83248"/>
                </a:lnTo>
                <a:lnTo>
                  <a:pt x="5700941" y="80784"/>
                </a:lnTo>
                <a:lnTo>
                  <a:pt x="5654116" y="108229"/>
                </a:lnTo>
                <a:lnTo>
                  <a:pt x="5651830" y="116979"/>
                </a:lnTo>
                <a:lnTo>
                  <a:pt x="5659806" y="130594"/>
                </a:lnTo>
                <a:lnTo>
                  <a:pt x="5668569" y="132880"/>
                </a:lnTo>
                <a:lnTo>
                  <a:pt x="5782119" y="66319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5CB1FD42-0B13-4068-6E61-DB08363685E9}"/>
              </a:ext>
            </a:extLst>
          </p:cNvPr>
          <p:cNvSpPr txBox="1"/>
          <p:nvPr/>
        </p:nvSpPr>
        <p:spPr>
          <a:xfrm>
            <a:off x="4517413" y="1672844"/>
            <a:ext cx="1219200" cy="1391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indent="63500" algn="ctr">
              <a:lnSpc>
                <a:spcPct val="99400"/>
              </a:lnSpc>
              <a:spcBef>
                <a:spcPts val="110"/>
              </a:spcBef>
            </a:pPr>
            <a:r>
              <a:rPr sz="1800" spc="-10" dirty="0">
                <a:latin typeface="Arial"/>
                <a:cs typeface="Arial"/>
              </a:rPr>
              <a:t>transfer executable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input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to </a:t>
            </a:r>
            <a:r>
              <a:rPr sz="1800" spc="-10" dirty="0">
                <a:latin typeface="Arial"/>
                <a:cs typeface="Arial"/>
              </a:rPr>
              <a:t>execute point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4151083D-208C-9527-7EF9-242D6D28130D}"/>
              </a:ext>
            </a:extLst>
          </p:cNvPr>
          <p:cNvSpPr txBox="1"/>
          <p:nvPr/>
        </p:nvSpPr>
        <p:spPr>
          <a:xfrm>
            <a:off x="7187618" y="1806955"/>
            <a:ext cx="1296035" cy="11137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47650" marR="252729" indent="12700" algn="ctr">
              <a:lnSpc>
                <a:spcPct val="99400"/>
              </a:lnSpc>
              <a:spcBef>
                <a:spcPts val="110"/>
              </a:spcBef>
            </a:pPr>
            <a:r>
              <a:rPr sz="1800" spc="-10" dirty="0">
                <a:latin typeface="Arial"/>
                <a:cs typeface="Arial"/>
              </a:rPr>
              <a:t>transfer output </a:t>
            </a:r>
            <a:r>
              <a:rPr sz="1800" dirty="0">
                <a:latin typeface="Arial"/>
                <a:cs typeface="Arial"/>
              </a:rPr>
              <a:t>back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to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ts val="2110"/>
              </a:lnSpc>
            </a:pPr>
            <a:r>
              <a:rPr sz="1800" dirty="0">
                <a:latin typeface="Arial"/>
                <a:cs typeface="Arial"/>
              </a:rPr>
              <a:t>access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point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7C2CFF4D-C436-1FC4-0AAF-B1024F9D9F01}"/>
              </a:ext>
            </a:extLst>
          </p:cNvPr>
          <p:cNvSpPr/>
          <p:nvPr/>
        </p:nvSpPr>
        <p:spPr>
          <a:xfrm>
            <a:off x="2681571" y="4623202"/>
            <a:ext cx="4791075" cy="161290"/>
          </a:xfrm>
          <a:custGeom>
            <a:avLst/>
            <a:gdLst/>
            <a:ahLst/>
            <a:cxnLst/>
            <a:rect l="l" t="t" r="r" b="b"/>
            <a:pathLst>
              <a:path w="4791075" h="161289">
                <a:moveTo>
                  <a:pt x="4791053" y="0"/>
                </a:moveTo>
                <a:lnTo>
                  <a:pt x="4790000" y="62583"/>
                </a:lnTo>
                <a:lnTo>
                  <a:pt x="4787129" y="113689"/>
                </a:lnTo>
                <a:lnTo>
                  <a:pt x="4782870" y="148146"/>
                </a:lnTo>
                <a:lnTo>
                  <a:pt x="4777655" y="160781"/>
                </a:lnTo>
                <a:lnTo>
                  <a:pt x="13398" y="160781"/>
                </a:lnTo>
                <a:lnTo>
                  <a:pt x="8182" y="148146"/>
                </a:lnTo>
                <a:lnTo>
                  <a:pt x="3924" y="113689"/>
                </a:lnTo>
                <a:lnTo>
                  <a:pt x="1052" y="62583"/>
                </a:lnTo>
                <a:lnTo>
                  <a:pt x="0" y="0"/>
                </a:lnTo>
              </a:path>
            </a:pathLst>
          </a:custGeom>
          <a:ln w="2857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57FA8A79-0C3D-5304-9E73-FDF3414E4038}"/>
              </a:ext>
            </a:extLst>
          </p:cNvPr>
          <p:cNvSpPr/>
          <p:nvPr/>
        </p:nvSpPr>
        <p:spPr>
          <a:xfrm>
            <a:off x="8025231" y="4623199"/>
            <a:ext cx="2185670" cy="161290"/>
          </a:xfrm>
          <a:custGeom>
            <a:avLst/>
            <a:gdLst/>
            <a:ahLst/>
            <a:cxnLst/>
            <a:rect l="l" t="t" r="r" b="b"/>
            <a:pathLst>
              <a:path w="2185670" h="161289">
                <a:moveTo>
                  <a:pt x="2185568" y="0"/>
                </a:moveTo>
                <a:lnTo>
                  <a:pt x="2184515" y="62582"/>
                </a:lnTo>
                <a:lnTo>
                  <a:pt x="2181644" y="113687"/>
                </a:lnTo>
                <a:lnTo>
                  <a:pt x="2177385" y="148143"/>
                </a:lnTo>
                <a:lnTo>
                  <a:pt x="2172171" y="160778"/>
                </a:lnTo>
                <a:lnTo>
                  <a:pt x="13397" y="160778"/>
                </a:lnTo>
                <a:lnTo>
                  <a:pt x="8182" y="148143"/>
                </a:lnTo>
                <a:lnTo>
                  <a:pt x="3923" y="113687"/>
                </a:lnTo>
                <a:lnTo>
                  <a:pt x="1052" y="62582"/>
                </a:lnTo>
                <a:lnTo>
                  <a:pt x="0" y="0"/>
                </a:lnTo>
              </a:path>
            </a:pathLst>
          </a:custGeom>
          <a:ln w="2857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354D2712-3223-0129-607C-96B31DF49D7F}"/>
              </a:ext>
            </a:extLst>
          </p:cNvPr>
          <p:cNvSpPr txBox="1"/>
          <p:nvPr/>
        </p:nvSpPr>
        <p:spPr>
          <a:xfrm>
            <a:off x="4399091" y="4874260"/>
            <a:ext cx="11442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in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queue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5E1D9933-B226-2F3B-7B27-6059F4CE92BC}"/>
              </a:ext>
            </a:extLst>
          </p:cNvPr>
          <p:cNvSpPr txBox="1"/>
          <p:nvPr/>
        </p:nvSpPr>
        <p:spPr>
          <a:xfrm>
            <a:off x="8286601" y="4889500"/>
            <a:ext cx="162813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leaving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queue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932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64E6ED9-0B1D-8B54-D408-C0A86287B2A8}"/>
              </a:ext>
            </a:extLst>
          </p:cNvPr>
          <p:cNvSpPr txBox="1">
            <a:spLocks/>
          </p:cNvSpPr>
          <p:nvPr/>
        </p:nvSpPr>
        <p:spPr>
          <a:xfrm>
            <a:off x="902774" y="3538271"/>
            <a:ext cx="50020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spc="45" dirty="0"/>
              <a:t>Introduction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38582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84F709-C745-7BAB-EAA3-E813190349A7}"/>
              </a:ext>
            </a:extLst>
          </p:cNvPr>
          <p:cNvSpPr txBox="1">
            <a:spLocks/>
          </p:cNvSpPr>
          <p:nvPr/>
        </p:nvSpPr>
        <p:spPr>
          <a:xfrm>
            <a:off x="916939" y="611124"/>
            <a:ext cx="9145270" cy="723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10" dirty="0"/>
              <a:t>Resource</a:t>
            </a:r>
            <a:r>
              <a:rPr lang="en-US" spc="-254" dirty="0"/>
              <a:t> </a:t>
            </a:r>
            <a:r>
              <a:rPr lang="en-US" spc="-10" dirty="0"/>
              <a:t>Request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9488B3B0-5C82-E49E-F9F2-392D299182D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8923" y="3429000"/>
            <a:ext cx="5457314" cy="2488309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B37194C7-693F-2A26-9927-F3E5D9A75EF7}"/>
              </a:ext>
            </a:extLst>
          </p:cNvPr>
          <p:cNvSpPr txBox="1"/>
          <p:nvPr/>
        </p:nvSpPr>
        <p:spPr>
          <a:xfrm>
            <a:off x="916939" y="1807971"/>
            <a:ext cx="10025380" cy="360807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Jobs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are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nearly always using 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part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computer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100" dirty="0">
                <a:latin typeface="Arial"/>
                <a:cs typeface="Arial"/>
              </a:rPr>
              <a:t>(a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slot),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not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whole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thing.</a:t>
            </a:r>
            <a:endParaRPr sz="2800" dirty="0">
              <a:latin typeface="Arial"/>
              <a:cs typeface="Arial"/>
            </a:endParaRPr>
          </a:p>
          <a:p>
            <a:pPr marL="241300" marR="604520" indent="-228600">
              <a:lnSpc>
                <a:spcPts val="3000"/>
              </a:lnSpc>
              <a:spcBef>
                <a:spcPts val="1105"/>
              </a:spcBef>
              <a:buChar char="•"/>
              <a:tabLst>
                <a:tab pos="241300" algn="l"/>
              </a:tabLst>
            </a:pPr>
            <a:r>
              <a:rPr sz="2800" spc="-80" dirty="0">
                <a:latin typeface="Arial"/>
                <a:cs typeface="Arial"/>
              </a:rPr>
              <a:t>Very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important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request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appropriate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resources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(memory, </a:t>
            </a:r>
            <a:r>
              <a:rPr sz="2800" dirty="0">
                <a:latin typeface="Arial"/>
                <a:cs typeface="Arial"/>
              </a:rPr>
              <a:t>cpus,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disk)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job.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350" dirty="0">
              <a:latin typeface="Arial"/>
              <a:cs typeface="Arial"/>
            </a:endParaRPr>
          </a:p>
          <a:p>
            <a:pPr marL="8443595" marR="415290" indent="219075">
              <a:lnSpc>
                <a:spcPct val="100000"/>
              </a:lnSpc>
            </a:pPr>
            <a:r>
              <a:rPr sz="2000" b="1" spc="-10" dirty="0">
                <a:latin typeface="Arial"/>
                <a:cs typeface="Arial"/>
              </a:rPr>
              <a:t>whole computer</a:t>
            </a:r>
            <a:endParaRPr sz="2000" dirty="0">
              <a:latin typeface="Arial"/>
              <a:cs typeface="Arial"/>
            </a:endParaRPr>
          </a:p>
          <a:p>
            <a:pPr marL="5304155" marR="3794760" indent="-635" algn="ctr">
              <a:lnSpc>
                <a:spcPct val="100000"/>
              </a:lnSpc>
              <a:spcBef>
                <a:spcPts val="1200"/>
              </a:spcBef>
            </a:pPr>
            <a:r>
              <a:rPr sz="2000" b="1" spc="-20" dirty="0">
                <a:latin typeface="Arial"/>
                <a:cs typeface="Arial"/>
              </a:rPr>
              <a:t>your </a:t>
            </a:r>
            <a:r>
              <a:rPr sz="2000" b="1" spc="-10" dirty="0">
                <a:latin typeface="Arial"/>
                <a:cs typeface="Arial"/>
              </a:rPr>
              <a:t>request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222774C-5EA8-178C-A42C-B5471A61B32F}"/>
              </a:ext>
            </a:extLst>
          </p:cNvPr>
          <p:cNvSpPr txBox="1"/>
          <p:nvPr/>
        </p:nvSpPr>
        <p:spPr>
          <a:xfrm>
            <a:off x="6639273" y="5936996"/>
            <a:ext cx="2825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Photo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Evan-</a:t>
            </a:r>
            <a:r>
              <a:rPr sz="1200" dirty="0">
                <a:latin typeface="Calibri"/>
                <a:cs typeface="Calibri"/>
              </a:rPr>
              <a:t>Amos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WikiMedia</a:t>
            </a:r>
            <a:r>
              <a:rPr sz="1200" dirty="0">
                <a:latin typeface="Calibri"/>
                <a:cs typeface="Calibri"/>
              </a:rPr>
              <a:t>,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CC-</a:t>
            </a:r>
            <a:r>
              <a:rPr sz="1200" spc="-45" dirty="0">
                <a:latin typeface="Calibri"/>
                <a:cs typeface="Calibri"/>
              </a:rPr>
              <a:t>BY-</a:t>
            </a:r>
            <a:r>
              <a:rPr sz="1200" spc="-25" dirty="0">
                <a:latin typeface="Calibri"/>
                <a:cs typeface="Calibri"/>
              </a:rPr>
              <a:t>SA</a:t>
            </a:r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6008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0589" y="2757932"/>
            <a:ext cx="7242175" cy="1750695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12700" marR="5080">
              <a:lnSpc>
                <a:spcPts val="6380"/>
              </a:lnSpc>
              <a:spcBef>
                <a:spcPts val="994"/>
              </a:spcBef>
            </a:pPr>
            <a:r>
              <a:rPr sz="6000" dirty="0"/>
              <a:t>Submit</a:t>
            </a:r>
            <a:r>
              <a:rPr sz="6000" spc="140" dirty="0"/>
              <a:t> </a:t>
            </a:r>
            <a:r>
              <a:rPr sz="6000" spc="55" dirty="0"/>
              <a:t>Multiple</a:t>
            </a:r>
            <a:r>
              <a:rPr sz="6000" spc="145" dirty="0"/>
              <a:t> </a:t>
            </a:r>
            <a:r>
              <a:rPr sz="6000" spc="75" dirty="0"/>
              <a:t>Jobs </a:t>
            </a:r>
            <a:r>
              <a:rPr sz="6000" spc="85" dirty="0"/>
              <a:t>with</a:t>
            </a:r>
            <a:r>
              <a:rPr sz="6000" spc="5" dirty="0"/>
              <a:t> </a:t>
            </a:r>
            <a:r>
              <a:rPr sz="6000" spc="-10" dirty="0"/>
              <a:t>HTCondor</a:t>
            </a:r>
            <a:endParaRPr sz="600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31</a:t>
            </a:fld>
            <a:endParaRPr spc="-2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Why</a:t>
            </a:r>
            <a:r>
              <a:rPr spc="-30" dirty="0"/>
              <a:t> </a:t>
            </a:r>
            <a:r>
              <a:rPr spc="110" dirty="0"/>
              <a:t>do</a:t>
            </a:r>
            <a:r>
              <a:rPr spc="-25" dirty="0"/>
              <a:t> </a:t>
            </a:r>
            <a:r>
              <a:rPr dirty="0"/>
              <a:t>we</a:t>
            </a:r>
            <a:r>
              <a:rPr spc="-25" dirty="0"/>
              <a:t> </a:t>
            </a:r>
            <a:r>
              <a:rPr spc="-10" dirty="0"/>
              <a:t>care?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8988"/>
            <a:ext cx="4796155" cy="267335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241300" marR="328930" indent="-228600">
              <a:lnSpc>
                <a:spcPts val="3379"/>
              </a:lnSpc>
              <a:spcBef>
                <a:spcPts val="595"/>
              </a:spcBef>
              <a:buChar char="•"/>
              <a:tabLst>
                <a:tab pos="241300" algn="l"/>
              </a:tabLst>
            </a:pPr>
            <a:r>
              <a:rPr sz="3200" dirty="0">
                <a:latin typeface="Arial"/>
                <a:cs typeface="Arial"/>
              </a:rPr>
              <a:t>Run</a:t>
            </a:r>
            <a:r>
              <a:rPr sz="3200" spc="-1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many</a:t>
            </a:r>
            <a:r>
              <a:rPr sz="3200" spc="-125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independent jobs...</a:t>
            </a:r>
            <a:endParaRPr sz="32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25"/>
              </a:spcBef>
              <a:buChar char="•"/>
              <a:tabLst>
                <a:tab pos="698500" algn="l"/>
              </a:tabLst>
            </a:pPr>
            <a:r>
              <a:rPr sz="2800" spc="-20" dirty="0">
                <a:latin typeface="Arial"/>
                <a:cs typeface="Arial"/>
              </a:rPr>
              <a:t>analyze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multiple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data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files</a:t>
            </a:r>
            <a:endParaRPr sz="2800" dirty="0">
              <a:latin typeface="Arial"/>
              <a:cs typeface="Arial"/>
            </a:endParaRPr>
          </a:p>
          <a:p>
            <a:pPr marL="698500" marR="449580" lvl="1" indent="-228600">
              <a:lnSpc>
                <a:spcPts val="3100"/>
              </a:lnSpc>
              <a:spcBef>
                <a:spcPts val="465"/>
              </a:spcBef>
              <a:buChar char="•"/>
              <a:tabLst>
                <a:tab pos="698500" algn="l"/>
              </a:tabLst>
            </a:pPr>
            <a:r>
              <a:rPr sz="2800" dirty="0">
                <a:latin typeface="Arial"/>
                <a:cs typeface="Arial"/>
              </a:rPr>
              <a:t>test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parameter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input combinations</a:t>
            </a:r>
            <a:endParaRPr sz="28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80"/>
              </a:spcBef>
              <a:buChar char="•"/>
              <a:tabLst>
                <a:tab pos="698500" algn="l"/>
              </a:tabLst>
            </a:pPr>
            <a:r>
              <a:rPr sz="2800" dirty="0">
                <a:latin typeface="Arial"/>
                <a:cs typeface="Arial"/>
              </a:rPr>
              <a:t>and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more!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989058" y="2225295"/>
            <a:ext cx="4123690" cy="3062605"/>
            <a:chOff x="6989058" y="2225295"/>
            <a:chExt cx="4123690" cy="30626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89058" y="2225295"/>
              <a:ext cx="2664176" cy="17704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0125" y="2631695"/>
              <a:ext cx="2664176" cy="177046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4013" y="3110528"/>
              <a:ext cx="2664176" cy="177046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8146" y="3516928"/>
              <a:ext cx="2664176" cy="1770466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32</a:t>
            </a:fld>
            <a:endParaRPr spc="-2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Why</a:t>
            </a:r>
            <a:r>
              <a:rPr spc="-30" dirty="0"/>
              <a:t> </a:t>
            </a:r>
            <a:r>
              <a:rPr spc="110" dirty="0"/>
              <a:t>do</a:t>
            </a:r>
            <a:r>
              <a:rPr spc="-25" dirty="0"/>
              <a:t> </a:t>
            </a:r>
            <a:r>
              <a:rPr dirty="0"/>
              <a:t>we</a:t>
            </a:r>
            <a:r>
              <a:rPr spc="-25" dirty="0"/>
              <a:t> </a:t>
            </a:r>
            <a:r>
              <a:rPr spc="-10" dirty="0"/>
              <a:t>care?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57172"/>
            <a:ext cx="5091430" cy="412115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241300" marR="624205" indent="-228600">
              <a:lnSpc>
                <a:spcPct val="78100"/>
              </a:lnSpc>
              <a:spcBef>
                <a:spcPts val="940"/>
              </a:spcBef>
              <a:buChar char="•"/>
              <a:tabLst>
                <a:tab pos="241300" algn="l"/>
              </a:tabLst>
            </a:pPr>
            <a:r>
              <a:rPr sz="3200" dirty="0">
                <a:latin typeface="Arial"/>
                <a:cs typeface="Arial"/>
              </a:rPr>
              <a:t>Run</a:t>
            </a:r>
            <a:r>
              <a:rPr sz="3200" spc="-1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many</a:t>
            </a:r>
            <a:r>
              <a:rPr sz="3200" spc="-125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independent jobs...</a:t>
            </a:r>
            <a:endParaRPr sz="3200" dirty="0">
              <a:latin typeface="Arial"/>
              <a:cs typeface="Arial"/>
            </a:endParaRPr>
          </a:p>
          <a:p>
            <a:pPr marL="698500" lvl="1" indent="-228600">
              <a:lnSpc>
                <a:spcPts val="3135"/>
              </a:lnSpc>
              <a:buChar char="•"/>
              <a:tabLst>
                <a:tab pos="698500" algn="l"/>
              </a:tabLst>
            </a:pPr>
            <a:r>
              <a:rPr sz="2800" spc="-20" dirty="0">
                <a:latin typeface="Arial"/>
                <a:cs typeface="Arial"/>
              </a:rPr>
              <a:t>analyze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multiple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data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files</a:t>
            </a:r>
            <a:endParaRPr sz="2800" dirty="0">
              <a:latin typeface="Arial"/>
              <a:cs typeface="Arial"/>
            </a:endParaRPr>
          </a:p>
          <a:p>
            <a:pPr marL="698500" marR="744855" lvl="1" indent="-228600">
              <a:lnSpc>
                <a:spcPts val="2690"/>
              </a:lnSpc>
              <a:spcBef>
                <a:spcPts val="575"/>
              </a:spcBef>
              <a:buChar char="•"/>
              <a:tabLst>
                <a:tab pos="698500" algn="l"/>
              </a:tabLst>
            </a:pPr>
            <a:r>
              <a:rPr sz="2800" dirty="0">
                <a:latin typeface="Arial"/>
                <a:cs typeface="Arial"/>
              </a:rPr>
              <a:t>test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parameter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input combinations</a:t>
            </a:r>
            <a:endParaRPr sz="2800" dirty="0">
              <a:latin typeface="Arial"/>
              <a:cs typeface="Arial"/>
            </a:endParaRPr>
          </a:p>
          <a:p>
            <a:pPr marL="698500" lvl="1" indent="-228600">
              <a:lnSpc>
                <a:spcPts val="3235"/>
              </a:lnSpc>
              <a:buChar char="•"/>
              <a:tabLst>
                <a:tab pos="698500" algn="l"/>
              </a:tabLst>
            </a:pPr>
            <a:r>
              <a:rPr sz="2800" dirty="0">
                <a:latin typeface="Arial"/>
                <a:cs typeface="Arial"/>
              </a:rPr>
              <a:t>and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more!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ts val="3729"/>
              </a:lnSpc>
              <a:spcBef>
                <a:spcPts val="225"/>
              </a:spcBef>
              <a:buChar char="•"/>
              <a:tabLst>
                <a:tab pos="241300" algn="l"/>
              </a:tabLst>
            </a:pPr>
            <a:r>
              <a:rPr sz="3200" dirty="0">
                <a:latin typeface="Arial"/>
                <a:cs typeface="Arial"/>
              </a:rPr>
              <a:t>...without</a:t>
            </a:r>
            <a:r>
              <a:rPr sz="3200" spc="10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having</a:t>
            </a:r>
            <a:r>
              <a:rPr sz="3200" spc="100" dirty="0">
                <a:latin typeface="Arial"/>
                <a:cs typeface="Arial"/>
              </a:rPr>
              <a:t> </a:t>
            </a:r>
            <a:r>
              <a:rPr sz="3200" spc="30" dirty="0">
                <a:latin typeface="Arial"/>
                <a:cs typeface="Arial"/>
              </a:rPr>
              <a:t>to:</a:t>
            </a:r>
            <a:endParaRPr sz="3200" dirty="0">
              <a:latin typeface="Arial"/>
              <a:cs typeface="Arial"/>
            </a:endParaRPr>
          </a:p>
          <a:p>
            <a:pPr marL="698500" lvl="1" indent="-228600">
              <a:lnSpc>
                <a:spcPts val="3165"/>
              </a:lnSpc>
              <a:buChar char="•"/>
              <a:tabLst>
                <a:tab pos="698500" algn="l"/>
              </a:tabLst>
            </a:pPr>
            <a:r>
              <a:rPr sz="2800" dirty="0">
                <a:latin typeface="Arial"/>
                <a:cs typeface="Arial"/>
              </a:rPr>
              <a:t>start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each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individually</a:t>
            </a:r>
            <a:endParaRPr sz="2800" dirty="0">
              <a:latin typeface="Arial"/>
              <a:cs typeface="Arial"/>
            </a:endParaRPr>
          </a:p>
          <a:p>
            <a:pPr marL="698500" marR="5080" lvl="1" indent="-228600">
              <a:lnSpc>
                <a:spcPct val="80000"/>
              </a:lnSpc>
              <a:spcBef>
                <a:spcPts val="585"/>
              </a:spcBef>
              <a:buChar char="•"/>
              <a:tabLst>
                <a:tab pos="698500" algn="l"/>
              </a:tabLst>
            </a:pPr>
            <a:r>
              <a:rPr sz="2800" dirty="0">
                <a:latin typeface="Arial"/>
                <a:cs typeface="Arial"/>
              </a:rPr>
              <a:t>create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separate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submit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files </a:t>
            </a:r>
            <a:r>
              <a:rPr sz="2800" dirty="0">
                <a:latin typeface="Arial"/>
                <a:cs typeface="Arial"/>
              </a:rPr>
              <a:t>for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each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job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989058" y="2225295"/>
            <a:ext cx="4123690" cy="3062605"/>
            <a:chOff x="6989058" y="2225295"/>
            <a:chExt cx="4123690" cy="30626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89058" y="2225295"/>
              <a:ext cx="2664176" cy="17704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0125" y="2631695"/>
              <a:ext cx="2664176" cy="177046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4013" y="3110528"/>
              <a:ext cx="2664176" cy="177046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8146" y="3516928"/>
              <a:ext cx="2664176" cy="1770466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33</a:t>
            </a:fld>
            <a:endParaRPr spc="-2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Many</a:t>
            </a:r>
            <a:r>
              <a:rPr spc="10" dirty="0"/>
              <a:t> </a:t>
            </a:r>
            <a:r>
              <a:rPr spc="55" dirty="0"/>
              <a:t>Jobs,</a:t>
            </a:r>
            <a:r>
              <a:rPr spc="15" dirty="0"/>
              <a:t> </a:t>
            </a:r>
            <a:r>
              <a:rPr dirty="0"/>
              <a:t>One</a:t>
            </a:r>
            <a:r>
              <a:rPr spc="10" dirty="0"/>
              <a:t> </a:t>
            </a:r>
            <a:r>
              <a:rPr dirty="0"/>
              <a:t>Submit</a:t>
            </a:r>
            <a:r>
              <a:rPr spc="15" dirty="0"/>
              <a:t> </a:t>
            </a:r>
            <a:r>
              <a:rPr spc="-20" dirty="0"/>
              <a:t>File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8988"/>
            <a:ext cx="4068445" cy="226568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241300" marR="5080" indent="-228600">
              <a:lnSpc>
                <a:spcPct val="89800"/>
              </a:lnSpc>
              <a:spcBef>
                <a:spcPts val="490"/>
              </a:spcBef>
              <a:buChar char="•"/>
              <a:tabLst>
                <a:tab pos="241300" algn="l"/>
              </a:tabLst>
            </a:pPr>
            <a:r>
              <a:rPr sz="3200" dirty="0">
                <a:latin typeface="Arial"/>
                <a:cs typeface="Arial"/>
              </a:rPr>
              <a:t>HTCondor</a:t>
            </a:r>
            <a:r>
              <a:rPr sz="3200" spc="-5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has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45" dirty="0">
                <a:latin typeface="Arial"/>
                <a:cs typeface="Arial"/>
              </a:rPr>
              <a:t>built- </a:t>
            </a:r>
            <a:r>
              <a:rPr sz="3200" dirty="0">
                <a:latin typeface="Arial"/>
                <a:cs typeface="Arial"/>
              </a:rPr>
              <a:t>in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ways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spc="80" dirty="0">
                <a:latin typeface="Arial"/>
                <a:cs typeface="Arial"/>
              </a:rPr>
              <a:t>to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submit </a:t>
            </a:r>
            <a:r>
              <a:rPr sz="3200" dirty="0">
                <a:latin typeface="Arial"/>
                <a:cs typeface="Arial"/>
              </a:rPr>
              <a:t>multiple</a:t>
            </a:r>
            <a:r>
              <a:rPr sz="3200" spc="17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independent </a:t>
            </a:r>
            <a:r>
              <a:rPr sz="3200" dirty="0">
                <a:latin typeface="Arial"/>
                <a:cs typeface="Arial"/>
              </a:rPr>
              <a:t>jobs</a:t>
            </a:r>
            <a:r>
              <a:rPr sz="3200" spc="9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with</a:t>
            </a:r>
            <a:r>
              <a:rPr sz="3200" spc="8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one</a:t>
            </a:r>
            <a:r>
              <a:rPr sz="3200" spc="9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submit file.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68032" y="5970523"/>
            <a:ext cx="24110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Photo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Joanna</a:t>
            </a:r>
            <a:r>
              <a:rPr sz="1200" u="sng" spc="-2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2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Kosinska</a:t>
            </a:r>
            <a:r>
              <a:rPr sz="1200" spc="-15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Unsplash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99582" y="1687125"/>
            <a:ext cx="3982471" cy="43104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91375" y="5673852"/>
            <a:ext cx="346519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latin typeface="Calibri"/>
                <a:cs typeface="Calibri"/>
              </a:rPr>
              <a:t>See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Rachel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Lombardi’s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talk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next: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Organizing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Submitting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HTC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Workloads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34</a:t>
            </a:fld>
            <a:endParaRPr spc="-2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Numbered</a:t>
            </a:r>
            <a:r>
              <a:rPr spc="95" dirty="0"/>
              <a:t> </a:t>
            </a:r>
            <a:r>
              <a:rPr dirty="0"/>
              <a:t>Input</a:t>
            </a:r>
            <a:r>
              <a:rPr spc="95" dirty="0"/>
              <a:t> </a:t>
            </a:r>
            <a:r>
              <a:rPr spc="-10" dirty="0"/>
              <a:t>Files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93649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Goal: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create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3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 that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each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analyze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different input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file.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62126" y="3195601"/>
            <a:ext cx="4869180" cy="2595245"/>
            <a:chOff x="1762126" y="3195601"/>
            <a:chExt cx="4869180" cy="2595245"/>
          </a:xfrm>
        </p:grpSpPr>
        <p:sp>
          <p:nvSpPr>
            <p:cNvPr id="5" name="object 5"/>
            <p:cNvSpPr/>
            <p:nvPr/>
          </p:nvSpPr>
          <p:spPr>
            <a:xfrm>
              <a:off x="1766888" y="3200364"/>
              <a:ext cx="4859655" cy="2585720"/>
            </a:xfrm>
            <a:custGeom>
              <a:avLst/>
              <a:gdLst/>
              <a:ahLst/>
              <a:cxnLst/>
              <a:rect l="l" t="t" r="r" b="b"/>
              <a:pathLst>
                <a:path w="4859655" h="2585720">
                  <a:moveTo>
                    <a:pt x="4859362" y="0"/>
                  </a:moveTo>
                  <a:lnTo>
                    <a:pt x="0" y="0"/>
                  </a:lnTo>
                  <a:lnTo>
                    <a:pt x="0" y="2585322"/>
                  </a:lnTo>
                  <a:lnTo>
                    <a:pt x="4859362" y="2585322"/>
                  </a:lnTo>
                  <a:lnTo>
                    <a:pt x="4859362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766888" y="3200364"/>
              <a:ext cx="4859655" cy="2585720"/>
            </a:xfrm>
            <a:custGeom>
              <a:avLst/>
              <a:gdLst/>
              <a:ahLst/>
              <a:cxnLst/>
              <a:rect l="l" t="t" r="r" b="b"/>
              <a:pathLst>
                <a:path w="4859655" h="2585720">
                  <a:moveTo>
                    <a:pt x="0" y="0"/>
                  </a:moveTo>
                  <a:lnTo>
                    <a:pt x="4859363" y="0"/>
                  </a:lnTo>
                  <a:lnTo>
                    <a:pt x="4859363" y="2585323"/>
                  </a:lnTo>
                  <a:lnTo>
                    <a:pt x="0" y="258532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66888" y="3200364"/>
            <a:ext cx="4859655" cy="288149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90805" marR="527685">
              <a:lnSpc>
                <a:spcPct val="99400"/>
              </a:lnSpc>
              <a:spcBef>
                <a:spcPts val="180"/>
              </a:spcBef>
            </a:pPr>
            <a:r>
              <a:rPr lang="en-US" sz="1800" dirty="0">
                <a:latin typeface="Courier New"/>
                <a:cs typeface="Courier New"/>
              </a:rPr>
              <a:t>Universe = vanilla</a:t>
            </a:r>
          </a:p>
          <a:p>
            <a:pPr marL="90805" marR="527685">
              <a:lnSpc>
                <a:spcPct val="99400"/>
              </a:lnSpc>
              <a:spcBef>
                <a:spcPts val="180"/>
              </a:spcBef>
            </a:pPr>
            <a:r>
              <a:rPr lang="en-US" dirty="0">
                <a:latin typeface="Courier New"/>
                <a:cs typeface="Courier New"/>
              </a:rPr>
              <a:t>getenv = true</a:t>
            </a:r>
            <a:endParaRPr lang="en-US" sz="1800" dirty="0">
              <a:latin typeface="Courier New"/>
              <a:cs typeface="Courier New"/>
            </a:endParaRPr>
          </a:p>
          <a:p>
            <a:pPr marL="90805" marR="527685">
              <a:lnSpc>
                <a:spcPct val="99400"/>
              </a:lnSpc>
              <a:spcBef>
                <a:spcPts val="180"/>
              </a:spcBef>
            </a:pPr>
            <a:r>
              <a:rPr sz="1800" dirty="0">
                <a:latin typeface="Courier New"/>
                <a:cs typeface="Courier New"/>
              </a:rPr>
              <a:t>executable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lang="en-US" sz="1800" spc="-10" dirty="0">
                <a:latin typeface="Courier New"/>
                <a:cs typeface="Courier New"/>
              </a:rPr>
              <a:t>lp.py</a:t>
            </a:r>
          </a:p>
          <a:p>
            <a:pPr marL="90805" marR="527685">
              <a:lnSpc>
                <a:spcPct val="99400"/>
              </a:lnSpc>
              <a:spcBef>
                <a:spcPts val="180"/>
              </a:spcBef>
            </a:pPr>
            <a:r>
              <a:rPr sz="1800" dirty="0">
                <a:latin typeface="Courier New"/>
                <a:cs typeface="Courier New"/>
              </a:rPr>
              <a:t>arguments</a:t>
            </a:r>
            <a:r>
              <a:rPr sz="1800" spc="-6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65" dirty="0">
                <a:latin typeface="Courier New"/>
                <a:cs typeface="Courier New"/>
              </a:rPr>
              <a:t> </a:t>
            </a:r>
            <a:r>
              <a:rPr lang="en-US" sz="1800" spc="-65" dirty="0">
                <a:latin typeface="Courier New"/>
                <a:cs typeface="Courier New"/>
              </a:rPr>
              <a:t>fi</a:t>
            </a:r>
            <a:r>
              <a:rPr lang="en-US" spc="-65" dirty="0">
                <a:latin typeface="Courier New"/>
                <a:cs typeface="Courier New"/>
              </a:rPr>
              <a:t>le$(ProcID).lp</a:t>
            </a:r>
            <a:r>
              <a:rPr sz="1800" spc="-10" dirty="0">
                <a:latin typeface="Courier New"/>
                <a:cs typeface="Courier New"/>
              </a:rPr>
              <a:t> 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 dirty="0">
              <a:latin typeface="Courier New"/>
              <a:cs typeface="Courier New"/>
            </a:endParaRPr>
          </a:p>
          <a:p>
            <a:pPr marL="90805" marR="2575560">
              <a:lnSpc>
                <a:spcPct val="99400"/>
              </a:lnSpc>
            </a:pPr>
            <a:r>
              <a:rPr sz="1800" dirty="0">
                <a:latin typeface="Courier New"/>
                <a:cs typeface="Courier New"/>
              </a:rPr>
              <a:t>log</a:t>
            </a:r>
            <a:r>
              <a:rPr sz="1800" spc="-2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20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job.log </a:t>
            </a:r>
            <a:r>
              <a:rPr sz="1800" dirty="0">
                <a:latin typeface="Courier New"/>
                <a:cs typeface="Courier New"/>
              </a:rPr>
              <a:t>output</a:t>
            </a:r>
            <a:r>
              <a:rPr sz="1800" spc="-4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3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job.out </a:t>
            </a:r>
            <a:r>
              <a:rPr sz="1800" dirty="0">
                <a:latin typeface="Courier New"/>
                <a:cs typeface="Courier New"/>
              </a:rPr>
              <a:t>error</a:t>
            </a:r>
            <a:r>
              <a:rPr sz="1800" spc="-4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30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job.err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 dirty="0">
              <a:latin typeface="Courier New"/>
              <a:cs typeface="Courier New"/>
            </a:endParaRPr>
          </a:p>
          <a:p>
            <a:pPr marL="90805">
              <a:lnSpc>
                <a:spcPct val="100000"/>
              </a:lnSpc>
            </a:pPr>
            <a:r>
              <a:rPr lang="en-US" sz="1800" spc="-10" dirty="0">
                <a:latin typeface="Courier New"/>
                <a:cs typeface="Courier New"/>
              </a:rPr>
              <a:t>Q</a:t>
            </a:r>
            <a:r>
              <a:rPr sz="1800" spc="-10" dirty="0">
                <a:latin typeface="Courier New"/>
                <a:cs typeface="Courier New"/>
              </a:rPr>
              <a:t>ueue</a:t>
            </a:r>
            <a:r>
              <a:rPr lang="en-US" sz="1800" spc="-10" dirty="0">
                <a:latin typeface="Courier New"/>
                <a:cs typeface="Courier New"/>
              </a:rPr>
              <a:t> 3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45628" y="2810764"/>
            <a:ext cx="12484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ourier New"/>
                <a:cs typeface="Courier New"/>
              </a:rPr>
              <a:t>job.submit</a:t>
            </a:r>
            <a:endParaRPr sz="1600" dirty="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28238" y="3007867"/>
            <a:ext cx="1800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urier New"/>
                <a:cs typeface="Courier New"/>
              </a:rPr>
              <a:t>(submit_dir)/</a:t>
            </a:r>
            <a:endParaRPr sz="1800" dirty="0">
              <a:latin typeface="Courier New"/>
              <a:cs typeface="Courier New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619901" y="3194012"/>
            <a:ext cx="3030855" cy="2699385"/>
            <a:chOff x="6619901" y="3194012"/>
            <a:chExt cx="3030855" cy="2699385"/>
          </a:xfrm>
        </p:grpSpPr>
        <p:sp>
          <p:nvSpPr>
            <p:cNvPr id="11" name="object 11"/>
            <p:cNvSpPr/>
            <p:nvPr/>
          </p:nvSpPr>
          <p:spPr>
            <a:xfrm>
              <a:off x="6626251" y="3200362"/>
              <a:ext cx="525780" cy="1736089"/>
            </a:xfrm>
            <a:custGeom>
              <a:avLst/>
              <a:gdLst/>
              <a:ahLst/>
              <a:cxnLst/>
              <a:rect l="l" t="t" r="r" b="b"/>
              <a:pathLst>
                <a:path w="525779" h="1736089">
                  <a:moveTo>
                    <a:pt x="525347" y="173570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6626251" y="5071533"/>
              <a:ext cx="525780" cy="714375"/>
            </a:xfrm>
            <a:custGeom>
              <a:avLst/>
              <a:gdLst/>
              <a:ahLst/>
              <a:cxnLst/>
              <a:rect l="l" t="t" r="r" b="b"/>
              <a:pathLst>
                <a:path w="525779" h="714375">
                  <a:moveTo>
                    <a:pt x="0" y="714153"/>
                  </a:moveTo>
                  <a:lnTo>
                    <a:pt x="52534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151598" y="3428999"/>
              <a:ext cx="2493010" cy="2457450"/>
            </a:xfrm>
            <a:custGeom>
              <a:avLst/>
              <a:gdLst/>
              <a:ahLst/>
              <a:cxnLst/>
              <a:rect l="l" t="t" r="r" b="b"/>
              <a:pathLst>
                <a:path w="2493009" h="2457450">
                  <a:moveTo>
                    <a:pt x="0" y="409583"/>
                  </a:moveTo>
                  <a:lnTo>
                    <a:pt x="2755" y="361817"/>
                  </a:lnTo>
                  <a:lnTo>
                    <a:pt x="10817" y="315669"/>
                  </a:lnTo>
                  <a:lnTo>
                    <a:pt x="23878" y="271447"/>
                  </a:lnTo>
                  <a:lnTo>
                    <a:pt x="41630" y="229458"/>
                  </a:lnTo>
                  <a:lnTo>
                    <a:pt x="63767" y="190010"/>
                  </a:lnTo>
                  <a:lnTo>
                    <a:pt x="89980" y="153409"/>
                  </a:lnTo>
                  <a:lnTo>
                    <a:pt x="119964" y="119964"/>
                  </a:lnTo>
                  <a:lnTo>
                    <a:pt x="153409" y="89980"/>
                  </a:lnTo>
                  <a:lnTo>
                    <a:pt x="190010" y="63767"/>
                  </a:lnTo>
                  <a:lnTo>
                    <a:pt x="229458" y="41630"/>
                  </a:lnTo>
                  <a:lnTo>
                    <a:pt x="271447" y="23878"/>
                  </a:lnTo>
                  <a:lnTo>
                    <a:pt x="315669" y="10817"/>
                  </a:lnTo>
                  <a:lnTo>
                    <a:pt x="361816" y="2755"/>
                  </a:lnTo>
                  <a:lnTo>
                    <a:pt x="409582" y="0"/>
                  </a:lnTo>
                  <a:lnTo>
                    <a:pt x="2082881" y="0"/>
                  </a:lnTo>
                  <a:lnTo>
                    <a:pt x="2130646" y="2755"/>
                  </a:lnTo>
                  <a:lnTo>
                    <a:pt x="2176794" y="10817"/>
                  </a:lnTo>
                  <a:lnTo>
                    <a:pt x="2221016" y="23878"/>
                  </a:lnTo>
                  <a:lnTo>
                    <a:pt x="2263005" y="41630"/>
                  </a:lnTo>
                  <a:lnTo>
                    <a:pt x="2302453" y="63767"/>
                  </a:lnTo>
                  <a:lnTo>
                    <a:pt x="2339054" y="89980"/>
                  </a:lnTo>
                  <a:lnTo>
                    <a:pt x="2372499" y="119964"/>
                  </a:lnTo>
                  <a:lnTo>
                    <a:pt x="2402483" y="153409"/>
                  </a:lnTo>
                  <a:lnTo>
                    <a:pt x="2428696" y="190010"/>
                  </a:lnTo>
                  <a:lnTo>
                    <a:pt x="2450833" y="229458"/>
                  </a:lnTo>
                  <a:lnTo>
                    <a:pt x="2468585" y="271447"/>
                  </a:lnTo>
                  <a:lnTo>
                    <a:pt x="2481646" y="315669"/>
                  </a:lnTo>
                  <a:lnTo>
                    <a:pt x="2489708" y="361817"/>
                  </a:lnTo>
                  <a:lnTo>
                    <a:pt x="2492464" y="409583"/>
                  </a:lnTo>
                  <a:lnTo>
                    <a:pt x="2492464" y="2047867"/>
                  </a:lnTo>
                  <a:lnTo>
                    <a:pt x="2489708" y="2095632"/>
                  </a:lnTo>
                  <a:lnTo>
                    <a:pt x="2481646" y="2141780"/>
                  </a:lnTo>
                  <a:lnTo>
                    <a:pt x="2468585" y="2186002"/>
                  </a:lnTo>
                  <a:lnTo>
                    <a:pt x="2450833" y="2227991"/>
                  </a:lnTo>
                  <a:lnTo>
                    <a:pt x="2428696" y="2267439"/>
                  </a:lnTo>
                  <a:lnTo>
                    <a:pt x="2402483" y="2304040"/>
                  </a:lnTo>
                  <a:lnTo>
                    <a:pt x="2372499" y="2337485"/>
                  </a:lnTo>
                  <a:lnTo>
                    <a:pt x="2339054" y="2367469"/>
                  </a:lnTo>
                  <a:lnTo>
                    <a:pt x="2302453" y="2393682"/>
                  </a:lnTo>
                  <a:lnTo>
                    <a:pt x="2263005" y="2415819"/>
                  </a:lnTo>
                  <a:lnTo>
                    <a:pt x="2221016" y="2433571"/>
                  </a:lnTo>
                  <a:lnTo>
                    <a:pt x="2176794" y="2446632"/>
                  </a:lnTo>
                  <a:lnTo>
                    <a:pt x="2130646" y="2454694"/>
                  </a:lnTo>
                  <a:lnTo>
                    <a:pt x="2082881" y="2457450"/>
                  </a:lnTo>
                  <a:lnTo>
                    <a:pt x="409582" y="2457450"/>
                  </a:lnTo>
                  <a:lnTo>
                    <a:pt x="361816" y="2454694"/>
                  </a:lnTo>
                  <a:lnTo>
                    <a:pt x="315669" y="2446632"/>
                  </a:lnTo>
                  <a:lnTo>
                    <a:pt x="271447" y="2433571"/>
                  </a:lnTo>
                  <a:lnTo>
                    <a:pt x="229458" y="2415819"/>
                  </a:lnTo>
                  <a:lnTo>
                    <a:pt x="190010" y="2393682"/>
                  </a:lnTo>
                  <a:lnTo>
                    <a:pt x="153409" y="2367469"/>
                  </a:lnTo>
                  <a:lnTo>
                    <a:pt x="119964" y="2337485"/>
                  </a:lnTo>
                  <a:lnTo>
                    <a:pt x="89980" y="2304040"/>
                  </a:lnTo>
                  <a:lnTo>
                    <a:pt x="63767" y="2267439"/>
                  </a:lnTo>
                  <a:lnTo>
                    <a:pt x="41630" y="2227991"/>
                  </a:lnTo>
                  <a:lnTo>
                    <a:pt x="23878" y="2186002"/>
                  </a:lnTo>
                  <a:lnTo>
                    <a:pt x="10817" y="2141780"/>
                  </a:lnTo>
                  <a:lnTo>
                    <a:pt x="2755" y="2095632"/>
                  </a:lnTo>
                  <a:lnTo>
                    <a:pt x="0" y="2047867"/>
                  </a:lnTo>
                  <a:lnTo>
                    <a:pt x="0" y="40958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350301" y="3797300"/>
            <a:ext cx="1527175" cy="111953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lang="en-US" spc="-10" dirty="0">
                <a:latin typeface="Courier New"/>
                <a:cs typeface="Courier New"/>
              </a:rPr>
              <a:t>lp.py</a:t>
            </a:r>
            <a:r>
              <a:rPr sz="1800" spc="-10" dirty="0">
                <a:latin typeface="Courier New"/>
                <a:cs typeface="Courier New"/>
              </a:rPr>
              <a:t> file0.</a:t>
            </a:r>
            <a:r>
              <a:rPr lang="en-US" spc="-10" dirty="0">
                <a:latin typeface="Courier New"/>
                <a:cs typeface="Courier New"/>
              </a:rPr>
              <a:t>lp</a:t>
            </a:r>
            <a:r>
              <a:rPr sz="1800" spc="-10" dirty="0">
                <a:latin typeface="Courier New"/>
                <a:cs typeface="Courier New"/>
              </a:rPr>
              <a:t> file1.</a:t>
            </a:r>
            <a:r>
              <a:rPr lang="en-US" spc="-10" dirty="0">
                <a:latin typeface="Courier New"/>
                <a:cs typeface="Courier New"/>
              </a:rPr>
              <a:t>lp</a:t>
            </a:r>
            <a:r>
              <a:rPr sz="1800" spc="-10" dirty="0">
                <a:latin typeface="Courier New"/>
                <a:cs typeface="Courier New"/>
              </a:rPr>
              <a:t> file2.</a:t>
            </a:r>
            <a:r>
              <a:rPr lang="en-US" spc="-10" dirty="0">
                <a:latin typeface="Courier New"/>
                <a:cs typeface="Courier New"/>
              </a:rPr>
              <a:t>lp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35</a:t>
            </a:fld>
            <a:endParaRPr spc="-25" dirty="0"/>
          </a:p>
        </p:txBody>
      </p:sp>
      <p:sp>
        <p:nvSpPr>
          <p:cNvPr id="15" name="object 15"/>
          <p:cNvSpPr txBox="1"/>
          <p:nvPr/>
        </p:nvSpPr>
        <p:spPr>
          <a:xfrm>
            <a:off x="7350301" y="5168900"/>
            <a:ext cx="1390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urier New"/>
                <a:cs typeface="Courier New"/>
              </a:rPr>
              <a:t>job.submit</a:t>
            </a:r>
            <a:endParaRPr sz="180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Automatic</a:t>
            </a:r>
            <a:r>
              <a:rPr spc="380" dirty="0"/>
              <a:t> </a:t>
            </a:r>
            <a:r>
              <a:rPr spc="-55" dirty="0"/>
              <a:t>Variables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3409315" cy="198882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434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Each</a:t>
            </a:r>
            <a:r>
              <a:rPr sz="2800" spc="-16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job’s </a:t>
            </a:r>
            <a:r>
              <a:rPr sz="2800" spc="-10" dirty="0">
                <a:latin typeface="Courier New"/>
                <a:cs typeface="Courier New"/>
              </a:rPr>
              <a:t>ClusterId</a:t>
            </a:r>
            <a:r>
              <a:rPr sz="2800" spc="-905" dirty="0">
                <a:latin typeface="Courier New"/>
                <a:cs typeface="Courier New"/>
              </a:rPr>
              <a:t> </a:t>
            </a:r>
            <a:r>
              <a:rPr sz="2800" spc="-25" dirty="0">
                <a:latin typeface="Arial"/>
                <a:cs typeface="Arial"/>
              </a:rPr>
              <a:t>and </a:t>
            </a:r>
            <a:r>
              <a:rPr sz="2800" spc="-10" dirty="0">
                <a:latin typeface="Courier New"/>
                <a:cs typeface="Courier New"/>
              </a:rPr>
              <a:t>ProcId</a:t>
            </a:r>
            <a:r>
              <a:rPr sz="2800" spc="-894" dirty="0">
                <a:latin typeface="Courier New"/>
                <a:cs typeface="Courier New"/>
              </a:rPr>
              <a:t> </a:t>
            </a:r>
            <a:r>
              <a:rPr sz="2800" dirty="0">
                <a:latin typeface="Arial"/>
                <a:cs typeface="Arial"/>
              </a:rPr>
              <a:t>can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be </a:t>
            </a:r>
            <a:r>
              <a:rPr sz="2800" dirty="0">
                <a:latin typeface="Arial"/>
                <a:cs typeface="Arial"/>
              </a:rPr>
              <a:t>accessed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inside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the </a:t>
            </a:r>
            <a:r>
              <a:rPr sz="2800" dirty="0">
                <a:latin typeface="Arial"/>
                <a:cs typeface="Arial"/>
              </a:rPr>
              <a:t>submit</a:t>
            </a:r>
            <a:r>
              <a:rPr sz="2800" spc="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file</a:t>
            </a:r>
            <a:r>
              <a:rPr sz="2800" spc="7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using: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4139" y="4297171"/>
            <a:ext cx="22167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ourier New"/>
                <a:cs typeface="Courier New"/>
              </a:rPr>
              <a:t>$(ClusterId)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4139" y="5083555"/>
            <a:ext cx="16694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ourier New"/>
                <a:cs typeface="Courier New"/>
              </a:rPr>
              <a:t>$(ProcId)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61988" y="3040075"/>
            <a:ext cx="1238250" cy="1276350"/>
          </a:xfrm>
          <a:custGeom>
            <a:avLst/>
            <a:gdLst/>
            <a:ahLst/>
            <a:cxnLst/>
            <a:rect l="l" t="t" r="r" b="b"/>
            <a:pathLst>
              <a:path w="1238250" h="1276350">
                <a:moveTo>
                  <a:pt x="1238199" y="1271206"/>
                </a:moveTo>
                <a:lnTo>
                  <a:pt x="1238084" y="1271028"/>
                </a:lnTo>
                <a:lnTo>
                  <a:pt x="1183373" y="1184478"/>
                </a:lnTo>
                <a:lnTo>
                  <a:pt x="1179449" y="1183589"/>
                </a:lnTo>
                <a:lnTo>
                  <a:pt x="1173518" y="1187348"/>
                </a:lnTo>
                <a:lnTo>
                  <a:pt x="1172641" y="1191260"/>
                </a:lnTo>
                <a:lnTo>
                  <a:pt x="1209103" y="1248943"/>
                </a:lnTo>
                <a:lnTo>
                  <a:pt x="28917" y="636092"/>
                </a:lnTo>
                <a:lnTo>
                  <a:pt x="1185189" y="636092"/>
                </a:lnTo>
                <a:lnTo>
                  <a:pt x="1126248" y="670471"/>
                </a:lnTo>
                <a:lnTo>
                  <a:pt x="1125232" y="674357"/>
                </a:lnTo>
                <a:lnTo>
                  <a:pt x="1128763" y="680415"/>
                </a:lnTo>
                <a:lnTo>
                  <a:pt x="1132649" y="681443"/>
                </a:lnTo>
                <a:lnTo>
                  <a:pt x="1210398" y="636092"/>
                </a:lnTo>
                <a:lnTo>
                  <a:pt x="1221282" y="629742"/>
                </a:lnTo>
                <a:lnTo>
                  <a:pt x="1132649" y="578040"/>
                </a:lnTo>
                <a:lnTo>
                  <a:pt x="1128763" y="579056"/>
                </a:lnTo>
                <a:lnTo>
                  <a:pt x="1125232" y="585114"/>
                </a:lnTo>
                <a:lnTo>
                  <a:pt x="1126248" y="589013"/>
                </a:lnTo>
                <a:lnTo>
                  <a:pt x="1185189" y="623392"/>
                </a:lnTo>
                <a:lnTo>
                  <a:pt x="29235" y="623392"/>
                </a:lnTo>
                <a:lnTo>
                  <a:pt x="1192060" y="27711"/>
                </a:lnTo>
                <a:lnTo>
                  <a:pt x="1155268" y="85191"/>
                </a:lnTo>
                <a:lnTo>
                  <a:pt x="1156131" y="89115"/>
                </a:lnTo>
                <a:lnTo>
                  <a:pt x="1162050" y="92900"/>
                </a:lnTo>
                <a:lnTo>
                  <a:pt x="1165974" y="92036"/>
                </a:lnTo>
                <a:lnTo>
                  <a:pt x="1221219" y="5702"/>
                </a:lnTo>
                <a:lnTo>
                  <a:pt x="1118819" y="0"/>
                </a:lnTo>
                <a:lnTo>
                  <a:pt x="1115834" y="2679"/>
                </a:lnTo>
                <a:lnTo>
                  <a:pt x="1115453" y="9690"/>
                </a:lnTo>
                <a:lnTo>
                  <a:pt x="1118133" y="12687"/>
                </a:lnTo>
                <a:lnTo>
                  <a:pt x="1186268" y="16408"/>
                </a:lnTo>
                <a:lnTo>
                  <a:pt x="25" y="624090"/>
                </a:lnTo>
                <a:lnTo>
                  <a:pt x="2921" y="629742"/>
                </a:lnTo>
                <a:lnTo>
                  <a:pt x="0" y="635381"/>
                </a:lnTo>
                <a:lnTo>
                  <a:pt x="1203248" y="1260208"/>
                </a:lnTo>
                <a:lnTo>
                  <a:pt x="1135087" y="1263561"/>
                </a:lnTo>
                <a:lnTo>
                  <a:pt x="1132395" y="1266545"/>
                </a:lnTo>
                <a:lnTo>
                  <a:pt x="1132738" y="1273543"/>
                </a:lnTo>
                <a:lnTo>
                  <a:pt x="1135722" y="1276248"/>
                </a:lnTo>
                <a:lnTo>
                  <a:pt x="1238199" y="12712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8010712" y="2136140"/>
            <a:ext cx="1254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urier New"/>
                <a:cs typeface="Courier New"/>
              </a:rPr>
              <a:t>ClusterId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43822" y="2136140"/>
            <a:ext cx="844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urier New"/>
                <a:cs typeface="Courier New"/>
              </a:rPr>
              <a:t>ProcId</a:t>
            </a:r>
            <a:endParaRPr sz="1800" dirty="0">
              <a:latin typeface="Courier New"/>
              <a:cs typeface="Courier New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5276946" y="2929446"/>
          <a:ext cx="4912993" cy="27158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2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0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005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19430" algn="r">
                        <a:lnSpc>
                          <a:spcPts val="1989"/>
                        </a:lnSpc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128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78790" algn="ctr">
                        <a:lnSpc>
                          <a:spcPts val="1989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8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800" spc="-10" dirty="0">
                          <a:latin typeface="Courier New"/>
                          <a:cs typeface="Courier New"/>
                        </a:rPr>
                        <a:t>queue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13843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800" i="1" dirty="0">
                          <a:latin typeface="Courier New"/>
                          <a:cs typeface="Courier New"/>
                        </a:rPr>
                        <a:t>N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138430" marB="0"/>
                </a:tc>
                <a:tc>
                  <a:txBody>
                    <a:bodyPr/>
                    <a:lstStyle/>
                    <a:p>
                      <a:pPr marR="519430" algn="r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128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63195" marB="0"/>
                </a:tc>
                <a:tc>
                  <a:txBody>
                    <a:bodyPr/>
                    <a:lstStyle/>
                    <a:p>
                      <a:pPr marL="478790" algn="ctr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16319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53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02920" algn="r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128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70815" marB="0"/>
                </a:tc>
                <a:tc>
                  <a:txBody>
                    <a:bodyPr/>
                    <a:lstStyle/>
                    <a:p>
                      <a:pPr marL="478790" algn="ctr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17081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1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64590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...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50" dirty="0">
                        <a:latin typeface="Times New Roman"/>
                        <a:cs typeface="Times New Roman"/>
                      </a:endParaRPr>
                    </a:p>
                    <a:p>
                      <a:pPr marL="1052830">
                        <a:lnSpc>
                          <a:spcPts val="2080"/>
                        </a:lnSpc>
                      </a:pPr>
                      <a:r>
                        <a:rPr sz="1800" spc="-25" dirty="0">
                          <a:latin typeface="Arial"/>
                          <a:cs typeface="Arial"/>
                        </a:rPr>
                        <a:t>128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14605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478790" algn="ctr">
                        <a:lnSpc>
                          <a:spcPts val="2080"/>
                        </a:lnSpc>
                        <a:spcBef>
                          <a:spcPts val="1185"/>
                        </a:spcBef>
                      </a:pPr>
                      <a:r>
                        <a:rPr sz="1800" i="1" dirty="0">
                          <a:latin typeface="Arial"/>
                          <a:cs typeface="Arial"/>
                        </a:rPr>
                        <a:t>N-</a:t>
                      </a:r>
                      <a:r>
                        <a:rPr sz="1800" i="1" spc="-50" dirty="0">
                          <a:latin typeface="Arial"/>
                          <a:cs typeface="Arial"/>
                        </a:rPr>
                        <a:t>1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object 10"/>
          <p:cNvSpPr/>
          <p:nvPr/>
        </p:nvSpPr>
        <p:spPr>
          <a:xfrm>
            <a:off x="6559637" y="3666276"/>
            <a:ext cx="1223645" cy="1824355"/>
          </a:xfrm>
          <a:custGeom>
            <a:avLst/>
            <a:gdLst/>
            <a:ahLst/>
            <a:cxnLst/>
            <a:rect l="l" t="t" r="r" b="b"/>
            <a:pathLst>
              <a:path w="1223645" h="1824354">
                <a:moveTo>
                  <a:pt x="1136921" y="1767584"/>
                </a:moveTo>
                <a:lnTo>
                  <a:pt x="1133120" y="1768896"/>
                </a:lnTo>
                <a:lnTo>
                  <a:pt x="1130051" y="1775203"/>
                </a:lnTo>
                <a:lnTo>
                  <a:pt x="1131364" y="1779003"/>
                </a:lnTo>
                <a:lnTo>
                  <a:pt x="1223628" y="1823904"/>
                </a:lnTo>
                <a:lnTo>
                  <a:pt x="1223198" y="1816954"/>
                </a:lnTo>
                <a:lnTo>
                  <a:pt x="1211336" y="1816954"/>
                </a:lnTo>
                <a:lnTo>
                  <a:pt x="1198276" y="1797442"/>
                </a:lnTo>
                <a:lnTo>
                  <a:pt x="1136921" y="1767584"/>
                </a:lnTo>
                <a:close/>
              </a:path>
              <a:path w="1223645" h="1824354">
                <a:moveTo>
                  <a:pt x="1198276" y="1797442"/>
                </a:moveTo>
                <a:lnTo>
                  <a:pt x="1211336" y="1816954"/>
                </a:lnTo>
                <a:lnTo>
                  <a:pt x="1216015" y="1813822"/>
                </a:lnTo>
                <a:lnTo>
                  <a:pt x="1210280" y="1813822"/>
                </a:lnTo>
                <a:lnTo>
                  <a:pt x="1209609" y="1802956"/>
                </a:lnTo>
                <a:lnTo>
                  <a:pt x="1198276" y="1797442"/>
                </a:lnTo>
                <a:close/>
              </a:path>
              <a:path w="1223645" h="1824354">
                <a:moveTo>
                  <a:pt x="1214283" y="1718826"/>
                </a:moveTo>
                <a:lnTo>
                  <a:pt x="1207283" y="1719259"/>
                </a:lnTo>
                <a:lnTo>
                  <a:pt x="1204621" y="1722273"/>
                </a:lnTo>
                <a:lnTo>
                  <a:pt x="1208831" y="1790378"/>
                </a:lnTo>
                <a:lnTo>
                  <a:pt x="1221891" y="1809890"/>
                </a:lnTo>
                <a:lnTo>
                  <a:pt x="1211336" y="1816954"/>
                </a:lnTo>
                <a:lnTo>
                  <a:pt x="1223198" y="1816954"/>
                </a:lnTo>
                <a:lnTo>
                  <a:pt x="1217297" y="1721490"/>
                </a:lnTo>
                <a:lnTo>
                  <a:pt x="1214283" y="1718826"/>
                </a:lnTo>
                <a:close/>
              </a:path>
              <a:path w="1223645" h="1824354">
                <a:moveTo>
                  <a:pt x="1209609" y="1802956"/>
                </a:moveTo>
                <a:lnTo>
                  <a:pt x="1210280" y="1813822"/>
                </a:lnTo>
                <a:lnTo>
                  <a:pt x="1219398" y="1807720"/>
                </a:lnTo>
                <a:lnTo>
                  <a:pt x="1209609" y="1802956"/>
                </a:lnTo>
                <a:close/>
              </a:path>
              <a:path w="1223645" h="1824354">
                <a:moveTo>
                  <a:pt x="1208831" y="1790378"/>
                </a:moveTo>
                <a:lnTo>
                  <a:pt x="1209609" y="1802956"/>
                </a:lnTo>
                <a:lnTo>
                  <a:pt x="1219398" y="1807720"/>
                </a:lnTo>
                <a:lnTo>
                  <a:pt x="1210280" y="1813822"/>
                </a:lnTo>
                <a:lnTo>
                  <a:pt x="1216015" y="1813822"/>
                </a:lnTo>
                <a:lnTo>
                  <a:pt x="1221891" y="1809890"/>
                </a:lnTo>
                <a:lnTo>
                  <a:pt x="1208831" y="1790378"/>
                </a:lnTo>
                <a:close/>
              </a:path>
              <a:path w="1223645" h="1824354">
                <a:moveTo>
                  <a:pt x="10554" y="0"/>
                </a:moveTo>
                <a:lnTo>
                  <a:pt x="0" y="7063"/>
                </a:lnTo>
                <a:lnTo>
                  <a:pt x="1198276" y="1797442"/>
                </a:lnTo>
                <a:lnTo>
                  <a:pt x="1209609" y="1802956"/>
                </a:lnTo>
                <a:lnTo>
                  <a:pt x="1208831" y="1790378"/>
                </a:lnTo>
                <a:lnTo>
                  <a:pt x="105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10438667" y="4681220"/>
            <a:ext cx="216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Arial"/>
                <a:cs typeface="Arial"/>
              </a:rPr>
              <a:t>...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36</a:t>
            </a:fld>
            <a:endParaRPr spc="-2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Job</a:t>
            </a:r>
            <a:r>
              <a:rPr spc="10" dirty="0"/>
              <a:t> </a:t>
            </a:r>
            <a:r>
              <a:rPr spc="-45" dirty="0"/>
              <a:t>Variation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762126" y="3195601"/>
            <a:ext cx="4869180" cy="2595245"/>
            <a:chOff x="1762126" y="3195601"/>
            <a:chExt cx="4869180" cy="2595245"/>
          </a:xfrm>
        </p:grpSpPr>
        <p:sp>
          <p:nvSpPr>
            <p:cNvPr id="4" name="object 4"/>
            <p:cNvSpPr/>
            <p:nvPr/>
          </p:nvSpPr>
          <p:spPr>
            <a:xfrm>
              <a:off x="1766888" y="3200364"/>
              <a:ext cx="4859655" cy="2585720"/>
            </a:xfrm>
            <a:custGeom>
              <a:avLst/>
              <a:gdLst/>
              <a:ahLst/>
              <a:cxnLst/>
              <a:rect l="l" t="t" r="r" b="b"/>
              <a:pathLst>
                <a:path w="4859655" h="2585720">
                  <a:moveTo>
                    <a:pt x="4859362" y="0"/>
                  </a:moveTo>
                  <a:lnTo>
                    <a:pt x="0" y="0"/>
                  </a:lnTo>
                  <a:lnTo>
                    <a:pt x="0" y="2585322"/>
                  </a:lnTo>
                  <a:lnTo>
                    <a:pt x="4859362" y="2585322"/>
                  </a:lnTo>
                  <a:lnTo>
                    <a:pt x="4859362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766888" y="3200364"/>
              <a:ext cx="4859655" cy="2585720"/>
            </a:xfrm>
            <a:custGeom>
              <a:avLst/>
              <a:gdLst/>
              <a:ahLst/>
              <a:cxnLst/>
              <a:rect l="l" t="t" r="r" b="b"/>
              <a:pathLst>
                <a:path w="4859655" h="2585720">
                  <a:moveTo>
                    <a:pt x="0" y="0"/>
                  </a:moveTo>
                  <a:lnTo>
                    <a:pt x="4859363" y="0"/>
                  </a:lnTo>
                  <a:lnTo>
                    <a:pt x="4859363" y="2585323"/>
                  </a:lnTo>
                  <a:lnTo>
                    <a:pt x="0" y="258532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766888" y="3200364"/>
            <a:ext cx="4859655" cy="25857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90805" marR="527685">
              <a:lnSpc>
                <a:spcPct val="99400"/>
              </a:lnSpc>
              <a:spcBef>
                <a:spcPts val="180"/>
              </a:spcBef>
            </a:pPr>
            <a:r>
              <a:rPr sz="1800" dirty="0">
                <a:latin typeface="Courier New"/>
                <a:cs typeface="Courier New"/>
              </a:rPr>
              <a:t>executable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analyze.exe </a:t>
            </a:r>
            <a:r>
              <a:rPr sz="1800" dirty="0">
                <a:latin typeface="Courier New"/>
                <a:cs typeface="Courier New"/>
              </a:rPr>
              <a:t>arguments</a:t>
            </a:r>
            <a:r>
              <a:rPr sz="1800" spc="-6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6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file</a:t>
            </a:r>
            <a:r>
              <a:rPr sz="1800" b="1" dirty="0">
                <a:latin typeface="Courier New"/>
                <a:cs typeface="Courier New"/>
              </a:rPr>
              <a:t>0</a:t>
            </a:r>
            <a:r>
              <a:rPr sz="1800" dirty="0">
                <a:latin typeface="Courier New"/>
                <a:cs typeface="Courier New"/>
              </a:rPr>
              <a:t>.in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file</a:t>
            </a:r>
            <a:r>
              <a:rPr sz="1800" b="1" spc="-10" dirty="0">
                <a:latin typeface="Courier New"/>
                <a:cs typeface="Courier New"/>
              </a:rPr>
              <a:t>0</a:t>
            </a:r>
            <a:r>
              <a:rPr sz="1800" spc="-10" dirty="0">
                <a:latin typeface="Courier New"/>
                <a:cs typeface="Courier New"/>
              </a:rPr>
              <a:t>.out </a:t>
            </a:r>
            <a:r>
              <a:rPr sz="1800" dirty="0">
                <a:latin typeface="Courier New"/>
                <a:cs typeface="Courier New"/>
              </a:rPr>
              <a:t>transfer_input_files</a:t>
            </a:r>
            <a:r>
              <a:rPr sz="1800" spc="-11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10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file</a:t>
            </a:r>
            <a:r>
              <a:rPr sz="1800" b="1" spc="-10" dirty="0">
                <a:latin typeface="Courier New"/>
                <a:cs typeface="Courier New"/>
              </a:rPr>
              <a:t>0</a:t>
            </a:r>
            <a:r>
              <a:rPr sz="1800" spc="-10" dirty="0">
                <a:latin typeface="Courier New"/>
                <a:cs typeface="Courier New"/>
              </a:rPr>
              <a:t>.in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 dirty="0">
              <a:latin typeface="Courier New"/>
              <a:cs typeface="Courier New"/>
            </a:endParaRPr>
          </a:p>
          <a:p>
            <a:pPr marL="90805" marR="2575560">
              <a:lnSpc>
                <a:spcPct val="99400"/>
              </a:lnSpc>
            </a:pPr>
            <a:r>
              <a:rPr sz="1800" dirty="0">
                <a:latin typeface="Courier New"/>
                <a:cs typeface="Courier New"/>
              </a:rPr>
              <a:t>log</a:t>
            </a:r>
            <a:r>
              <a:rPr sz="1800" spc="-2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20" dirty="0">
                <a:latin typeface="Courier New"/>
                <a:cs typeface="Courier New"/>
              </a:rPr>
              <a:t> </a:t>
            </a:r>
            <a:r>
              <a:rPr sz="1800" b="1" spc="-10" dirty="0">
                <a:latin typeface="Courier New"/>
                <a:cs typeface="Courier New"/>
              </a:rPr>
              <a:t>job.log </a:t>
            </a:r>
            <a:r>
              <a:rPr sz="1800" dirty="0">
                <a:latin typeface="Courier New"/>
                <a:cs typeface="Courier New"/>
              </a:rPr>
              <a:t>output</a:t>
            </a:r>
            <a:r>
              <a:rPr sz="1800" spc="-4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35" dirty="0">
                <a:latin typeface="Courier New"/>
                <a:cs typeface="Courier New"/>
              </a:rPr>
              <a:t> </a:t>
            </a:r>
            <a:r>
              <a:rPr sz="1800" b="1" spc="-10" dirty="0">
                <a:latin typeface="Courier New"/>
                <a:cs typeface="Courier New"/>
              </a:rPr>
              <a:t>job.out </a:t>
            </a:r>
            <a:r>
              <a:rPr sz="1800" dirty="0">
                <a:latin typeface="Courier New"/>
                <a:cs typeface="Courier New"/>
              </a:rPr>
              <a:t>error</a:t>
            </a:r>
            <a:r>
              <a:rPr sz="1800" spc="-4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30" dirty="0">
                <a:latin typeface="Courier New"/>
                <a:cs typeface="Courier New"/>
              </a:rPr>
              <a:t> </a:t>
            </a:r>
            <a:r>
              <a:rPr sz="1800" b="1" spc="-10" dirty="0">
                <a:latin typeface="Courier New"/>
                <a:cs typeface="Courier New"/>
              </a:rPr>
              <a:t>job.err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 dirty="0">
              <a:latin typeface="Courier New"/>
              <a:cs typeface="Courier New"/>
            </a:endParaRPr>
          </a:p>
          <a:p>
            <a:pPr marL="90805">
              <a:lnSpc>
                <a:spcPct val="100000"/>
              </a:lnSpc>
            </a:pPr>
            <a:r>
              <a:rPr sz="1800" dirty="0">
                <a:latin typeface="Courier New"/>
                <a:cs typeface="Courier New"/>
              </a:rPr>
              <a:t>queue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spc="-50" dirty="0">
                <a:latin typeface="Courier New"/>
                <a:cs typeface="Courier New"/>
              </a:rPr>
              <a:t>3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6939" y="1807971"/>
            <a:ext cx="9121140" cy="12725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How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uniquely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identify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each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(filenames,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log/out/err names)?</a:t>
            </a:r>
            <a:endParaRPr sz="2800" dirty="0">
              <a:latin typeface="Arial"/>
              <a:cs typeface="Arial"/>
            </a:endParaRPr>
          </a:p>
          <a:p>
            <a:pPr marL="941069">
              <a:lnSpc>
                <a:spcPct val="100000"/>
              </a:lnSpc>
              <a:spcBef>
                <a:spcPts val="1495"/>
              </a:spcBef>
            </a:pPr>
            <a:r>
              <a:rPr sz="1600" spc="-10" dirty="0">
                <a:latin typeface="Courier New"/>
                <a:cs typeface="Courier New"/>
              </a:rPr>
              <a:t>job.submit</a:t>
            </a:r>
            <a:endParaRPr sz="160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28238" y="3007867"/>
            <a:ext cx="1800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urier New"/>
                <a:cs typeface="Courier New"/>
              </a:rPr>
              <a:t>(submit_dir)/</a:t>
            </a:r>
            <a:endParaRPr sz="1800" dirty="0">
              <a:latin typeface="Courier New"/>
              <a:cs typeface="Courier New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619901" y="3194012"/>
            <a:ext cx="3030855" cy="2699385"/>
            <a:chOff x="6619901" y="3194012"/>
            <a:chExt cx="3030855" cy="2699385"/>
          </a:xfrm>
        </p:grpSpPr>
        <p:sp>
          <p:nvSpPr>
            <p:cNvPr id="10" name="object 10"/>
            <p:cNvSpPr/>
            <p:nvPr/>
          </p:nvSpPr>
          <p:spPr>
            <a:xfrm>
              <a:off x="6626251" y="3200362"/>
              <a:ext cx="525780" cy="1736089"/>
            </a:xfrm>
            <a:custGeom>
              <a:avLst/>
              <a:gdLst/>
              <a:ahLst/>
              <a:cxnLst/>
              <a:rect l="l" t="t" r="r" b="b"/>
              <a:pathLst>
                <a:path w="525779" h="1736089">
                  <a:moveTo>
                    <a:pt x="525347" y="173570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6626251" y="5071533"/>
              <a:ext cx="525780" cy="714375"/>
            </a:xfrm>
            <a:custGeom>
              <a:avLst/>
              <a:gdLst/>
              <a:ahLst/>
              <a:cxnLst/>
              <a:rect l="l" t="t" r="r" b="b"/>
              <a:pathLst>
                <a:path w="525779" h="714375">
                  <a:moveTo>
                    <a:pt x="0" y="714153"/>
                  </a:moveTo>
                  <a:lnTo>
                    <a:pt x="525347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151598" y="3428999"/>
              <a:ext cx="2493010" cy="2457450"/>
            </a:xfrm>
            <a:custGeom>
              <a:avLst/>
              <a:gdLst/>
              <a:ahLst/>
              <a:cxnLst/>
              <a:rect l="l" t="t" r="r" b="b"/>
              <a:pathLst>
                <a:path w="2493009" h="2457450">
                  <a:moveTo>
                    <a:pt x="0" y="409583"/>
                  </a:moveTo>
                  <a:lnTo>
                    <a:pt x="2755" y="361817"/>
                  </a:lnTo>
                  <a:lnTo>
                    <a:pt x="10817" y="315669"/>
                  </a:lnTo>
                  <a:lnTo>
                    <a:pt x="23878" y="271447"/>
                  </a:lnTo>
                  <a:lnTo>
                    <a:pt x="41630" y="229458"/>
                  </a:lnTo>
                  <a:lnTo>
                    <a:pt x="63767" y="190010"/>
                  </a:lnTo>
                  <a:lnTo>
                    <a:pt x="89980" y="153409"/>
                  </a:lnTo>
                  <a:lnTo>
                    <a:pt x="119964" y="119964"/>
                  </a:lnTo>
                  <a:lnTo>
                    <a:pt x="153409" y="89980"/>
                  </a:lnTo>
                  <a:lnTo>
                    <a:pt x="190010" y="63767"/>
                  </a:lnTo>
                  <a:lnTo>
                    <a:pt x="229458" y="41630"/>
                  </a:lnTo>
                  <a:lnTo>
                    <a:pt x="271447" y="23878"/>
                  </a:lnTo>
                  <a:lnTo>
                    <a:pt x="315669" y="10817"/>
                  </a:lnTo>
                  <a:lnTo>
                    <a:pt x="361816" y="2755"/>
                  </a:lnTo>
                  <a:lnTo>
                    <a:pt x="409582" y="0"/>
                  </a:lnTo>
                  <a:lnTo>
                    <a:pt x="2082881" y="0"/>
                  </a:lnTo>
                  <a:lnTo>
                    <a:pt x="2130646" y="2755"/>
                  </a:lnTo>
                  <a:lnTo>
                    <a:pt x="2176794" y="10817"/>
                  </a:lnTo>
                  <a:lnTo>
                    <a:pt x="2221016" y="23878"/>
                  </a:lnTo>
                  <a:lnTo>
                    <a:pt x="2263005" y="41630"/>
                  </a:lnTo>
                  <a:lnTo>
                    <a:pt x="2302453" y="63767"/>
                  </a:lnTo>
                  <a:lnTo>
                    <a:pt x="2339054" y="89980"/>
                  </a:lnTo>
                  <a:lnTo>
                    <a:pt x="2372499" y="119964"/>
                  </a:lnTo>
                  <a:lnTo>
                    <a:pt x="2402483" y="153409"/>
                  </a:lnTo>
                  <a:lnTo>
                    <a:pt x="2428696" y="190010"/>
                  </a:lnTo>
                  <a:lnTo>
                    <a:pt x="2450833" y="229458"/>
                  </a:lnTo>
                  <a:lnTo>
                    <a:pt x="2468585" y="271447"/>
                  </a:lnTo>
                  <a:lnTo>
                    <a:pt x="2481646" y="315669"/>
                  </a:lnTo>
                  <a:lnTo>
                    <a:pt x="2489708" y="361817"/>
                  </a:lnTo>
                  <a:lnTo>
                    <a:pt x="2492464" y="409583"/>
                  </a:lnTo>
                  <a:lnTo>
                    <a:pt x="2492464" y="2047867"/>
                  </a:lnTo>
                  <a:lnTo>
                    <a:pt x="2489708" y="2095632"/>
                  </a:lnTo>
                  <a:lnTo>
                    <a:pt x="2481646" y="2141780"/>
                  </a:lnTo>
                  <a:lnTo>
                    <a:pt x="2468585" y="2186002"/>
                  </a:lnTo>
                  <a:lnTo>
                    <a:pt x="2450833" y="2227991"/>
                  </a:lnTo>
                  <a:lnTo>
                    <a:pt x="2428696" y="2267439"/>
                  </a:lnTo>
                  <a:lnTo>
                    <a:pt x="2402483" y="2304040"/>
                  </a:lnTo>
                  <a:lnTo>
                    <a:pt x="2372499" y="2337485"/>
                  </a:lnTo>
                  <a:lnTo>
                    <a:pt x="2339054" y="2367469"/>
                  </a:lnTo>
                  <a:lnTo>
                    <a:pt x="2302453" y="2393682"/>
                  </a:lnTo>
                  <a:lnTo>
                    <a:pt x="2263005" y="2415819"/>
                  </a:lnTo>
                  <a:lnTo>
                    <a:pt x="2221016" y="2433571"/>
                  </a:lnTo>
                  <a:lnTo>
                    <a:pt x="2176794" y="2446632"/>
                  </a:lnTo>
                  <a:lnTo>
                    <a:pt x="2130646" y="2454694"/>
                  </a:lnTo>
                  <a:lnTo>
                    <a:pt x="2082881" y="2457450"/>
                  </a:lnTo>
                  <a:lnTo>
                    <a:pt x="409582" y="2457450"/>
                  </a:lnTo>
                  <a:lnTo>
                    <a:pt x="361816" y="2454694"/>
                  </a:lnTo>
                  <a:lnTo>
                    <a:pt x="315669" y="2446632"/>
                  </a:lnTo>
                  <a:lnTo>
                    <a:pt x="271447" y="2433571"/>
                  </a:lnTo>
                  <a:lnTo>
                    <a:pt x="229458" y="2415819"/>
                  </a:lnTo>
                  <a:lnTo>
                    <a:pt x="190010" y="2393682"/>
                  </a:lnTo>
                  <a:lnTo>
                    <a:pt x="153409" y="2367469"/>
                  </a:lnTo>
                  <a:lnTo>
                    <a:pt x="119964" y="2337485"/>
                  </a:lnTo>
                  <a:lnTo>
                    <a:pt x="89980" y="2304040"/>
                  </a:lnTo>
                  <a:lnTo>
                    <a:pt x="63767" y="2267439"/>
                  </a:lnTo>
                  <a:lnTo>
                    <a:pt x="41630" y="2227991"/>
                  </a:lnTo>
                  <a:lnTo>
                    <a:pt x="23878" y="2186002"/>
                  </a:lnTo>
                  <a:lnTo>
                    <a:pt x="10817" y="2141780"/>
                  </a:lnTo>
                  <a:lnTo>
                    <a:pt x="2755" y="2095632"/>
                  </a:lnTo>
                  <a:lnTo>
                    <a:pt x="0" y="2047867"/>
                  </a:lnTo>
                  <a:lnTo>
                    <a:pt x="0" y="40958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350301" y="3797300"/>
            <a:ext cx="1527175" cy="1125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sz="1800" spc="-10" dirty="0">
                <a:latin typeface="Courier New"/>
                <a:cs typeface="Courier New"/>
              </a:rPr>
              <a:t>analyze.exe file0.in file1.in file2.in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37</a:t>
            </a:fld>
            <a:endParaRPr spc="-25" dirty="0"/>
          </a:p>
        </p:txBody>
      </p:sp>
      <p:sp>
        <p:nvSpPr>
          <p:cNvPr id="14" name="object 14"/>
          <p:cNvSpPr txBox="1"/>
          <p:nvPr/>
        </p:nvSpPr>
        <p:spPr>
          <a:xfrm>
            <a:off x="7350301" y="5168900"/>
            <a:ext cx="1390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urier New"/>
                <a:cs typeface="Courier New"/>
              </a:rPr>
              <a:t>job.submit</a:t>
            </a:r>
            <a:endParaRPr sz="180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424691"/>
            <a:ext cx="11430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Submitting Mutilple </a:t>
            </a:r>
            <a:r>
              <a:rPr dirty="0"/>
              <a:t>Using</a:t>
            </a:r>
            <a:r>
              <a:rPr spc="-25" dirty="0"/>
              <a:t> </a:t>
            </a:r>
            <a:r>
              <a:rPr spc="-45" dirty="0"/>
              <a:t>$(ProcId)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38</a:t>
            </a:fld>
            <a:endParaRPr spc="-25" dirty="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766983C9-3317-9160-4CB7-C56418560FF5}"/>
              </a:ext>
            </a:extLst>
          </p:cNvPr>
          <p:cNvSpPr txBox="1"/>
          <p:nvPr/>
        </p:nvSpPr>
        <p:spPr>
          <a:xfrm>
            <a:off x="249237" y="1283652"/>
            <a:ext cx="4301490" cy="49460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latin typeface="Arial"/>
                <a:cs typeface="Arial"/>
              </a:rPr>
              <a:t>universe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vanilla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getenv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true</a:t>
            </a:r>
            <a:endParaRPr sz="1400" dirty="0">
              <a:latin typeface="Arial"/>
              <a:cs typeface="Arial"/>
            </a:endParaRPr>
          </a:p>
          <a:p>
            <a:pPr marL="12700" marR="1116330">
              <a:lnSpc>
                <a:spcPct val="201200"/>
              </a:lnSpc>
            </a:pPr>
            <a:r>
              <a:rPr sz="1400" spc="-10" dirty="0">
                <a:latin typeface="Arial"/>
                <a:cs typeface="Arial"/>
              </a:rPr>
              <a:t>executable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$ENV(HOME)/gurobi/lp.py arguments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10" dirty="0">
                <a:latin typeface="Arial"/>
                <a:cs typeface="Arial"/>
              </a:rPr>
              <a:t> test$(ProcID).lp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Log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$ENV(HOME)/gurobi/$(Cluster).log</a:t>
            </a:r>
            <a:endParaRPr sz="1400" dirty="0">
              <a:latin typeface="Arial"/>
              <a:cs typeface="Arial"/>
            </a:endParaRPr>
          </a:p>
          <a:p>
            <a:pPr marL="12700" marR="5080" algn="just">
              <a:lnSpc>
                <a:spcPct val="201100"/>
              </a:lnSpc>
            </a:pPr>
            <a:r>
              <a:rPr sz="1400" dirty="0">
                <a:latin typeface="Arial"/>
                <a:cs typeface="Arial"/>
              </a:rPr>
              <a:t>output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$ENV(HOME)/gurobi/$(Cluster).$(ProcId).out </a:t>
            </a:r>
            <a:r>
              <a:rPr sz="1400" dirty="0">
                <a:latin typeface="Arial"/>
                <a:cs typeface="Arial"/>
              </a:rPr>
              <a:t>error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 </a:t>
            </a:r>
            <a:r>
              <a:rPr sz="1400" spc="-10" dirty="0">
                <a:latin typeface="Arial"/>
                <a:cs typeface="Arial"/>
              </a:rPr>
              <a:t>$ENV(HOME)/gurobi/$(cluster).$(ProcId).error notification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error</a:t>
            </a:r>
            <a:endParaRPr sz="1400" dirty="0">
              <a:latin typeface="Arial"/>
              <a:cs typeface="Arial"/>
            </a:endParaRPr>
          </a:p>
          <a:p>
            <a:pPr marL="12700" marR="2333625" algn="just">
              <a:lnSpc>
                <a:spcPct val="196700"/>
              </a:lnSpc>
              <a:spcBef>
                <a:spcPts val="75"/>
              </a:spcBef>
            </a:pPr>
            <a:r>
              <a:rPr sz="1400" spc="-10" dirty="0">
                <a:latin typeface="Arial"/>
                <a:cs typeface="Arial"/>
              </a:rPr>
              <a:t>notification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complete </a:t>
            </a:r>
            <a:r>
              <a:rPr sz="1400" dirty="0">
                <a:latin typeface="Arial"/>
                <a:cs typeface="Arial"/>
              </a:rPr>
              <a:t>request_memory</a:t>
            </a:r>
            <a:r>
              <a:rPr sz="1400" spc="-1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1048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request_cpus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1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queue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3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0D3474A8-ED49-1A42-2A86-04EF56721750}"/>
              </a:ext>
            </a:extLst>
          </p:cNvPr>
          <p:cNvSpPr txBox="1"/>
          <p:nvPr/>
        </p:nvSpPr>
        <p:spPr>
          <a:xfrm>
            <a:off x="5112130" y="2598737"/>
            <a:ext cx="5674360" cy="5867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44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Use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CA3946"/>
                </a:solidFill>
                <a:latin typeface="Courier New"/>
                <a:cs typeface="Courier New"/>
              </a:rPr>
              <a:t>$(ClusterId)</a:t>
            </a:r>
            <a:r>
              <a:rPr sz="1800" spc="-10" dirty="0">
                <a:latin typeface="Calibri"/>
                <a:cs typeface="Calibri"/>
              </a:rPr>
              <a:t>,</a:t>
            </a:r>
            <a:r>
              <a:rPr sz="1800" spc="315" dirty="0">
                <a:latin typeface="Calibri"/>
                <a:cs typeface="Calibri"/>
              </a:rPr>
              <a:t> </a:t>
            </a:r>
            <a:r>
              <a:rPr sz="1800" spc="-40" dirty="0">
                <a:solidFill>
                  <a:srgbClr val="CA3946"/>
                </a:solidFill>
                <a:latin typeface="Courier New"/>
                <a:cs typeface="Courier New"/>
              </a:rPr>
              <a:t>$(ProcId)</a:t>
            </a:r>
            <a:r>
              <a:rPr sz="1800" spc="-505" dirty="0">
                <a:solidFill>
                  <a:srgbClr val="CA3946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latin typeface="Calibri"/>
                <a:cs typeface="Calibri"/>
              </a:rPr>
              <a:t>variables</a:t>
            </a:r>
            <a:r>
              <a:rPr sz="1800" spc="-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provide </a:t>
            </a:r>
            <a:r>
              <a:rPr sz="1800" dirty="0">
                <a:latin typeface="Calibri"/>
                <a:cs typeface="Calibri"/>
              </a:rPr>
              <a:t>unique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values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jobs.*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9237" y="1283652"/>
            <a:ext cx="4301490" cy="49460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latin typeface="Arial"/>
                <a:cs typeface="Arial"/>
              </a:rPr>
              <a:t>universe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vanilla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getenv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true</a:t>
            </a:r>
            <a:endParaRPr sz="1400" dirty="0">
              <a:latin typeface="Arial"/>
              <a:cs typeface="Arial"/>
            </a:endParaRPr>
          </a:p>
          <a:p>
            <a:pPr marL="12700" marR="1116330">
              <a:lnSpc>
                <a:spcPct val="201200"/>
              </a:lnSpc>
            </a:pPr>
            <a:r>
              <a:rPr sz="1400" spc="-10" dirty="0">
                <a:latin typeface="Arial"/>
                <a:cs typeface="Arial"/>
              </a:rPr>
              <a:t>executable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$ENV(HOME)/gurobi/lp.py arguments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10" dirty="0">
                <a:latin typeface="Arial"/>
                <a:cs typeface="Arial"/>
              </a:rPr>
              <a:t> test$(ProcID).lp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Log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$ENV(HOME)/gurobi/$(Cluster).log</a:t>
            </a:r>
            <a:endParaRPr sz="1400" dirty="0">
              <a:latin typeface="Arial"/>
              <a:cs typeface="Arial"/>
            </a:endParaRPr>
          </a:p>
          <a:p>
            <a:pPr marL="12700" marR="5080" algn="just">
              <a:lnSpc>
                <a:spcPct val="201100"/>
              </a:lnSpc>
            </a:pPr>
            <a:r>
              <a:rPr sz="1400" dirty="0">
                <a:latin typeface="Arial"/>
                <a:cs typeface="Arial"/>
              </a:rPr>
              <a:t>output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$ENV(HOME)/gurobi/$(Cluster).$(ProcId).out </a:t>
            </a:r>
            <a:r>
              <a:rPr sz="1400" dirty="0">
                <a:latin typeface="Arial"/>
                <a:cs typeface="Arial"/>
              </a:rPr>
              <a:t>error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 </a:t>
            </a:r>
            <a:r>
              <a:rPr sz="1400" spc="-10" dirty="0">
                <a:latin typeface="Arial"/>
                <a:cs typeface="Arial"/>
              </a:rPr>
              <a:t>$ENV(HOME)/gurobi/$(cluster).$(ProcId).error notification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error</a:t>
            </a:r>
            <a:endParaRPr sz="1400" dirty="0">
              <a:latin typeface="Arial"/>
              <a:cs typeface="Arial"/>
            </a:endParaRPr>
          </a:p>
          <a:p>
            <a:pPr marL="12700" marR="2333625" algn="just">
              <a:lnSpc>
                <a:spcPct val="196700"/>
              </a:lnSpc>
              <a:spcBef>
                <a:spcPts val="75"/>
              </a:spcBef>
            </a:pPr>
            <a:r>
              <a:rPr sz="1400" spc="-10" dirty="0">
                <a:latin typeface="Arial"/>
                <a:cs typeface="Arial"/>
              </a:rPr>
              <a:t>notification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complete </a:t>
            </a:r>
            <a:r>
              <a:rPr sz="1400" dirty="0">
                <a:latin typeface="Arial"/>
                <a:cs typeface="Arial"/>
              </a:rPr>
              <a:t>request_memory</a:t>
            </a:r>
            <a:r>
              <a:rPr sz="1400" spc="-1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1048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request_cpus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1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queue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3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8762" y="438766"/>
            <a:ext cx="663168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90" dirty="0">
                <a:solidFill>
                  <a:srgbClr val="ECB011"/>
                </a:solidFill>
                <a:latin typeface="Roboto Slab" panose="020B0604020202020204" charset="0"/>
                <a:ea typeface="Roboto Slab" panose="020B0604020202020204" charset="0"/>
              </a:rPr>
              <a:t>Submitting</a:t>
            </a:r>
            <a:r>
              <a:rPr sz="2400" b="0" spc="-395" dirty="0">
                <a:solidFill>
                  <a:srgbClr val="ECB011"/>
                </a:solidFill>
                <a:latin typeface="Roboto Slab" panose="020B0604020202020204" charset="0"/>
                <a:ea typeface="Roboto Slab" panose="020B0604020202020204" charset="0"/>
              </a:rPr>
              <a:t> </a:t>
            </a:r>
            <a:r>
              <a:rPr sz="2400" b="0" spc="-80" dirty="0">
                <a:solidFill>
                  <a:srgbClr val="ECB011"/>
                </a:solidFill>
                <a:latin typeface="Roboto Slab" panose="020B0604020202020204" charset="0"/>
                <a:ea typeface="Roboto Slab" panose="020B0604020202020204" charset="0"/>
              </a:rPr>
              <a:t>Multiple</a:t>
            </a:r>
            <a:r>
              <a:rPr sz="2400" b="0" spc="-390" dirty="0">
                <a:solidFill>
                  <a:srgbClr val="ECB011"/>
                </a:solidFill>
                <a:latin typeface="Roboto Slab" panose="020B0604020202020204" charset="0"/>
                <a:ea typeface="Roboto Slab" panose="020B0604020202020204" charset="0"/>
              </a:rPr>
              <a:t> </a:t>
            </a:r>
            <a:r>
              <a:rPr sz="2400" b="0" spc="-100" dirty="0">
                <a:solidFill>
                  <a:srgbClr val="ECB011"/>
                </a:solidFill>
                <a:latin typeface="Roboto Slab" panose="020B0604020202020204" charset="0"/>
                <a:ea typeface="Roboto Slab" panose="020B0604020202020204" charset="0"/>
              </a:rPr>
              <a:t>jobs</a:t>
            </a:r>
            <a:r>
              <a:rPr sz="2400" b="0" spc="-150" dirty="0">
                <a:solidFill>
                  <a:srgbClr val="ECB011"/>
                </a:solidFill>
                <a:latin typeface="Roboto Slab" panose="020B0604020202020204" charset="0"/>
                <a:ea typeface="Roboto Slab" panose="020B0604020202020204" charset="0"/>
              </a:rPr>
              <a:t> </a:t>
            </a:r>
            <a:r>
              <a:rPr sz="2400" b="0" spc="-70" dirty="0">
                <a:solidFill>
                  <a:srgbClr val="ECB011"/>
                </a:solidFill>
                <a:latin typeface="Roboto Slab" panose="020B0604020202020204" charset="0"/>
                <a:ea typeface="Roboto Slab" panose="020B0604020202020204" charset="0"/>
              </a:rPr>
              <a:t>Using</a:t>
            </a:r>
            <a:r>
              <a:rPr sz="2400" b="0" spc="-215" dirty="0">
                <a:solidFill>
                  <a:srgbClr val="ECB011"/>
                </a:solidFill>
                <a:latin typeface="Roboto Slab" panose="020B0604020202020204" charset="0"/>
                <a:ea typeface="Roboto Slab" panose="020B0604020202020204" charset="0"/>
              </a:rPr>
              <a:t> </a:t>
            </a:r>
            <a:r>
              <a:rPr sz="2400" b="0" spc="-75" dirty="0">
                <a:solidFill>
                  <a:srgbClr val="ECB011"/>
                </a:solidFill>
                <a:latin typeface="Roboto Slab" panose="020B0604020202020204" charset="0"/>
                <a:ea typeface="Roboto Slab" panose="020B0604020202020204" charset="0"/>
              </a:rPr>
              <a:t>$(ProcId)</a:t>
            </a:r>
            <a:endParaRPr sz="2400" dirty="0">
              <a:latin typeface="Roboto Slab" panose="020B0604020202020204" charset="0"/>
              <a:ea typeface="Roboto Slab" panose="020B060402020202020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12130" y="2598737"/>
            <a:ext cx="5674360" cy="5867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44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Use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CA3946"/>
                </a:solidFill>
                <a:latin typeface="Courier New"/>
                <a:cs typeface="Courier New"/>
              </a:rPr>
              <a:t>$(ClusterId)</a:t>
            </a:r>
            <a:r>
              <a:rPr sz="1800" spc="-10" dirty="0">
                <a:latin typeface="Calibri"/>
                <a:cs typeface="Calibri"/>
              </a:rPr>
              <a:t>,</a:t>
            </a:r>
            <a:r>
              <a:rPr sz="1800" spc="315" dirty="0">
                <a:latin typeface="Calibri"/>
                <a:cs typeface="Calibri"/>
              </a:rPr>
              <a:t> </a:t>
            </a:r>
            <a:r>
              <a:rPr sz="1800" spc="-40" dirty="0">
                <a:solidFill>
                  <a:srgbClr val="CA3946"/>
                </a:solidFill>
                <a:latin typeface="Courier New"/>
                <a:cs typeface="Courier New"/>
              </a:rPr>
              <a:t>$(ProcId)</a:t>
            </a:r>
            <a:r>
              <a:rPr sz="1800" spc="-505" dirty="0">
                <a:solidFill>
                  <a:srgbClr val="CA3946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latin typeface="Calibri"/>
                <a:cs typeface="Calibri"/>
              </a:rPr>
              <a:t>variables</a:t>
            </a:r>
            <a:r>
              <a:rPr sz="1800" spc="-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provide </a:t>
            </a:r>
            <a:r>
              <a:rPr sz="1800" dirty="0">
                <a:latin typeface="Calibri"/>
                <a:cs typeface="Calibri"/>
              </a:rPr>
              <a:t>unique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values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jobs.*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733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762" y="1033208"/>
            <a:ext cx="11170920" cy="5156540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350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65" dirty="0">
                <a:solidFill>
                  <a:srgbClr val="242424"/>
                </a:solidFill>
                <a:latin typeface="Arial"/>
                <a:cs typeface="Arial"/>
              </a:rPr>
              <a:t>First,</a:t>
            </a:r>
            <a:r>
              <a:rPr sz="2400" spc="-34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140" dirty="0">
                <a:solidFill>
                  <a:srgbClr val="242424"/>
                </a:solidFill>
                <a:latin typeface="Arial"/>
                <a:cs typeface="Arial"/>
              </a:rPr>
              <a:t>sign</a:t>
            </a:r>
            <a:r>
              <a:rPr sz="2400" spc="-18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242424"/>
                </a:solidFill>
                <a:latin typeface="Arial"/>
                <a:cs typeface="Arial"/>
              </a:rPr>
              <a:t>up</a:t>
            </a:r>
            <a:r>
              <a:rPr sz="2400" spc="-17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42424"/>
                </a:solidFill>
                <a:latin typeface="Arial"/>
                <a:cs typeface="Arial"/>
              </a:rPr>
              <a:t>for</a:t>
            </a:r>
            <a:r>
              <a:rPr sz="2400" spc="-1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114" dirty="0">
                <a:solidFill>
                  <a:srgbClr val="242424"/>
                </a:solidFill>
                <a:latin typeface="Arial"/>
                <a:cs typeface="Arial"/>
              </a:rPr>
              <a:t>an</a:t>
            </a:r>
            <a:r>
              <a:rPr sz="2400" spc="-18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254" dirty="0">
                <a:solidFill>
                  <a:srgbClr val="242424"/>
                </a:solidFill>
                <a:latin typeface="Arial"/>
                <a:cs typeface="Arial"/>
              </a:rPr>
              <a:t>ISyE</a:t>
            </a:r>
            <a:r>
              <a:rPr sz="2400" spc="-38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lang="en-US" sz="2400" spc="-38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242424"/>
                </a:solidFill>
                <a:latin typeface="Arial"/>
                <a:cs typeface="Arial"/>
              </a:rPr>
              <a:t>account:</a:t>
            </a:r>
            <a:r>
              <a:rPr sz="2400" spc="-33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u="sng" spc="-6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https://www.isye.gatech.edu/about/school/computing</a:t>
            </a:r>
            <a:endParaRPr sz="24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250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120" dirty="0">
                <a:solidFill>
                  <a:srgbClr val="242424"/>
                </a:solidFill>
                <a:latin typeface="Arial"/>
                <a:cs typeface="Arial"/>
              </a:rPr>
              <a:t>Get</a:t>
            </a:r>
            <a:r>
              <a:rPr sz="2400" spc="-13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42424"/>
                </a:solidFill>
                <a:latin typeface="Arial"/>
                <a:cs typeface="Arial"/>
              </a:rPr>
              <a:t>a</a:t>
            </a:r>
            <a:r>
              <a:rPr sz="2400" spc="-43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242424"/>
                </a:solidFill>
                <a:latin typeface="Arial"/>
                <a:cs typeface="Arial"/>
              </a:rPr>
              <a:t>terminal</a:t>
            </a:r>
            <a:r>
              <a:rPr sz="2400" spc="-8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42424"/>
                </a:solidFill>
                <a:latin typeface="Arial"/>
                <a:cs typeface="Arial"/>
              </a:rPr>
              <a:t>app:</a:t>
            </a:r>
            <a:endParaRPr sz="2400" dirty="0">
              <a:latin typeface="Arial"/>
              <a:cs typeface="Arial"/>
            </a:endParaRPr>
          </a:p>
          <a:p>
            <a:pPr marL="822960" lvl="1" indent="-343535">
              <a:lnSpc>
                <a:spcPct val="100000"/>
              </a:lnSpc>
              <a:spcBef>
                <a:spcPts val="1100"/>
              </a:spcBef>
              <a:buChar char="•"/>
              <a:tabLst>
                <a:tab pos="822325" algn="l"/>
                <a:tab pos="822960" algn="l"/>
              </a:tabLst>
            </a:pPr>
            <a:r>
              <a:rPr sz="1800" spc="-10" dirty="0">
                <a:solidFill>
                  <a:srgbClr val="242424"/>
                </a:solidFill>
                <a:latin typeface="Arial"/>
                <a:cs typeface="Arial"/>
              </a:rPr>
              <a:t>Windows:</a:t>
            </a:r>
            <a:endParaRPr sz="1800" dirty="0">
              <a:latin typeface="Arial"/>
              <a:cs typeface="Arial"/>
            </a:endParaRPr>
          </a:p>
          <a:p>
            <a:pPr marL="1499235" lvl="2" indent="-344170">
              <a:lnSpc>
                <a:spcPct val="100000"/>
              </a:lnSpc>
              <a:spcBef>
                <a:spcPts val="990"/>
              </a:spcBef>
              <a:buChar char="•"/>
              <a:tabLst>
                <a:tab pos="1499235" algn="l"/>
                <a:tab pos="1499870" algn="l"/>
              </a:tabLst>
            </a:pPr>
            <a:r>
              <a:rPr sz="1800" spc="-210" dirty="0">
                <a:solidFill>
                  <a:srgbClr val="242424"/>
                </a:solidFill>
                <a:latin typeface="Arial"/>
                <a:cs typeface="Arial"/>
              </a:rPr>
              <a:t>PuTTY:</a:t>
            </a:r>
            <a:r>
              <a:rPr sz="1800" spc="-30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u="sng" spc="-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https://www.chiark.greenend.org.uk/~sgtatham/putty/</a:t>
            </a:r>
            <a:r>
              <a:rPr sz="1800" spc="-50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 </a:t>
            </a:r>
            <a:r>
              <a:rPr sz="1800" spc="-75" dirty="0">
                <a:solidFill>
                  <a:srgbClr val="242424"/>
                </a:solidFill>
                <a:latin typeface="Arial"/>
                <a:cs typeface="Arial"/>
              </a:rPr>
              <a:t>(careful</a:t>
            </a:r>
            <a:r>
              <a:rPr sz="1800" spc="-6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42424"/>
                </a:solidFill>
                <a:latin typeface="Arial"/>
                <a:cs typeface="Arial"/>
              </a:rPr>
              <a:t>if</a:t>
            </a:r>
            <a:r>
              <a:rPr sz="1800" spc="29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242424"/>
                </a:solidFill>
                <a:latin typeface="Arial"/>
                <a:cs typeface="Arial"/>
              </a:rPr>
              <a:t>you</a:t>
            </a:r>
            <a:r>
              <a:rPr sz="1800" spc="-6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42424"/>
                </a:solidFill>
                <a:latin typeface="Arial"/>
                <a:cs typeface="Arial"/>
              </a:rPr>
              <a:t>Google!)</a:t>
            </a:r>
            <a:endParaRPr sz="1800" dirty="0">
              <a:latin typeface="Arial"/>
              <a:cs typeface="Arial"/>
            </a:endParaRPr>
          </a:p>
          <a:p>
            <a:pPr marL="1499235" lvl="2" indent="-344170">
              <a:lnSpc>
                <a:spcPct val="100000"/>
              </a:lnSpc>
              <a:spcBef>
                <a:spcPts val="994"/>
              </a:spcBef>
              <a:buChar char="•"/>
              <a:tabLst>
                <a:tab pos="1499235" algn="l"/>
                <a:tab pos="1499870" algn="l"/>
              </a:tabLst>
            </a:pPr>
            <a:r>
              <a:rPr sz="1800" spc="-185" dirty="0">
                <a:solidFill>
                  <a:srgbClr val="242424"/>
                </a:solidFill>
                <a:latin typeface="Arial"/>
                <a:cs typeface="Arial"/>
              </a:rPr>
              <a:t>SecureCRT:</a:t>
            </a:r>
            <a:r>
              <a:rPr sz="1800" spc="-26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u="sng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https://software.oit.gatech.edu</a:t>
            </a:r>
            <a:endParaRPr sz="1800" dirty="0">
              <a:latin typeface="Arial"/>
              <a:cs typeface="Arial"/>
            </a:endParaRPr>
          </a:p>
          <a:p>
            <a:pPr marL="1499235" lvl="2" indent="-344170">
              <a:lnSpc>
                <a:spcPct val="100000"/>
              </a:lnSpc>
              <a:spcBef>
                <a:spcPts val="994"/>
              </a:spcBef>
              <a:buChar char="•"/>
              <a:tabLst>
                <a:tab pos="1499235" algn="l"/>
                <a:tab pos="1499870" algn="l"/>
              </a:tabLst>
            </a:pPr>
            <a:r>
              <a:rPr sz="1800" spc="-65" dirty="0">
                <a:solidFill>
                  <a:srgbClr val="242424"/>
                </a:solidFill>
                <a:latin typeface="Arial"/>
                <a:cs typeface="Arial"/>
              </a:rPr>
              <a:t>Windows</a:t>
            </a:r>
            <a:r>
              <a:rPr sz="1800" spc="-7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spc="-135" dirty="0">
                <a:solidFill>
                  <a:srgbClr val="242424"/>
                </a:solidFill>
                <a:latin typeface="Arial"/>
                <a:cs typeface="Arial"/>
              </a:rPr>
              <a:t>Subsystem</a:t>
            </a:r>
            <a:r>
              <a:rPr sz="1800" spc="-6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42424"/>
                </a:solidFill>
                <a:latin typeface="Arial"/>
                <a:cs typeface="Arial"/>
              </a:rPr>
              <a:t>for</a:t>
            </a:r>
            <a:r>
              <a:rPr sz="1800" spc="16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242424"/>
                </a:solidFill>
                <a:latin typeface="Arial"/>
                <a:cs typeface="Arial"/>
              </a:rPr>
              <a:t>Linux:</a:t>
            </a:r>
            <a:r>
              <a:rPr sz="1800" spc="-2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u="sng" spc="-4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https://docs.microsoft.com/en-</a:t>
            </a:r>
            <a:r>
              <a:rPr sz="1800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us/windows/wsl/install-</a:t>
            </a:r>
            <a:r>
              <a:rPr sz="1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win10</a:t>
            </a:r>
            <a:endParaRPr sz="1800" dirty="0">
              <a:latin typeface="Arial"/>
              <a:cs typeface="Arial"/>
            </a:endParaRPr>
          </a:p>
          <a:p>
            <a:pPr marL="822960" lvl="1" indent="-343535">
              <a:lnSpc>
                <a:spcPct val="100000"/>
              </a:lnSpc>
              <a:spcBef>
                <a:spcPts val="994"/>
              </a:spcBef>
              <a:buChar char="•"/>
              <a:tabLst>
                <a:tab pos="822325" algn="l"/>
                <a:tab pos="822960" algn="l"/>
              </a:tabLst>
            </a:pPr>
            <a:r>
              <a:rPr sz="1800" spc="-20" dirty="0">
                <a:solidFill>
                  <a:srgbClr val="242424"/>
                </a:solidFill>
                <a:latin typeface="Arial"/>
                <a:cs typeface="Arial"/>
              </a:rPr>
              <a:t>Mac:</a:t>
            </a:r>
            <a:endParaRPr sz="1800" dirty="0">
              <a:latin typeface="Arial"/>
              <a:cs typeface="Arial"/>
            </a:endParaRPr>
          </a:p>
          <a:p>
            <a:pPr marL="1499235" lvl="2" indent="-344170">
              <a:lnSpc>
                <a:spcPct val="100000"/>
              </a:lnSpc>
              <a:spcBef>
                <a:spcPts val="995"/>
              </a:spcBef>
              <a:buChar char="•"/>
              <a:tabLst>
                <a:tab pos="1499235" algn="l"/>
                <a:tab pos="1499870" algn="l"/>
              </a:tabLst>
            </a:pPr>
            <a:r>
              <a:rPr sz="1800" spc="-95" dirty="0">
                <a:solidFill>
                  <a:srgbClr val="242424"/>
                </a:solidFill>
                <a:latin typeface="Arial"/>
                <a:cs typeface="Arial"/>
              </a:rPr>
              <a:t>Terminal.app</a:t>
            </a:r>
            <a:r>
              <a:rPr sz="1800" spc="-10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42424"/>
                </a:solidFill>
                <a:latin typeface="Arial"/>
                <a:cs typeface="Arial"/>
              </a:rPr>
              <a:t>(built-</a:t>
            </a:r>
            <a:r>
              <a:rPr sz="1800" spc="-25" dirty="0">
                <a:solidFill>
                  <a:srgbClr val="242424"/>
                </a:solidFill>
                <a:latin typeface="Arial"/>
                <a:cs typeface="Arial"/>
              </a:rPr>
              <a:t>in)</a:t>
            </a:r>
            <a:endParaRPr sz="1800" dirty="0">
              <a:latin typeface="Arial"/>
              <a:cs typeface="Arial"/>
            </a:endParaRPr>
          </a:p>
          <a:p>
            <a:pPr marL="1499235" lvl="2" indent="-344170">
              <a:lnSpc>
                <a:spcPct val="100000"/>
              </a:lnSpc>
              <a:spcBef>
                <a:spcPts val="1070"/>
              </a:spcBef>
              <a:buChar char="•"/>
              <a:tabLst>
                <a:tab pos="1499235" algn="l"/>
                <a:tab pos="1499870" algn="l"/>
              </a:tabLst>
            </a:pPr>
            <a:r>
              <a:rPr sz="1800" spc="-120" dirty="0">
                <a:solidFill>
                  <a:srgbClr val="242424"/>
                </a:solidFill>
                <a:latin typeface="Arial"/>
                <a:cs typeface="Arial"/>
              </a:rPr>
              <a:t>iTerm2:</a:t>
            </a:r>
            <a:r>
              <a:rPr sz="1800" spc="-7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6"/>
              </a:rPr>
              <a:t>https://www.iterm2.com</a:t>
            </a:r>
            <a:endParaRPr sz="1800" dirty="0">
              <a:latin typeface="Arial"/>
              <a:cs typeface="Arial"/>
            </a:endParaRPr>
          </a:p>
          <a:p>
            <a:pPr marL="822960" lvl="1" indent="-343535">
              <a:lnSpc>
                <a:spcPct val="100000"/>
              </a:lnSpc>
              <a:spcBef>
                <a:spcPts val="995"/>
              </a:spcBef>
              <a:buChar char="•"/>
              <a:tabLst>
                <a:tab pos="822325" algn="l"/>
                <a:tab pos="822960" algn="l"/>
              </a:tabLst>
            </a:pPr>
            <a:r>
              <a:rPr sz="1800" spc="-80" dirty="0">
                <a:solidFill>
                  <a:srgbClr val="242424"/>
                </a:solidFill>
                <a:latin typeface="Arial"/>
                <a:cs typeface="Arial"/>
              </a:rPr>
              <a:t>Linux:</a:t>
            </a:r>
            <a:r>
              <a:rPr sz="1800" spc="-15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242424"/>
                </a:solidFill>
                <a:latin typeface="Arial"/>
                <a:cs typeface="Arial"/>
              </a:rPr>
              <a:t>It’s</a:t>
            </a:r>
            <a:r>
              <a:rPr sz="1800" spc="6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42424"/>
                </a:solidFill>
                <a:latin typeface="Arial"/>
                <a:cs typeface="Arial"/>
              </a:rPr>
              <a:t>built</a:t>
            </a:r>
            <a:r>
              <a:rPr sz="1800" spc="-22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42424"/>
                </a:solidFill>
                <a:latin typeface="Arial"/>
                <a:cs typeface="Arial"/>
              </a:rPr>
              <a:t>in!</a:t>
            </a:r>
            <a:endParaRPr sz="1800" dirty="0">
              <a:latin typeface="Arial"/>
              <a:cs typeface="Arial"/>
            </a:endParaRPr>
          </a:p>
          <a:p>
            <a:pPr marL="822960" lvl="1" indent="-343535">
              <a:lnSpc>
                <a:spcPct val="100000"/>
              </a:lnSpc>
              <a:spcBef>
                <a:spcPts val="995"/>
              </a:spcBef>
              <a:buChar char="•"/>
              <a:tabLst>
                <a:tab pos="822325" algn="l"/>
                <a:tab pos="822960" algn="l"/>
              </a:tabLst>
            </a:pPr>
            <a:r>
              <a:rPr sz="1800" spc="-125" dirty="0">
                <a:solidFill>
                  <a:srgbClr val="242424"/>
                </a:solidFill>
                <a:latin typeface="Arial"/>
                <a:cs typeface="Arial"/>
              </a:rPr>
              <a:t>iOS:</a:t>
            </a:r>
            <a:r>
              <a:rPr sz="1800" spc="-33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242424"/>
                </a:solidFill>
                <a:latin typeface="Arial"/>
                <a:cs typeface="Arial"/>
              </a:rPr>
              <a:t>Prompt:</a:t>
            </a:r>
            <a:r>
              <a:rPr sz="1800" spc="-3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7"/>
              </a:rPr>
              <a:t>https://panic.com/prompt</a:t>
            </a:r>
            <a:endParaRPr sz="1800" dirty="0">
              <a:latin typeface="Arial"/>
              <a:cs typeface="Arial"/>
            </a:endParaRPr>
          </a:p>
          <a:p>
            <a:pPr marL="822960" lvl="1" indent="-343535">
              <a:lnSpc>
                <a:spcPct val="100000"/>
              </a:lnSpc>
              <a:spcBef>
                <a:spcPts val="990"/>
              </a:spcBef>
              <a:buChar char="•"/>
              <a:tabLst>
                <a:tab pos="822325" algn="l"/>
                <a:tab pos="822960" algn="l"/>
              </a:tabLst>
            </a:pPr>
            <a:r>
              <a:rPr sz="1800" spc="-55" dirty="0">
                <a:solidFill>
                  <a:srgbClr val="242424"/>
                </a:solidFill>
                <a:latin typeface="Arial"/>
                <a:cs typeface="Arial"/>
              </a:rPr>
              <a:t>Android:</a:t>
            </a:r>
            <a:r>
              <a:rPr sz="1800" spc="9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242424"/>
                </a:solidFill>
                <a:latin typeface="Arial"/>
                <a:cs typeface="Arial"/>
              </a:rPr>
              <a:t>lots</a:t>
            </a:r>
            <a:r>
              <a:rPr sz="1800" spc="-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42424"/>
                </a:solidFill>
                <a:latin typeface="Arial"/>
                <a:cs typeface="Arial"/>
              </a:rPr>
              <a:t>of</a:t>
            </a:r>
            <a:r>
              <a:rPr sz="1800" spc="10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242424"/>
                </a:solidFill>
                <a:latin typeface="Arial"/>
                <a:cs typeface="Arial"/>
              </a:rPr>
              <a:t>options</a:t>
            </a:r>
            <a:r>
              <a:rPr sz="1800" spc="-18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u="sng" spc="-4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https://www.dunebook.com/10-</a:t>
            </a:r>
            <a:r>
              <a:rPr sz="1800" u="sng" spc="-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best-</a:t>
            </a:r>
            <a:r>
              <a:rPr sz="1800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android-</a:t>
            </a:r>
            <a:r>
              <a:rPr sz="1800" u="sng" spc="-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terminal-</a:t>
            </a:r>
            <a:r>
              <a:rPr sz="1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8"/>
              </a:rPr>
              <a:t>emulator/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7BD515-8BA0-6761-04EC-5C6A5F6C7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access to the cluster</a:t>
            </a:r>
          </a:p>
        </p:txBody>
      </p:sp>
    </p:spTree>
    <p:extLst>
      <p:ext uri="{BB962C8B-B14F-4D97-AF65-F5344CB8AC3E}">
        <p14:creationId xmlns:p14="http://schemas.microsoft.com/office/powerpoint/2010/main" val="1121081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Submit</a:t>
            </a:r>
            <a:r>
              <a:rPr spc="90" dirty="0"/>
              <a:t> </a:t>
            </a:r>
            <a:r>
              <a:rPr dirty="0"/>
              <a:t>and</a:t>
            </a:r>
            <a:r>
              <a:rPr spc="95" dirty="0"/>
              <a:t> </a:t>
            </a:r>
            <a:r>
              <a:rPr spc="55" dirty="0"/>
              <a:t>Monitor</a:t>
            </a:r>
            <a:r>
              <a:rPr spc="70" dirty="0"/>
              <a:t> </a:t>
            </a:r>
            <a:r>
              <a:rPr spc="-60" dirty="0"/>
              <a:t>(review)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74139" y="1767332"/>
            <a:ext cx="5502910" cy="812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500"/>
              </a:lnSpc>
              <a:spcBef>
                <a:spcPts val="100"/>
              </a:spcBef>
            </a:pPr>
            <a:r>
              <a:rPr sz="2400" b="1" dirty="0">
                <a:latin typeface="Courier New"/>
                <a:cs typeface="Courier New"/>
              </a:rPr>
              <a:t>condor_submit</a:t>
            </a:r>
            <a:r>
              <a:rPr sz="2400" b="1" spc="-70" dirty="0">
                <a:latin typeface="Courier New"/>
                <a:cs typeface="Courier New"/>
              </a:rPr>
              <a:t> </a:t>
            </a:r>
            <a:r>
              <a:rPr sz="2400" b="1" spc="-10" dirty="0">
                <a:latin typeface="Courier New"/>
                <a:cs typeface="Courier New"/>
              </a:rPr>
              <a:t>submit_file_name condor_q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2658363"/>
            <a:ext cx="9850755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Jobs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queue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will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grouped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batches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(in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this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case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by </a:t>
            </a:r>
            <a:r>
              <a:rPr sz="2800" dirty="0">
                <a:latin typeface="Arial"/>
                <a:cs typeface="Arial"/>
              </a:rPr>
              <a:t>cluster</a:t>
            </a:r>
            <a:r>
              <a:rPr sz="2800" spc="8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number)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43102" y="3789549"/>
            <a:ext cx="8533130" cy="72263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72390" rIns="0" bIns="0" rtlCol="0">
            <a:spAutoFit/>
          </a:bodyPr>
          <a:lstStyle/>
          <a:p>
            <a:pPr marL="129539">
              <a:lnSpc>
                <a:spcPts val="1415"/>
              </a:lnSpc>
              <a:spcBef>
                <a:spcPts val="57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ourier New"/>
                <a:cs typeface="Courier New"/>
              </a:rPr>
              <a:t>condor_submit</a:t>
            </a:r>
            <a:r>
              <a:rPr sz="1200" b="1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ourier New"/>
                <a:cs typeface="Courier New"/>
              </a:rPr>
              <a:t>job.submit</a:t>
            </a:r>
            <a:endParaRPr sz="1200" dirty="0">
              <a:latin typeface="Courier New"/>
              <a:cs typeface="Courier New"/>
            </a:endParaRPr>
          </a:p>
          <a:p>
            <a:pPr marL="129539">
              <a:lnSpc>
                <a:spcPts val="1415"/>
              </a:lnSpc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Submitting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job(s).</a:t>
            </a:r>
            <a:endParaRPr sz="1200" dirty="0">
              <a:latin typeface="Courier New"/>
              <a:cs typeface="Courier New"/>
            </a:endParaRPr>
          </a:p>
          <a:p>
            <a:pPr marL="129539">
              <a:lnSpc>
                <a:spcPct val="1000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3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job(s)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submitted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to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cluster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ourier New"/>
                <a:cs typeface="Courier New"/>
              </a:rPr>
              <a:t>128.</a:t>
            </a:r>
            <a:endParaRPr sz="1200" dirty="0">
              <a:latin typeface="Courier New"/>
              <a:cs typeface="Courier New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43102" y="4643846"/>
            <a:ext cx="8533130" cy="1276985"/>
            <a:chOff x="1943102" y="4643846"/>
            <a:chExt cx="8533130" cy="1276985"/>
          </a:xfrm>
        </p:grpSpPr>
        <p:sp>
          <p:nvSpPr>
            <p:cNvPr id="7" name="object 7"/>
            <p:cNvSpPr/>
            <p:nvPr/>
          </p:nvSpPr>
          <p:spPr>
            <a:xfrm>
              <a:off x="1981202" y="4681946"/>
              <a:ext cx="8456930" cy="1200785"/>
            </a:xfrm>
            <a:custGeom>
              <a:avLst/>
              <a:gdLst/>
              <a:ahLst/>
              <a:cxnLst/>
              <a:rect l="l" t="t" r="r" b="b"/>
              <a:pathLst>
                <a:path w="8456930" h="1200785">
                  <a:moveTo>
                    <a:pt x="8456698" y="0"/>
                  </a:moveTo>
                  <a:lnTo>
                    <a:pt x="0" y="0"/>
                  </a:lnTo>
                  <a:lnTo>
                    <a:pt x="0" y="1200328"/>
                  </a:lnTo>
                  <a:lnTo>
                    <a:pt x="8456698" y="1200328"/>
                  </a:lnTo>
                  <a:lnTo>
                    <a:pt x="84566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1981202" y="4681946"/>
              <a:ext cx="8456930" cy="1200785"/>
            </a:xfrm>
            <a:custGeom>
              <a:avLst/>
              <a:gdLst/>
              <a:ahLst/>
              <a:cxnLst/>
              <a:rect l="l" t="t" r="r" b="b"/>
              <a:pathLst>
                <a:path w="8456930" h="1200785">
                  <a:moveTo>
                    <a:pt x="0" y="0"/>
                  </a:moveTo>
                  <a:lnTo>
                    <a:pt x="8456699" y="0"/>
                  </a:lnTo>
                  <a:lnTo>
                    <a:pt x="8456699" y="1200329"/>
                  </a:lnTo>
                  <a:lnTo>
                    <a:pt x="0" y="1200329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059942" y="4702555"/>
            <a:ext cx="7391400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200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ourier New"/>
                <a:cs typeface="Courier New"/>
              </a:rPr>
              <a:t>condor_q</a:t>
            </a:r>
            <a:endParaRPr sz="1200" dirty="0">
              <a:latin typeface="Courier New"/>
              <a:cs typeface="Courier New"/>
            </a:endParaRPr>
          </a:p>
          <a:p>
            <a:pPr marL="12700">
              <a:lnSpc>
                <a:spcPts val="1415"/>
              </a:lnSpc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--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Schedd: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submit-1.chtc.wisc.edu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: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&lt;128.104.101.92:9618?...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@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05/09/19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10:35:54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40</a:t>
            </a:fld>
            <a:endParaRPr spc="-25" dirty="0"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040892" y="5121568"/>
          <a:ext cx="6567167" cy="328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4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6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89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52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05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10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51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64465">
                <a:tc>
                  <a:txBody>
                    <a:bodyPr/>
                    <a:lstStyle/>
                    <a:p>
                      <a:pPr marL="31750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OWNER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BATCH_NAME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71120" algn="ctr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SUBMITTED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62255" algn="r">
                        <a:lnSpc>
                          <a:spcPts val="114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DONE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1145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RUN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114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IDLE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7790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TOTAL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JOB_IDS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1750">
                        <a:lnSpc>
                          <a:spcPts val="119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19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ID:</a:t>
                      </a:r>
                      <a:r>
                        <a:rPr sz="1200" spc="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128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ts val="1195"/>
                        </a:lnSpc>
                        <a:tabLst>
                          <a:tab pos="459740" algn="l"/>
                        </a:tabLst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5/9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	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11:03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74955" algn="r">
                        <a:lnSpc>
                          <a:spcPts val="119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9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119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3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9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3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ts val="119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128.0-</a:t>
                      </a:r>
                      <a:r>
                        <a:rPr sz="1200" spc="-5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2059942" y="5616955"/>
            <a:ext cx="6470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3</a:t>
            </a:r>
            <a:r>
              <a:rPr sz="1200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jobs;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completed,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removed,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3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idle,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running,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held,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suspended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93567" y="1863723"/>
            <a:ext cx="3255645" cy="5359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6675" rIns="0" bIns="0" rtlCol="0">
            <a:spAutoFit/>
          </a:bodyPr>
          <a:lstStyle/>
          <a:p>
            <a:pPr marL="97790" marR="441325">
              <a:lnSpc>
                <a:spcPts val="1610"/>
              </a:lnSpc>
              <a:spcBef>
                <a:spcPts val="525"/>
              </a:spcBef>
            </a:pP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HTCondor</a:t>
            </a:r>
            <a:r>
              <a:rPr sz="1400" u="sng" spc="-4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Manual:</a:t>
            </a:r>
            <a:r>
              <a:rPr sz="1400" u="sng" spc="-3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condor_submit</a:t>
            </a:r>
            <a:r>
              <a:rPr sz="1400" spc="-10" dirty="0">
                <a:solidFill>
                  <a:srgbClr val="0563C1"/>
                </a:solid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HTCondor</a:t>
            </a:r>
            <a:r>
              <a:rPr sz="1400" u="sng" spc="-3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Manual:</a:t>
            </a:r>
            <a:r>
              <a:rPr sz="14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condor_q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7527" y="1283652"/>
            <a:ext cx="4417695" cy="49460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latin typeface="Arial"/>
                <a:cs typeface="Arial"/>
              </a:rPr>
              <a:t>universe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vanilla</a:t>
            </a:r>
            <a:endParaRPr sz="1400" dirty="0">
              <a:latin typeface="Arial"/>
              <a:cs typeface="Arial"/>
            </a:endParaRPr>
          </a:p>
          <a:p>
            <a:pPr marL="12700" marR="2896235">
              <a:lnSpc>
                <a:spcPct val="201200"/>
              </a:lnSpc>
            </a:pPr>
            <a:r>
              <a:rPr sz="1400" dirty="0">
                <a:latin typeface="Arial"/>
                <a:cs typeface="Arial"/>
              </a:rPr>
              <a:t>getenv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true </a:t>
            </a:r>
            <a:r>
              <a:rPr sz="1400" dirty="0">
                <a:latin typeface="Arial"/>
                <a:cs typeface="Arial"/>
              </a:rPr>
              <a:t>executable</a:t>
            </a:r>
            <a:r>
              <a:rPr sz="1400" spc="-1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lp.py </a:t>
            </a:r>
            <a:r>
              <a:rPr sz="1400" spc="-10" dirty="0">
                <a:latin typeface="Arial"/>
                <a:cs typeface="Arial"/>
              </a:rPr>
              <a:t>arguments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 </a:t>
            </a:r>
            <a:r>
              <a:rPr sz="1400" spc="-10" dirty="0">
                <a:latin typeface="Arial"/>
                <a:cs typeface="Arial"/>
              </a:rPr>
              <a:t>$(file)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Log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$ENV(HOME)/gurobi/$(Cluster).log</a:t>
            </a:r>
            <a:endParaRPr sz="1400" dirty="0">
              <a:latin typeface="Arial"/>
              <a:cs typeface="Arial"/>
            </a:endParaRPr>
          </a:p>
          <a:p>
            <a:pPr marL="12700" marR="5080" algn="just">
              <a:lnSpc>
                <a:spcPct val="201100"/>
              </a:lnSpc>
            </a:pPr>
            <a:r>
              <a:rPr sz="1400" dirty="0">
                <a:latin typeface="Arial"/>
                <a:cs typeface="Arial"/>
              </a:rPr>
              <a:t>output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$ENV(HOME)/gurobi/$(Cluster).$(process).out </a:t>
            </a:r>
            <a:r>
              <a:rPr sz="1400" dirty="0">
                <a:latin typeface="Arial"/>
                <a:cs typeface="Arial"/>
              </a:rPr>
              <a:t>error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$ENV(HOME)/gurobi/$(cluster).$(Process).error </a:t>
            </a:r>
            <a:r>
              <a:rPr sz="1400" dirty="0">
                <a:latin typeface="Arial"/>
                <a:cs typeface="Arial"/>
              </a:rPr>
              <a:t>notification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error</a:t>
            </a:r>
            <a:endParaRPr sz="1400" dirty="0">
              <a:latin typeface="Arial"/>
              <a:cs typeface="Arial"/>
            </a:endParaRPr>
          </a:p>
          <a:p>
            <a:pPr marL="12700" marR="2444750" algn="just">
              <a:lnSpc>
                <a:spcPct val="196700"/>
              </a:lnSpc>
              <a:spcBef>
                <a:spcPts val="80"/>
              </a:spcBef>
            </a:pPr>
            <a:r>
              <a:rPr sz="1400" spc="-10" dirty="0">
                <a:latin typeface="Arial"/>
                <a:cs typeface="Arial"/>
              </a:rPr>
              <a:t>notification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complete </a:t>
            </a:r>
            <a:r>
              <a:rPr sz="1400" dirty="0">
                <a:latin typeface="Arial"/>
                <a:cs typeface="Arial"/>
              </a:rPr>
              <a:t>request_memory</a:t>
            </a:r>
            <a:r>
              <a:rPr sz="1400" spc="-1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1048</a:t>
            </a:r>
            <a:endParaRPr sz="1400" dirty="0">
              <a:latin typeface="Arial"/>
              <a:cs typeface="Arial"/>
            </a:endParaRPr>
          </a:p>
          <a:p>
            <a:pPr marL="12700" marR="2505710" algn="just">
              <a:lnSpc>
                <a:spcPct val="201200"/>
              </a:lnSpc>
            </a:pPr>
            <a:r>
              <a:rPr sz="1400" dirty="0">
                <a:latin typeface="Arial"/>
                <a:cs typeface="Arial"/>
              </a:rPr>
              <a:t>request_cpus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1</a:t>
            </a:r>
            <a:r>
              <a:rPr sz="1400" spc="5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queue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file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from</a:t>
            </a:r>
            <a:r>
              <a:rPr sz="1400" spc="-1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testlp.txt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977206B-95F2-2995-CB71-A4EDBAFD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spc="-90" dirty="0">
                <a:solidFill>
                  <a:srgbClr val="ECB011"/>
                </a:solidFill>
                <a:latin typeface="Arial"/>
                <a:cs typeface="Arial"/>
              </a:rPr>
              <a:t>Submitting</a:t>
            </a:r>
            <a:r>
              <a:rPr lang="en-US" sz="3600" b="0" spc="-395" dirty="0">
                <a:solidFill>
                  <a:srgbClr val="ECB011"/>
                </a:solidFill>
                <a:latin typeface="Arial"/>
                <a:cs typeface="Arial"/>
              </a:rPr>
              <a:t> </a:t>
            </a:r>
            <a:r>
              <a:rPr lang="en-US" sz="3600" b="0" spc="-80" dirty="0">
                <a:solidFill>
                  <a:srgbClr val="ECB011"/>
                </a:solidFill>
                <a:latin typeface="Arial"/>
                <a:cs typeface="Arial"/>
              </a:rPr>
              <a:t>Multiple</a:t>
            </a:r>
            <a:r>
              <a:rPr lang="en-US" sz="3600" b="0" spc="-395" dirty="0">
                <a:solidFill>
                  <a:srgbClr val="ECB011"/>
                </a:solidFill>
                <a:latin typeface="Arial"/>
                <a:cs typeface="Arial"/>
              </a:rPr>
              <a:t> </a:t>
            </a:r>
            <a:r>
              <a:rPr lang="en-US" sz="3600" b="0" spc="-100" dirty="0">
                <a:solidFill>
                  <a:srgbClr val="ECB011"/>
                </a:solidFill>
                <a:latin typeface="Arial"/>
                <a:cs typeface="Arial"/>
              </a:rPr>
              <a:t>jobs</a:t>
            </a:r>
            <a:r>
              <a:rPr lang="en-US" sz="3600" b="0" spc="-155" dirty="0">
                <a:solidFill>
                  <a:srgbClr val="ECB011"/>
                </a:solidFill>
                <a:latin typeface="Arial"/>
                <a:cs typeface="Arial"/>
              </a:rPr>
              <a:t> </a:t>
            </a:r>
            <a:r>
              <a:rPr lang="en-US" sz="3600" b="0" spc="-70" dirty="0">
                <a:solidFill>
                  <a:srgbClr val="ECB011"/>
                </a:solidFill>
                <a:latin typeface="Arial"/>
                <a:cs typeface="Arial"/>
              </a:rPr>
              <a:t>Using</a:t>
            </a:r>
            <a:r>
              <a:rPr lang="en-US" sz="3600" b="0" spc="-220" dirty="0">
                <a:solidFill>
                  <a:srgbClr val="ECB011"/>
                </a:solidFill>
                <a:latin typeface="Arial"/>
                <a:cs typeface="Arial"/>
              </a:rPr>
              <a:t> </a:t>
            </a:r>
            <a:r>
              <a:rPr lang="en-US" sz="3600" b="0" spc="-75" dirty="0">
                <a:solidFill>
                  <a:srgbClr val="ECB011"/>
                </a:solidFill>
                <a:latin typeface="Arial"/>
                <a:cs typeface="Arial"/>
              </a:rPr>
              <a:t>Queue</a:t>
            </a:r>
            <a:r>
              <a:rPr lang="en-US" sz="3600" b="0" spc="-305" dirty="0">
                <a:solidFill>
                  <a:srgbClr val="ECB011"/>
                </a:solidFill>
                <a:latin typeface="Arial"/>
                <a:cs typeface="Arial"/>
              </a:rPr>
              <a:t> </a:t>
            </a:r>
            <a:r>
              <a:rPr lang="en-US" sz="3600" b="0" spc="-75" dirty="0">
                <a:solidFill>
                  <a:srgbClr val="ECB011"/>
                </a:solidFill>
                <a:latin typeface="Arial"/>
                <a:cs typeface="Arial"/>
              </a:rPr>
              <a:t>Statements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Using</a:t>
            </a:r>
            <a:r>
              <a:rPr spc="-25" dirty="0"/>
              <a:t> </a:t>
            </a:r>
            <a:r>
              <a:rPr spc="-10" dirty="0"/>
              <a:t>Batches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9324975" cy="821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ts val="313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800" spc="-10" dirty="0">
                <a:latin typeface="Arial"/>
                <a:cs typeface="Arial"/>
              </a:rPr>
              <a:t>Alternatively,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batches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can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grouped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manually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using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the</a:t>
            </a:r>
            <a:endParaRPr sz="2800" dirty="0">
              <a:latin typeface="Arial"/>
              <a:cs typeface="Arial"/>
            </a:endParaRPr>
          </a:p>
          <a:p>
            <a:pPr marL="241300">
              <a:lnSpc>
                <a:spcPts val="3130"/>
              </a:lnSpc>
            </a:pPr>
            <a:r>
              <a:rPr sz="2800" spc="-10" dirty="0">
                <a:latin typeface="Courier New"/>
                <a:cs typeface="Courier New"/>
              </a:rPr>
              <a:t>JobBatchName</a:t>
            </a:r>
            <a:r>
              <a:rPr sz="2800" spc="-840" dirty="0">
                <a:latin typeface="Courier New"/>
                <a:cs typeface="Courier New"/>
              </a:rPr>
              <a:t> </a:t>
            </a:r>
            <a:r>
              <a:rPr sz="2800" dirty="0">
                <a:latin typeface="Arial"/>
                <a:cs typeface="Arial"/>
              </a:rPr>
              <a:t>attribute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submit</a:t>
            </a:r>
            <a:r>
              <a:rPr sz="2800" spc="8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file: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4700523"/>
            <a:ext cx="4556125" cy="988694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530"/>
              </a:spcBef>
              <a:buChar char="•"/>
              <a:tabLst>
                <a:tab pos="241300" algn="l"/>
              </a:tabLst>
            </a:pPr>
            <a:r>
              <a:rPr sz="2800" spc="-190" dirty="0">
                <a:latin typeface="Arial"/>
                <a:cs typeface="Arial"/>
              </a:rPr>
              <a:t>To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see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individual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jobs,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use:</a:t>
            </a:r>
            <a:endParaRPr sz="2800" dirty="0">
              <a:latin typeface="Arial"/>
              <a:cs typeface="Arial"/>
            </a:endParaRPr>
          </a:p>
          <a:p>
            <a:pPr marL="926465">
              <a:lnSpc>
                <a:spcPct val="100000"/>
              </a:lnSpc>
              <a:spcBef>
                <a:spcPts val="430"/>
              </a:spcBef>
            </a:pPr>
            <a:r>
              <a:rPr sz="2800" b="1" dirty="0">
                <a:latin typeface="Courier New"/>
                <a:cs typeface="Courier New"/>
              </a:rPr>
              <a:t>condor_q</a:t>
            </a:r>
            <a:r>
              <a:rPr sz="2800" b="1" spc="-85" dirty="0">
                <a:latin typeface="Courier New"/>
                <a:cs typeface="Courier New"/>
              </a:rPr>
              <a:t> </a:t>
            </a:r>
            <a:r>
              <a:rPr sz="2800" b="1" spc="-10" dirty="0">
                <a:latin typeface="Courier New"/>
                <a:cs typeface="Courier New"/>
              </a:rPr>
              <a:t>-nobatch</a:t>
            </a:r>
            <a:endParaRPr sz="2800" dirty="0">
              <a:latin typeface="Courier New"/>
              <a:cs typeface="Courier New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033160" y="2845360"/>
            <a:ext cx="4209415" cy="379095"/>
            <a:chOff x="4033160" y="2845360"/>
            <a:chExt cx="4209415" cy="379095"/>
          </a:xfrm>
        </p:grpSpPr>
        <p:sp>
          <p:nvSpPr>
            <p:cNvPr id="6" name="object 6"/>
            <p:cNvSpPr/>
            <p:nvPr/>
          </p:nvSpPr>
          <p:spPr>
            <a:xfrm>
              <a:off x="4037922" y="2850122"/>
              <a:ext cx="4199890" cy="369570"/>
            </a:xfrm>
            <a:custGeom>
              <a:avLst/>
              <a:gdLst/>
              <a:ahLst/>
              <a:cxnLst/>
              <a:rect l="l" t="t" r="r" b="b"/>
              <a:pathLst>
                <a:path w="4199890" h="369569">
                  <a:moveTo>
                    <a:pt x="4199559" y="0"/>
                  </a:moveTo>
                  <a:lnTo>
                    <a:pt x="0" y="0"/>
                  </a:lnTo>
                  <a:lnTo>
                    <a:pt x="0" y="369332"/>
                  </a:lnTo>
                  <a:lnTo>
                    <a:pt x="4199559" y="369332"/>
                  </a:lnTo>
                  <a:lnTo>
                    <a:pt x="4199559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4037922" y="2850122"/>
              <a:ext cx="4199890" cy="369570"/>
            </a:xfrm>
            <a:custGeom>
              <a:avLst/>
              <a:gdLst/>
              <a:ahLst/>
              <a:cxnLst/>
              <a:rect l="l" t="t" r="r" b="b"/>
              <a:pathLst>
                <a:path w="4199890" h="369569">
                  <a:moveTo>
                    <a:pt x="0" y="0"/>
                  </a:moveTo>
                  <a:lnTo>
                    <a:pt x="4199560" y="0"/>
                  </a:lnTo>
                  <a:lnTo>
                    <a:pt x="4199560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037922" y="2850122"/>
            <a:ext cx="4199890" cy="36957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65"/>
              </a:spcBef>
            </a:pPr>
            <a:r>
              <a:rPr sz="1800" dirty="0">
                <a:latin typeface="Courier New"/>
                <a:cs typeface="Courier New"/>
              </a:rPr>
              <a:t>JobBatchName</a:t>
            </a:r>
            <a:r>
              <a:rPr sz="1800" spc="-7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6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"CoolJobs"</a:t>
            </a:r>
            <a:endParaRPr sz="1800" dirty="0">
              <a:latin typeface="Courier New"/>
              <a:cs typeface="Courier New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18089" y="3473998"/>
            <a:ext cx="8359775" cy="1030605"/>
            <a:chOff x="2218089" y="3473998"/>
            <a:chExt cx="8359775" cy="1030605"/>
          </a:xfrm>
        </p:grpSpPr>
        <p:sp>
          <p:nvSpPr>
            <p:cNvPr id="10" name="object 10"/>
            <p:cNvSpPr/>
            <p:nvPr/>
          </p:nvSpPr>
          <p:spPr>
            <a:xfrm>
              <a:off x="2256189" y="3512098"/>
              <a:ext cx="8283575" cy="954405"/>
            </a:xfrm>
            <a:custGeom>
              <a:avLst/>
              <a:gdLst/>
              <a:ahLst/>
              <a:cxnLst/>
              <a:rect l="l" t="t" r="r" b="b"/>
              <a:pathLst>
                <a:path w="8283575" h="954404">
                  <a:moveTo>
                    <a:pt x="8283221" y="0"/>
                  </a:moveTo>
                  <a:lnTo>
                    <a:pt x="0" y="0"/>
                  </a:lnTo>
                  <a:lnTo>
                    <a:pt x="0" y="954106"/>
                  </a:lnTo>
                  <a:lnTo>
                    <a:pt x="8283221" y="954106"/>
                  </a:lnTo>
                  <a:lnTo>
                    <a:pt x="828322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2256189" y="3512098"/>
              <a:ext cx="8283575" cy="954405"/>
            </a:xfrm>
            <a:custGeom>
              <a:avLst/>
              <a:gdLst/>
              <a:ahLst/>
              <a:cxnLst/>
              <a:rect l="l" t="t" r="r" b="b"/>
              <a:pathLst>
                <a:path w="8283575" h="954404">
                  <a:moveTo>
                    <a:pt x="0" y="0"/>
                  </a:moveTo>
                  <a:lnTo>
                    <a:pt x="8283222" y="0"/>
                  </a:lnTo>
                  <a:lnTo>
                    <a:pt x="8283222" y="954107"/>
                  </a:lnTo>
                  <a:lnTo>
                    <a:pt x="0" y="954107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334929" y="3531108"/>
            <a:ext cx="10890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 condor_q</a:t>
            </a:r>
            <a:endParaRPr sz="1400" dirty="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42</a:t>
            </a:fld>
            <a:endParaRPr spc="-25" dirty="0"/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2315879" y="3791779"/>
          <a:ext cx="7193277" cy="393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7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2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220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33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OWNER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33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BATCH_NAME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65430">
                        <a:lnSpc>
                          <a:spcPts val="133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SUBMITTED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51765" algn="r">
                        <a:lnSpc>
                          <a:spcPts val="1335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DONE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ts val="1335"/>
                        </a:lnSpc>
                      </a:pPr>
                      <a:r>
                        <a:rPr sz="14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RUN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99060" algn="r">
                        <a:lnSpc>
                          <a:spcPts val="1335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IDLE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ts val="1335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TOTAL</a:t>
                      </a:r>
                      <a:r>
                        <a:rPr sz="1400" spc="-3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JOB_IDS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45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145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CoolJobs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66065">
                        <a:lnSpc>
                          <a:spcPts val="1450"/>
                        </a:lnSpc>
                        <a:tabLst>
                          <a:tab pos="797560" algn="l"/>
                        </a:tabLst>
                      </a:pPr>
                      <a:r>
                        <a:rPr sz="14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5/9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	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11:03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ts val="1450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50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97790" algn="r">
                        <a:lnSpc>
                          <a:spcPts val="1450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3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450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3</a:t>
                      </a:r>
                      <a:r>
                        <a:rPr sz="1400" spc="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128.0-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4075" y="1417637"/>
            <a:ext cx="11487785" cy="0"/>
          </a:xfrm>
          <a:custGeom>
            <a:avLst/>
            <a:gdLst/>
            <a:ahLst/>
            <a:cxnLst/>
            <a:rect l="l" t="t" r="r" b="b"/>
            <a:pathLst>
              <a:path w="11487785">
                <a:moveTo>
                  <a:pt x="0" y="0"/>
                </a:moveTo>
                <a:lnTo>
                  <a:pt x="11487275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Organizing</a:t>
            </a:r>
            <a:r>
              <a:rPr spc="-275" dirty="0"/>
              <a:t> </a:t>
            </a:r>
            <a:r>
              <a:rPr spc="50" dirty="0"/>
              <a:t>Jobs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502663" y="1603247"/>
            <a:ext cx="9187180" cy="4331335"/>
            <a:chOff x="1502663" y="1603247"/>
            <a:chExt cx="9187180" cy="4331335"/>
          </a:xfrm>
        </p:grpSpPr>
        <p:sp>
          <p:nvSpPr>
            <p:cNvPr id="5" name="object 5"/>
            <p:cNvSpPr/>
            <p:nvPr/>
          </p:nvSpPr>
          <p:spPr>
            <a:xfrm>
              <a:off x="1502831" y="1603661"/>
              <a:ext cx="9165590" cy="2308860"/>
            </a:xfrm>
            <a:custGeom>
              <a:avLst/>
              <a:gdLst/>
              <a:ahLst/>
              <a:cxnLst/>
              <a:rect l="l" t="t" r="r" b="b"/>
              <a:pathLst>
                <a:path w="9165590" h="2308860">
                  <a:moveTo>
                    <a:pt x="9165168" y="0"/>
                  </a:moveTo>
                  <a:lnTo>
                    <a:pt x="0" y="0"/>
                  </a:lnTo>
                  <a:lnTo>
                    <a:pt x="0" y="2308324"/>
                  </a:lnTo>
                  <a:lnTo>
                    <a:pt x="9165168" y="2308324"/>
                  </a:lnTo>
                  <a:lnTo>
                    <a:pt x="91651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8695" y="1603247"/>
              <a:ext cx="8653272" cy="3261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695" y="1780031"/>
              <a:ext cx="8653272" cy="329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8695" y="1972055"/>
              <a:ext cx="8653272" cy="3261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8695" y="2148839"/>
              <a:ext cx="8653272" cy="3261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8695" y="2328671"/>
              <a:ext cx="8653272" cy="3261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8695" y="2517647"/>
              <a:ext cx="8653272" cy="3261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8695" y="2694431"/>
              <a:ext cx="8653272" cy="3291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58695" y="2886455"/>
              <a:ext cx="8653272" cy="3261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58695" y="3063239"/>
              <a:ext cx="8653272" cy="3261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8695" y="3243071"/>
              <a:ext cx="8653272" cy="32613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58695" y="3432047"/>
              <a:ext cx="8653272" cy="32613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58695" y="3608831"/>
              <a:ext cx="8653272" cy="32918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02663" y="3428999"/>
              <a:ext cx="9186672" cy="2505455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43</a:t>
            </a:fld>
            <a:endParaRPr spc="-25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38556"/>
            <a:ext cx="82416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Use</a:t>
            </a:r>
            <a:r>
              <a:rPr spc="-90" dirty="0"/>
              <a:t> </a:t>
            </a:r>
            <a:r>
              <a:rPr spc="65" dirty="0"/>
              <a:t>Sub-</a:t>
            </a:r>
            <a:r>
              <a:rPr dirty="0"/>
              <a:t>Directories</a:t>
            </a:r>
            <a:r>
              <a:rPr spc="-90" dirty="0"/>
              <a:t> </a:t>
            </a:r>
            <a:r>
              <a:rPr dirty="0"/>
              <a:t>for</a:t>
            </a:r>
            <a:r>
              <a:rPr spc="-110" dirty="0"/>
              <a:t> </a:t>
            </a:r>
            <a:r>
              <a:rPr spc="-10" dirty="0"/>
              <a:t>File</a:t>
            </a:r>
            <a:r>
              <a:rPr spc="-90" dirty="0"/>
              <a:t> </a:t>
            </a:r>
            <a:r>
              <a:rPr spc="-440" dirty="0"/>
              <a:t>T</a:t>
            </a:r>
            <a:r>
              <a:rPr spc="90" dirty="0"/>
              <a:t>ype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97334" y="3424237"/>
            <a:ext cx="7976234" cy="2040889"/>
            <a:chOff x="697334" y="3424237"/>
            <a:chExt cx="7976234" cy="2040889"/>
          </a:xfrm>
        </p:grpSpPr>
        <p:sp>
          <p:nvSpPr>
            <p:cNvPr id="4" name="object 4"/>
            <p:cNvSpPr/>
            <p:nvPr/>
          </p:nvSpPr>
          <p:spPr>
            <a:xfrm>
              <a:off x="702097" y="3429000"/>
              <a:ext cx="7966709" cy="2031364"/>
            </a:xfrm>
            <a:custGeom>
              <a:avLst/>
              <a:gdLst/>
              <a:ahLst/>
              <a:cxnLst/>
              <a:rect l="l" t="t" r="r" b="b"/>
              <a:pathLst>
                <a:path w="7966709" h="2031364">
                  <a:moveTo>
                    <a:pt x="7966117" y="0"/>
                  </a:moveTo>
                  <a:lnTo>
                    <a:pt x="0" y="0"/>
                  </a:lnTo>
                  <a:lnTo>
                    <a:pt x="0" y="2031324"/>
                  </a:lnTo>
                  <a:lnTo>
                    <a:pt x="7966117" y="2031324"/>
                  </a:lnTo>
                  <a:lnTo>
                    <a:pt x="7966117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02097" y="3429000"/>
              <a:ext cx="7966709" cy="2031364"/>
            </a:xfrm>
            <a:custGeom>
              <a:avLst/>
              <a:gdLst/>
              <a:ahLst/>
              <a:cxnLst/>
              <a:rect l="l" t="t" r="r" b="b"/>
              <a:pathLst>
                <a:path w="7966709" h="2031364">
                  <a:moveTo>
                    <a:pt x="0" y="0"/>
                  </a:moveTo>
                  <a:lnTo>
                    <a:pt x="7966118" y="0"/>
                  </a:lnTo>
                  <a:lnTo>
                    <a:pt x="7966118" y="2031325"/>
                  </a:lnTo>
                  <a:lnTo>
                    <a:pt x="0" y="203132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02097" y="3429000"/>
            <a:ext cx="7966709" cy="2031364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65"/>
              </a:spcBef>
            </a:pPr>
            <a:r>
              <a:rPr sz="1800" dirty="0">
                <a:latin typeface="Courier New"/>
                <a:cs typeface="Courier New"/>
              </a:rPr>
              <a:t>executable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analyze.exe</a:t>
            </a:r>
            <a:endParaRPr sz="1800" dirty="0">
              <a:latin typeface="Courier New"/>
              <a:cs typeface="Courier New"/>
            </a:endParaRPr>
          </a:p>
          <a:p>
            <a:pPr marL="90805" marR="1450340">
              <a:lnSpc>
                <a:spcPts val="2110"/>
              </a:lnSpc>
              <a:spcBef>
                <a:spcPts val="140"/>
              </a:spcBef>
            </a:pPr>
            <a:r>
              <a:rPr sz="1800" dirty="0">
                <a:latin typeface="Courier New"/>
                <a:cs typeface="Courier New"/>
              </a:rPr>
              <a:t>arguments</a:t>
            </a:r>
            <a:r>
              <a:rPr sz="1800" spc="-9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9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file$(Process).in</a:t>
            </a:r>
            <a:r>
              <a:rPr sz="1800" spc="-9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file$(ProcId).out </a:t>
            </a:r>
            <a:r>
              <a:rPr sz="1800" dirty="0">
                <a:latin typeface="Courier New"/>
                <a:cs typeface="Courier New"/>
              </a:rPr>
              <a:t>transfer_input_files</a:t>
            </a:r>
            <a:r>
              <a:rPr sz="1800" spc="-11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105" dirty="0">
                <a:latin typeface="Courier New"/>
                <a:cs typeface="Courier New"/>
              </a:rPr>
              <a:t> </a:t>
            </a:r>
            <a:r>
              <a:rPr sz="1800" b="1" spc="-10" dirty="0">
                <a:latin typeface="Courier New"/>
                <a:cs typeface="Courier New"/>
              </a:rPr>
              <a:t>input</a:t>
            </a:r>
            <a:r>
              <a:rPr sz="1800" spc="-10" dirty="0">
                <a:latin typeface="Courier New"/>
                <a:cs typeface="Courier New"/>
              </a:rPr>
              <a:t>/file$(ProcId).in</a:t>
            </a:r>
            <a:endParaRPr sz="1800" dirty="0">
              <a:latin typeface="Courier New"/>
              <a:cs typeface="Courier New"/>
            </a:endParaRPr>
          </a:p>
          <a:p>
            <a:pPr marL="90805" marR="4317365">
              <a:lnSpc>
                <a:spcPct val="198900"/>
              </a:lnSpc>
              <a:spcBef>
                <a:spcPts val="35"/>
              </a:spcBef>
            </a:pPr>
            <a:r>
              <a:rPr sz="1800" dirty="0">
                <a:latin typeface="Courier New"/>
                <a:cs typeface="Courier New"/>
              </a:rPr>
              <a:t>log</a:t>
            </a:r>
            <a:r>
              <a:rPr sz="1800" spc="-3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20" dirty="0">
                <a:latin typeface="Courier New"/>
                <a:cs typeface="Courier New"/>
              </a:rPr>
              <a:t> </a:t>
            </a:r>
            <a:r>
              <a:rPr sz="1800" b="1" spc="-10" dirty="0">
                <a:latin typeface="Courier New"/>
                <a:cs typeface="Courier New"/>
              </a:rPr>
              <a:t>log</a:t>
            </a:r>
            <a:r>
              <a:rPr sz="1800" spc="-10" dirty="0">
                <a:latin typeface="Courier New"/>
                <a:cs typeface="Courier New"/>
              </a:rPr>
              <a:t>/job$(ProcId).log </a:t>
            </a:r>
            <a:r>
              <a:rPr sz="1800" dirty="0">
                <a:latin typeface="Courier New"/>
                <a:cs typeface="Courier New"/>
              </a:rPr>
              <a:t>queue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spc="-50" dirty="0">
                <a:latin typeface="Courier New"/>
                <a:cs typeface="Courier New"/>
              </a:rPr>
              <a:t>3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0836" y="1807971"/>
            <a:ext cx="7391400" cy="154368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377190" marR="5080" indent="-228600">
              <a:lnSpc>
                <a:spcPct val="90700"/>
              </a:lnSpc>
              <a:spcBef>
                <a:spcPts val="409"/>
              </a:spcBef>
              <a:buChar char="•"/>
              <a:tabLst>
                <a:tab pos="377825" algn="l"/>
              </a:tabLst>
            </a:pPr>
            <a:r>
              <a:rPr sz="2800" dirty="0">
                <a:latin typeface="Arial"/>
                <a:cs typeface="Arial"/>
              </a:rPr>
              <a:t>Create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50" dirty="0">
                <a:latin typeface="Arial"/>
                <a:cs typeface="Arial"/>
              </a:rPr>
              <a:t>sub-</a:t>
            </a:r>
            <a:r>
              <a:rPr sz="2800" dirty="0">
                <a:latin typeface="Arial"/>
                <a:cs typeface="Arial"/>
              </a:rPr>
              <a:t>directories*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use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paths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the </a:t>
            </a:r>
            <a:r>
              <a:rPr sz="2800" dirty="0">
                <a:latin typeface="Arial"/>
                <a:cs typeface="Arial"/>
              </a:rPr>
              <a:t>submit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file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separate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input,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error,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log,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and </a:t>
            </a:r>
            <a:r>
              <a:rPr sz="2800" spc="55" dirty="0">
                <a:latin typeface="Arial"/>
                <a:cs typeface="Arial"/>
              </a:rPr>
              <a:t>output</a:t>
            </a:r>
            <a:r>
              <a:rPr sz="280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files.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1600" spc="-10" dirty="0">
                <a:latin typeface="Courier New"/>
                <a:cs typeface="Courier New"/>
              </a:rPr>
              <a:t>job.submit</a:t>
            </a:r>
            <a:endParaRPr sz="160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41673" y="1822196"/>
            <a:ext cx="1800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urier New"/>
                <a:cs typeface="Courier New"/>
              </a:rPr>
              <a:t>(submit_dir)/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93363" y="5845555"/>
            <a:ext cx="4267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*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must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created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before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job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submitted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029700" y="2183503"/>
            <a:ext cx="2843530" cy="3993515"/>
          </a:xfrm>
          <a:custGeom>
            <a:avLst/>
            <a:gdLst/>
            <a:ahLst/>
            <a:cxnLst/>
            <a:rect l="l" t="t" r="r" b="b"/>
            <a:pathLst>
              <a:path w="2843529" h="3993515">
                <a:moveTo>
                  <a:pt x="0" y="473878"/>
                </a:moveTo>
                <a:lnTo>
                  <a:pt x="2446" y="425426"/>
                </a:lnTo>
                <a:lnTo>
                  <a:pt x="9627" y="378375"/>
                </a:lnTo>
                <a:lnTo>
                  <a:pt x="21304" y="332961"/>
                </a:lnTo>
                <a:lnTo>
                  <a:pt x="37239" y="289423"/>
                </a:lnTo>
                <a:lnTo>
                  <a:pt x="57194" y="247999"/>
                </a:lnTo>
                <a:lnTo>
                  <a:pt x="80930" y="208928"/>
                </a:lnTo>
                <a:lnTo>
                  <a:pt x="108210" y="172447"/>
                </a:lnTo>
                <a:lnTo>
                  <a:pt x="138795" y="138795"/>
                </a:lnTo>
                <a:lnTo>
                  <a:pt x="172447" y="108210"/>
                </a:lnTo>
                <a:lnTo>
                  <a:pt x="208928" y="80930"/>
                </a:lnTo>
                <a:lnTo>
                  <a:pt x="247999" y="57194"/>
                </a:lnTo>
                <a:lnTo>
                  <a:pt x="289423" y="37239"/>
                </a:lnTo>
                <a:lnTo>
                  <a:pt x="332961" y="21304"/>
                </a:lnTo>
                <a:lnTo>
                  <a:pt x="378375" y="9627"/>
                </a:lnTo>
                <a:lnTo>
                  <a:pt x="425426" y="2446"/>
                </a:lnTo>
                <a:lnTo>
                  <a:pt x="473878" y="0"/>
                </a:lnTo>
                <a:lnTo>
                  <a:pt x="2369335" y="0"/>
                </a:lnTo>
                <a:lnTo>
                  <a:pt x="2417786" y="2446"/>
                </a:lnTo>
                <a:lnTo>
                  <a:pt x="2464837" y="9627"/>
                </a:lnTo>
                <a:lnTo>
                  <a:pt x="2510251" y="21304"/>
                </a:lnTo>
                <a:lnTo>
                  <a:pt x="2553789" y="37239"/>
                </a:lnTo>
                <a:lnTo>
                  <a:pt x="2595213" y="57194"/>
                </a:lnTo>
                <a:lnTo>
                  <a:pt x="2634284" y="80930"/>
                </a:lnTo>
                <a:lnTo>
                  <a:pt x="2670765" y="108210"/>
                </a:lnTo>
                <a:lnTo>
                  <a:pt x="2704417" y="138795"/>
                </a:lnTo>
                <a:lnTo>
                  <a:pt x="2735002" y="172447"/>
                </a:lnTo>
                <a:lnTo>
                  <a:pt x="2762281" y="208928"/>
                </a:lnTo>
                <a:lnTo>
                  <a:pt x="2786018" y="247999"/>
                </a:lnTo>
                <a:lnTo>
                  <a:pt x="2805973" y="289423"/>
                </a:lnTo>
                <a:lnTo>
                  <a:pt x="2821908" y="332961"/>
                </a:lnTo>
                <a:lnTo>
                  <a:pt x="2833585" y="378375"/>
                </a:lnTo>
                <a:lnTo>
                  <a:pt x="2840766" y="425426"/>
                </a:lnTo>
                <a:lnTo>
                  <a:pt x="2843213" y="473878"/>
                </a:lnTo>
                <a:lnTo>
                  <a:pt x="2843213" y="3519581"/>
                </a:lnTo>
                <a:lnTo>
                  <a:pt x="2840766" y="3568032"/>
                </a:lnTo>
                <a:lnTo>
                  <a:pt x="2833585" y="3615084"/>
                </a:lnTo>
                <a:lnTo>
                  <a:pt x="2821908" y="3660498"/>
                </a:lnTo>
                <a:lnTo>
                  <a:pt x="2805973" y="3704035"/>
                </a:lnTo>
                <a:lnTo>
                  <a:pt x="2786018" y="3745459"/>
                </a:lnTo>
                <a:lnTo>
                  <a:pt x="2762281" y="3784530"/>
                </a:lnTo>
                <a:lnTo>
                  <a:pt x="2735002" y="3821011"/>
                </a:lnTo>
                <a:lnTo>
                  <a:pt x="2704417" y="3854663"/>
                </a:lnTo>
                <a:lnTo>
                  <a:pt x="2670765" y="3885248"/>
                </a:lnTo>
                <a:lnTo>
                  <a:pt x="2634284" y="3912528"/>
                </a:lnTo>
                <a:lnTo>
                  <a:pt x="2595213" y="3936264"/>
                </a:lnTo>
                <a:lnTo>
                  <a:pt x="2553789" y="3956219"/>
                </a:lnTo>
                <a:lnTo>
                  <a:pt x="2510251" y="3972154"/>
                </a:lnTo>
                <a:lnTo>
                  <a:pt x="2464837" y="3983831"/>
                </a:lnTo>
                <a:lnTo>
                  <a:pt x="2417786" y="3991012"/>
                </a:lnTo>
                <a:lnTo>
                  <a:pt x="2369335" y="3993459"/>
                </a:lnTo>
                <a:lnTo>
                  <a:pt x="473878" y="3993459"/>
                </a:lnTo>
                <a:lnTo>
                  <a:pt x="425426" y="3991012"/>
                </a:lnTo>
                <a:lnTo>
                  <a:pt x="378375" y="3983831"/>
                </a:lnTo>
                <a:lnTo>
                  <a:pt x="332961" y="3972154"/>
                </a:lnTo>
                <a:lnTo>
                  <a:pt x="289423" y="3956219"/>
                </a:lnTo>
                <a:lnTo>
                  <a:pt x="247999" y="3936264"/>
                </a:lnTo>
                <a:lnTo>
                  <a:pt x="208928" y="3912528"/>
                </a:lnTo>
                <a:lnTo>
                  <a:pt x="172447" y="3885248"/>
                </a:lnTo>
                <a:lnTo>
                  <a:pt x="138795" y="3854663"/>
                </a:lnTo>
                <a:lnTo>
                  <a:pt x="108210" y="3821011"/>
                </a:lnTo>
                <a:lnTo>
                  <a:pt x="80930" y="3784530"/>
                </a:lnTo>
                <a:lnTo>
                  <a:pt x="57194" y="3745459"/>
                </a:lnTo>
                <a:lnTo>
                  <a:pt x="37239" y="3704035"/>
                </a:lnTo>
                <a:lnTo>
                  <a:pt x="21304" y="3660498"/>
                </a:lnTo>
                <a:lnTo>
                  <a:pt x="9627" y="3615084"/>
                </a:lnTo>
                <a:lnTo>
                  <a:pt x="2446" y="3568032"/>
                </a:lnTo>
                <a:lnTo>
                  <a:pt x="0" y="3519581"/>
                </a:lnTo>
                <a:lnTo>
                  <a:pt x="0" y="47387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9247234" y="2358644"/>
            <a:ext cx="1527175" cy="3589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urier New"/>
                <a:cs typeface="Courier New"/>
              </a:rPr>
              <a:t>job.submit analyze.exe file0.out file1.out file2.out </a:t>
            </a:r>
            <a:r>
              <a:rPr sz="1800" b="1" spc="-10" dirty="0">
                <a:latin typeface="Courier New"/>
                <a:cs typeface="Courier New"/>
              </a:rPr>
              <a:t>input</a:t>
            </a:r>
            <a:r>
              <a:rPr sz="1800" spc="-10" dirty="0">
                <a:latin typeface="Courier New"/>
                <a:cs typeface="Courier New"/>
              </a:rPr>
              <a:t>/</a:t>
            </a:r>
            <a:endParaRPr sz="1800" dirty="0">
              <a:latin typeface="Courier New"/>
              <a:cs typeface="Courier New"/>
            </a:endParaRPr>
          </a:p>
          <a:p>
            <a:pPr marL="285115" marR="140970" algn="just">
              <a:lnSpc>
                <a:spcPct val="99400"/>
              </a:lnSpc>
              <a:spcBef>
                <a:spcPts val="60"/>
              </a:spcBef>
            </a:pPr>
            <a:r>
              <a:rPr sz="1800" spc="-10" dirty="0">
                <a:latin typeface="Courier New"/>
                <a:cs typeface="Courier New"/>
              </a:rPr>
              <a:t>file0.in file1.in file2.in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ts val="2125"/>
              </a:lnSpc>
              <a:spcBef>
                <a:spcPts val="45"/>
              </a:spcBef>
            </a:pPr>
            <a:r>
              <a:rPr sz="1800" b="1" spc="-20" dirty="0">
                <a:latin typeface="Courier New"/>
                <a:cs typeface="Courier New"/>
              </a:rPr>
              <a:t>log</a:t>
            </a:r>
            <a:r>
              <a:rPr sz="1800" spc="-20" dirty="0">
                <a:latin typeface="Courier New"/>
                <a:cs typeface="Courier New"/>
              </a:rPr>
              <a:t>/</a:t>
            </a:r>
            <a:endParaRPr sz="1800" dirty="0">
              <a:latin typeface="Courier New"/>
              <a:cs typeface="Courier New"/>
            </a:endParaRPr>
          </a:p>
          <a:p>
            <a:pPr marL="285115">
              <a:lnSpc>
                <a:spcPts val="2125"/>
              </a:lnSpc>
            </a:pPr>
            <a:r>
              <a:rPr sz="1800" spc="-10" dirty="0">
                <a:latin typeface="Courier New"/>
                <a:cs typeface="Courier New"/>
              </a:rPr>
              <a:t>job0.log</a:t>
            </a:r>
            <a:endParaRPr sz="1800" dirty="0">
              <a:latin typeface="Courier New"/>
              <a:cs typeface="Courier New"/>
            </a:endParaRPr>
          </a:p>
          <a:p>
            <a:pPr marL="285115" marR="140970">
              <a:lnSpc>
                <a:spcPts val="2090"/>
              </a:lnSpc>
              <a:spcBef>
                <a:spcPts val="180"/>
              </a:spcBef>
            </a:pPr>
            <a:r>
              <a:rPr sz="1800" spc="-10" dirty="0">
                <a:latin typeface="Courier New"/>
                <a:cs typeface="Courier New"/>
              </a:rPr>
              <a:t>job1.log job2.log</a:t>
            </a:r>
            <a:endParaRPr sz="1800" dirty="0">
              <a:latin typeface="Courier New"/>
              <a:cs typeface="Courier New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266237" y="4024730"/>
            <a:ext cx="2230120" cy="1955800"/>
            <a:chOff x="9266237" y="4024730"/>
            <a:chExt cx="2230120" cy="1955800"/>
          </a:xfrm>
        </p:grpSpPr>
        <p:sp>
          <p:nvSpPr>
            <p:cNvPr id="13" name="object 13"/>
            <p:cNvSpPr/>
            <p:nvPr/>
          </p:nvSpPr>
          <p:spPr>
            <a:xfrm>
              <a:off x="9272587" y="4031080"/>
              <a:ext cx="2217420" cy="826769"/>
            </a:xfrm>
            <a:custGeom>
              <a:avLst/>
              <a:gdLst/>
              <a:ahLst/>
              <a:cxnLst/>
              <a:rect l="l" t="t" r="r" b="b"/>
              <a:pathLst>
                <a:path w="2217420" h="826770">
                  <a:moveTo>
                    <a:pt x="0" y="137724"/>
                  </a:moveTo>
                  <a:lnTo>
                    <a:pt x="7021" y="94192"/>
                  </a:lnTo>
                  <a:lnTo>
                    <a:pt x="26572" y="56386"/>
                  </a:lnTo>
                  <a:lnTo>
                    <a:pt x="56385" y="26572"/>
                  </a:lnTo>
                  <a:lnTo>
                    <a:pt x="94192" y="7021"/>
                  </a:lnTo>
                  <a:lnTo>
                    <a:pt x="137723" y="0"/>
                  </a:lnTo>
                  <a:lnTo>
                    <a:pt x="2079591" y="0"/>
                  </a:lnTo>
                  <a:lnTo>
                    <a:pt x="2123122" y="7021"/>
                  </a:lnTo>
                  <a:lnTo>
                    <a:pt x="2160929" y="26572"/>
                  </a:lnTo>
                  <a:lnTo>
                    <a:pt x="2190742" y="56386"/>
                  </a:lnTo>
                  <a:lnTo>
                    <a:pt x="2210293" y="94192"/>
                  </a:lnTo>
                  <a:lnTo>
                    <a:pt x="2217315" y="137724"/>
                  </a:lnTo>
                  <a:lnTo>
                    <a:pt x="2217315" y="688603"/>
                  </a:lnTo>
                  <a:lnTo>
                    <a:pt x="2210293" y="732135"/>
                  </a:lnTo>
                  <a:lnTo>
                    <a:pt x="2190742" y="769941"/>
                  </a:lnTo>
                  <a:lnTo>
                    <a:pt x="2160929" y="799755"/>
                  </a:lnTo>
                  <a:lnTo>
                    <a:pt x="2123122" y="819306"/>
                  </a:lnTo>
                  <a:lnTo>
                    <a:pt x="2079591" y="826328"/>
                  </a:lnTo>
                  <a:lnTo>
                    <a:pt x="137723" y="826328"/>
                  </a:lnTo>
                  <a:lnTo>
                    <a:pt x="94192" y="819306"/>
                  </a:lnTo>
                  <a:lnTo>
                    <a:pt x="56385" y="799755"/>
                  </a:lnTo>
                  <a:lnTo>
                    <a:pt x="26572" y="769941"/>
                  </a:lnTo>
                  <a:lnTo>
                    <a:pt x="7021" y="732135"/>
                  </a:lnTo>
                  <a:lnTo>
                    <a:pt x="0" y="688603"/>
                  </a:lnTo>
                  <a:lnTo>
                    <a:pt x="0" y="13772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272587" y="5147631"/>
              <a:ext cx="2217420" cy="826769"/>
            </a:xfrm>
            <a:custGeom>
              <a:avLst/>
              <a:gdLst/>
              <a:ahLst/>
              <a:cxnLst/>
              <a:rect l="l" t="t" r="r" b="b"/>
              <a:pathLst>
                <a:path w="2217420" h="826770">
                  <a:moveTo>
                    <a:pt x="0" y="137724"/>
                  </a:moveTo>
                  <a:lnTo>
                    <a:pt x="7021" y="94192"/>
                  </a:lnTo>
                  <a:lnTo>
                    <a:pt x="26572" y="56386"/>
                  </a:lnTo>
                  <a:lnTo>
                    <a:pt x="56385" y="26572"/>
                  </a:lnTo>
                  <a:lnTo>
                    <a:pt x="94192" y="7021"/>
                  </a:lnTo>
                  <a:lnTo>
                    <a:pt x="137723" y="0"/>
                  </a:lnTo>
                  <a:lnTo>
                    <a:pt x="2079591" y="0"/>
                  </a:lnTo>
                  <a:lnTo>
                    <a:pt x="2123122" y="7021"/>
                  </a:lnTo>
                  <a:lnTo>
                    <a:pt x="2160929" y="26572"/>
                  </a:lnTo>
                  <a:lnTo>
                    <a:pt x="2190742" y="56386"/>
                  </a:lnTo>
                  <a:lnTo>
                    <a:pt x="2210293" y="94192"/>
                  </a:lnTo>
                  <a:lnTo>
                    <a:pt x="2217315" y="137724"/>
                  </a:lnTo>
                  <a:lnTo>
                    <a:pt x="2217315" y="688603"/>
                  </a:lnTo>
                  <a:lnTo>
                    <a:pt x="2210293" y="732135"/>
                  </a:lnTo>
                  <a:lnTo>
                    <a:pt x="2190742" y="769941"/>
                  </a:lnTo>
                  <a:lnTo>
                    <a:pt x="2160929" y="799755"/>
                  </a:lnTo>
                  <a:lnTo>
                    <a:pt x="2123122" y="819306"/>
                  </a:lnTo>
                  <a:lnTo>
                    <a:pt x="2079591" y="826328"/>
                  </a:lnTo>
                  <a:lnTo>
                    <a:pt x="137723" y="826328"/>
                  </a:lnTo>
                  <a:lnTo>
                    <a:pt x="94192" y="819306"/>
                  </a:lnTo>
                  <a:lnTo>
                    <a:pt x="56385" y="799755"/>
                  </a:lnTo>
                  <a:lnTo>
                    <a:pt x="26572" y="769941"/>
                  </a:lnTo>
                  <a:lnTo>
                    <a:pt x="7021" y="732135"/>
                  </a:lnTo>
                  <a:lnTo>
                    <a:pt x="0" y="688603"/>
                  </a:lnTo>
                  <a:lnTo>
                    <a:pt x="0" y="13772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44</a:t>
            </a:fld>
            <a:endParaRPr spc="-2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One</a:t>
            </a:r>
            <a:r>
              <a:rPr spc="-1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Job per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Directory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9907905" cy="2369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ts val="313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Change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submission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directory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each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using</a:t>
            </a:r>
            <a:endParaRPr sz="2800" dirty="0">
              <a:latin typeface="Arial"/>
              <a:cs typeface="Arial"/>
            </a:endParaRPr>
          </a:p>
          <a:p>
            <a:pPr marL="241300">
              <a:lnSpc>
                <a:spcPts val="3130"/>
              </a:lnSpc>
            </a:pPr>
            <a:r>
              <a:rPr sz="2800" spc="-10" dirty="0">
                <a:latin typeface="Courier New"/>
                <a:cs typeface="Courier New"/>
              </a:rPr>
              <a:t>initialdir</a:t>
            </a:r>
            <a:endParaRPr sz="2800" dirty="0">
              <a:latin typeface="Courier New"/>
              <a:cs typeface="Courier New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Allows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user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dirty="0">
                <a:latin typeface="Arial"/>
                <a:cs typeface="Arial"/>
              </a:rPr>
              <a:t> organize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files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into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separate</a:t>
            </a:r>
            <a:r>
              <a:rPr sz="2800" spc="-10" dirty="0">
                <a:latin typeface="Arial"/>
                <a:cs typeface="Arial"/>
              </a:rPr>
              <a:t> directories.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Use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same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name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all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50" dirty="0">
                <a:latin typeface="Arial"/>
                <a:cs typeface="Arial"/>
              </a:rPr>
              <a:t>input/output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files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45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Useful</a:t>
            </a:r>
            <a:r>
              <a:rPr sz="2800" spc="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</a:t>
            </a:r>
            <a:r>
              <a:rPr sz="2800" spc="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</a:t>
            </a:r>
            <a:r>
              <a:rPr sz="2800" spc="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lots</a:t>
            </a:r>
            <a:r>
              <a:rPr sz="2800" spc="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spc="55" dirty="0">
                <a:latin typeface="Arial"/>
                <a:cs typeface="Arial"/>
              </a:rPr>
              <a:t>output</a:t>
            </a:r>
            <a:r>
              <a:rPr sz="2800" spc="8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files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74343" y="5848603"/>
            <a:ext cx="436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job0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48524" y="5851652"/>
            <a:ext cx="436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job1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13434" y="5848603"/>
            <a:ext cx="436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job2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58430" y="5848603"/>
            <a:ext cx="436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job3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915396" y="3285380"/>
            <a:ext cx="211454" cy="2643505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dirty="0">
                <a:latin typeface="Calibri"/>
                <a:cs typeface="Calibri"/>
              </a:rPr>
              <a:t>Box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Alice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Design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Noun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Project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98222" y="4315966"/>
            <a:ext cx="3466465" cy="1529080"/>
            <a:chOff x="1698222" y="4315966"/>
            <a:chExt cx="3466465" cy="152908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8222" y="4344441"/>
              <a:ext cx="1760951" cy="15004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03437" y="4315966"/>
              <a:ext cx="1760951" cy="150047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497570" y="5845555"/>
            <a:ext cx="436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job4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14508" y="4315966"/>
            <a:ext cx="1760951" cy="1500478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7025578" y="4308849"/>
            <a:ext cx="3463925" cy="1508125"/>
            <a:chOff x="7025578" y="4308849"/>
            <a:chExt cx="3463925" cy="1508125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25578" y="4308849"/>
              <a:ext cx="1760951" cy="150047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8142" y="4315966"/>
              <a:ext cx="1760951" cy="1500478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45</a:t>
            </a:fld>
            <a:endParaRPr spc="-2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Separate</a:t>
            </a:r>
            <a:r>
              <a:rPr spc="-70" dirty="0"/>
              <a:t> </a:t>
            </a:r>
            <a:r>
              <a:rPr spc="70" dirty="0"/>
              <a:t>Jobs</a:t>
            </a:r>
            <a:r>
              <a:rPr spc="-70" dirty="0"/>
              <a:t> </a:t>
            </a:r>
            <a:r>
              <a:rPr spc="60" dirty="0"/>
              <a:t>with</a:t>
            </a:r>
            <a:r>
              <a:rPr spc="-65" dirty="0"/>
              <a:t> </a:t>
            </a:r>
            <a:r>
              <a:rPr spc="-10" dirty="0">
                <a:latin typeface="Courier New"/>
                <a:cs typeface="Courier New"/>
              </a:rPr>
              <a:t>InitialDir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752577" y="3733482"/>
            <a:ext cx="8463280" cy="2318385"/>
            <a:chOff x="1752577" y="3733482"/>
            <a:chExt cx="8463280" cy="2318385"/>
          </a:xfrm>
        </p:grpSpPr>
        <p:sp>
          <p:nvSpPr>
            <p:cNvPr id="4" name="object 4"/>
            <p:cNvSpPr/>
            <p:nvPr/>
          </p:nvSpPr>
          <p:spPr>
            <a:xfrm>
              <a:off x="1757339" y="3738245"/>
              <a:ext cx="8453755" cy="2308860"/>
            </a:xfrm>
            <a:custGeom>
              <a:avLst/>
              <a:gdLst/>
              <a:ahLst/>
              <a:cxnLst/>
              <a:rect l="l" t="t" r="r" b="b"/>
              <a:pathLst>
                <a:path w="8453755" h="2308860">
                  <a:moveTo>
                    <a:pt x="8453461" y="0"/>
                  </a:moveTo>
                  <a:lnTo>
                    <a:pt x="0" y="0"/>
                  </a:lnTo>
                  <a:lnTo>
                    <a:pt x="0" y="2308323"/>
                  </a:lnTo>
                  <a:lnTo>
                    <a:pt x="8453461" y="2308323"/>
                  </a:lnTo>
                  <a:lnTo>
                    <a:pt x="8453461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757339" y="3738245"/>
              <a:ext cx="8453755" cy="2308860"/>
            </a:xfrm>
            <a:custGeom>
              <a:avLst/>
              <a:gdLst/>
              <a:ahLst/>
              <a:cxnLst/>
              <a:rect l="l" t="t" r="r" b="b"/>
              <a:pathLst>
                <a:path w="8453755" h="2308860">
                  <a:moveTo>
                    <a:pt x="0" y="0"/>
                  </a:moveTo>
                  <a:lnTo>
                    <a:pt x="8453463" y="0"/>
                  </a:lnTo>
                  <a:lnTo>
                    <a:pt x="8453463" y="2308324"/>
                  </a:lnTo>
                  <a:lnTo>
                    <a:pt x="0" y="230832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836079" y="4025900"/>
            <a:ext cx="4121150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800" dirty="0">
                <a:latin typeface="Courier New"/>
                <a:cs typeface="Courier New"/>
              </a:rPr>
              <a:t>initialdir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b="1" spc="-10" dirty="0">
                <a:latin typeface="Courier New"/>
                <a:cs typeface="Courier New"/>
              </a:rPr>
              <a:t>job$(ProcId) </a:t>
            </a:r>
            <a:r>
              <a:rPr sz="1800" dirty="0">
                <a:latin typeface="Courier New"/>
                <a:cs typeface="Courier New"/>
              </a:rPr>
              <a:t>arguments</a:t>
            </a:r>
            <a:r>
              <a:rPr sz="1800" spc="-6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file.in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file.out </a:t>
            </a:r>
            <a:r>
              <a:rPr sz="1800" dirty="0">
                <a:latin typeface="Courier New"/>
                <a:cs typeface="Courier New"/>
              </a:rPr>
              <a:t>transfer_input_files</a:t>
            </a:r>
            <a:r>
              <a:rPr sz="1800" spc="-11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10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file.in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36079" y="5117083"/>
            <a:ext cx="708660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99400"/>
              </a:lnSpc>
              <a:spcBef>
                <a:spcPts val="110"/>
              </a:spcBef>
            </a:pPr>
            <a:r>
              <a:rPr sz="1800" dirty="0">
                <a:latin typeface="Courier New"/>
                <a:cs typeface="Courier New"/>
              </a:rPr>
              <a:t>log</a:t>
            </a:r>
            <a:r>
              <a:rPr sz="1800" spc="-35" dirty="0">
                <a:latin typeface="Courier New"/>
                <a:cs typeface="Courier New"/>
              </a:rPr>
              <a:t> </a:t>
            </a:r>
            <a:r>
              <a:rPr sz="1800" spc="-50" dirty="0">
                <a:latin typeface="Courier New"/>
                <a:cs typeface="Courier New"/>
              </a:rPr>
              <a:t>= </a:t>
            </a:r>
            <a:r>
              <a:rPr sz="1800" spc="-20" dirty="0">
                <a:latin typeface="Courier New"/>
                <a:cs typeface="Courier New"/>
              </a:rPr>
              <a:t>error queue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55087" y="5117083"/>
            <a:ext cx="1254760" cy="845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urier New"/>
                <a:cs typeface="Courier New"/>
              </a:rPr>
              <a:t>job.log</a:t>
            </a:r>
            <a:endParaRPr sz="1800" dirty="0">
              <a:latin typeface="Courier New"/>
              <a:cs typeface="Courier New"/>
            </a:endParaRPr>
          </a:p>
          <a:p>
            <a:pPr marL="12700" marR="5080">
              <a:lnSpc>
                <a:spcPts val="2090"/>
              </a:lnSpc>
              <a:spcBef>
                <a:spcPts val="175"/>
              </a:spcBef>
            </a:pP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10" dirty="0">
                <a:latin typeface="Courier New"/>
                <a:cs typeface="Courier New"/>
              </a:rPr>
              <a:t> </a:t>
            </a:r>
            <a:r>
              <a:rPr sz="1800" spc="-20" dirty="0">
                <a:latin typeface="Courier New"/>
                <a:cs typeface="Courier New"/>
              </a:rPr>
              <a:t>job.err </a:t>
            </a:r>
            <a:r>
              <a:rPr sz="1800" spc="-50" dirty="0">
                <a:latin typeface="Courier New"/>
                <a:cs typeface="Courier New"/>
              </a:rPr>
              <a:t>3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44128" y="1831340"/>
            <a:ext cx="1390650" cy="1403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ourier New"/>
                <a:cs typeface="Courier New"/>
              </a:rPr>
              <a:t>job0/</a:t>
            </a:r>
            <a:endParaRPr sz="1800" dirty="0">
              <a:latin typeface="Courier New"/>
              <a:cs typeface="Courier New"/>
            </a:endParaRPr>
          </a:p>
          <a:p>
            <a:pPr marL="285750" marR="5080" algn="just">
              <a:lnSpc>
                <a:spcPct val="100000"/>
              </a:lnSpc>
              <a:spcBef>
                <a:spcPts val="45"/>
              </a:spcBef>
            </a:pPr>
            <a:r>
              <a:rPr sz="1800" spc="-10" dirty="0">
                <a:latin typeface="Courier New"/>
                <a:cs typeface="Courier New"/>
              </a:rPr>
              <a:t>file.in job.log job.err </a:t>
            </a:r>
            <a:r>
              <a:rPr sz="1800" spc="-20" dirty="0">
                <a:latin typeface="Courier New"/>
                <a:cs typeface="Courier New"/>
              </a:rPr>
              <a:t>file.out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74528" y="1846579"/>
            <a:ext cx="1390650" cy="1403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ourier New"/>
                <a:cs typeface="Courier New"/>
              </a:rPr>
              <a:t>job1/</a:t>
            </a:r>
            <a:endParaRPr sz="1800" dirty="0">
              <a:latin typeface="Courier New"/>
              <a:cs typeface="Courier New"/>
            </a:endParaRPr>
          </a:p>
          <a:p>
            <a:pPr marL="285750" marR="5080" algn="just">
              <a:lnSpc>
                <a:spcPct val="100400"/>
              </a:lnSpc>
              <a:spcBef>
                <a:spcPts val="15"/>
              </a:spcBef>
            </a:pPr>
            <a:r>
              <a:rPr sz="1800" spc="-10" dirty="0">
                <a:latin typeface="Courier New"/>
                <a:cs typeface="Courier New"/>
              </a:rPr>
              <a:t>file.in job.log job.err </a:t>
            </a:r>
            <a:r>
              <a:rPr sz="1800" spc="-20" dirty="0">
                <a:latin typeface="Courier New"/>
                <a:cs typeface="Courier New"/>
              </a:rPr>
              <a:t>file.out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82411" y="1864867"/>
            <a:ext cx="1390650" cy="1403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ourier New"/>
                <a:cs typeface="Courier New"/>
              </a:rPr>
              <a:t>job2/</a:t>
            </a:r>
            <a:endParaRPr sz="1800" dirty="0">
              <a:latin typeface="Courier New"/>
              <a:cs typeface="Courier New"/>
            </a:endParaRPr>
          </a:p>
          <a:p>
            <a:pPr marL="285750" marR="5080" algn="just">
              <a:lnSpc>
                <a:spcPct val="100400"/>
              </a:lnSpc>
              <a:spcBef>
                <a:spcPts val="15"/>
              </a:spcBef>
            </a:pPr>
            <a:r>
              <a:rPr sz="1800" spc="-10" dirty="0">
                <a:latin typeface="Courier New"/>
                <a:cs typeface="Courier New"/>
              </a:rPr>
              <a:t>file.in job.log job.err </a:t>
            </a:r>
            <a:r>
              <a:rPr sz="1800" spc="-20" dirty="0">
                <a:latin typeface="Courier New"/>
                <a:cs typeface="Courier New"/>
              </a:rPr>
              <a:t>file.out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36079" y="3353872"/>
            <a:ext cx="3302000" cy="69151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600" spc="-10" dirty="0">
                <a:latin typeface="Courier New"/>
                <a:cs typeface="Courier New"/>
              </a:rPr>
              <a:t>job.submit</a:t>
            </a:r>
            <a:endParaRPr sz="16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800" dirty="0">
                <a:latin typeface="Courier New"/>
                <a:cs typeface="Courier New"/>
              </a:rPr>
              <a:t>executable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analyze.exe</a:t>
            </a:r>
            <a:endParaRPr sz="1800" dirty="0">
              <a:latin typeface="Courier New"/>
              <a:cs typeface="Courier New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180356" y="4072590"/>
            <a:ext cx="2642870" cy="1656714"/>
            <a:chOff x="7180356" y="4072590"/>
            <a:chExt cx="2642870" cy="1656714"/>
          </a:xfrm>
        </p:grpSpPr>
        <p:sp>
          <p:nvSpPr>
            <p:cNvPr id="14" name="object 14"/>
            <p:cNvSpPr/>
            <p:nvPr/>
          </p:nvSpPr>
          <p:spPr>
            <a:xfrm>
              <a:off x="7186706" y="4078940"/>
              <a:ext cx="2630170" cy="1644014"/>
            </a:xfrm>
            <a:custGeom>
              <a:avLst/>
              <a:gdLst/>
              <a:ahLst/>
              <a:cxnLst/>
              <a:rect l="l" t="t" r="r" b="b"/>
              <a:pathLst>
                <a:path w="2630170" h="1644014">
                  <a:moveTo>
                    <a:pt x="2355720" y="0"/>
                  </a:moveTo>
                  <a:lnTo>
                    <a:pt x="273927" y="0"/>
                  </a:lnTo>
                  <a:lnTo>
                    <a:pt x="224688" y="4413"/>
                  </a:lnTo>
                  <a:lnTo>
                    <a:pt x="178345" y="17137"/>
                  </a:lnTo>
                  <a:lnTo>
                    <a:pt x="135670" y="37399"/>
                  </a:lnTo>
                  <a:lnTo>
                    <a:pt x="97439" y="64424"/>
                  </a:lnTo>
                  <a:lnTo>
                    <a:pt x="64424" y="97439"/>
                  </a:lnTo>
                  <a:lnTo>
                    <a:pt x="37399" y="135671"/>
                  </a:lnTo>
                  <a:lnTo>
                    <a:pt x="17137" y="178345"/>
                  </a:lnTo>
                  <a:lnTo>
                    <a:pt x="4413" y="224689"/>
                  </a:lnTo>
                  <a:lnTo>
                    <a:pt x="0" y="273927"/>
                  </a:lnTo>
                  <a:lnTo>
                    <a:pt x="0" y="1369603"/>
                  </a:lnTo>
                  <a:lnTo>
                    <a:pt x="4413" y="1418842"/>
                  </a:lnTo>
                  <a:lnTo>
                    <a:pt x="17137" y="1465185"/>
                  </a:lnTo>
                  <a:lnTo>
                    <a:pt x="37399" y="1507859"/>
                  </a:lnTo>
                  <a:lnTo>
                    <a:pt x="64424" y="1546091"/>
                  </a:lnTo>
                  <a:lnTo>
                    <a:pt x="97439" y="1579106"/>
                  </a:lnTo>
                  <a:lnTo>
                    <a:pt x="135670" y="1606131"/>
                  </a:lnTo>
                  <a:lnTo>
                    <a:pt x="178345" y="1626393"/>
                  </a:lnTo>
                  <a:lnTo>
                    <a:pt x="224688" y="1639117"/>
                  </a:lnTo>
                  <a:lnTo>
                    <a:pt x="273927" y="1643530"/>
                  </a:lnTo>
                  <a:lnTo>
                    <a:pt x="2355720" y="1643530"/>
                  </a:lnTo>
                  <a:lnTo>
                    <a:pt x="2404958" y="1639117"/>
                  </a:lnTo>
                  <a:lnTo>
                    <a:pt x="2451302" y="1626393"/>
                  </a:lnTo>
                  <a:lnTo>
                    <a:pt x="2493976" y="1606131"/>
                  </a:lnTo>
                  <a:lnTo>
                    <a:pt x="2532207" y="1579106"/>
                  </a:lnTo>
                  <a:lnTo>
                    <a:pt x="2565222" y="1546091"/>
                  </a:lnTo>
                  <a:lnTo>
                    <a:pt x="2592247" y="1507859"/>
                  </a:lnTo>
                  <a:lnTo>
                    <a:pt x="2612509" y="1465185"/>
                  </a:lnTo>
                  <a:lnTo>
                    <a:pt x="2625233" y="1418842"/>
                  </a:lnTo>
                  <a:lnTo>
                    <a:pt x="2629646" y="1369603"/>
                  </a:lnTo>
                  <a:lnTo>
                    <a:pt x="2629646" y="273927"/>
                  </a:lnTo>
                  <a:lnTo>
                    <a:pt x="2625233" y="224689"/>
                  </a:lnTo>
                  <a:lnTo>
                    <a:pt x="2612509" y="178345"/>
                  </a:lnTo>
                  <a:lnTo>
                    <a:pt x="2592247" y="135671"/>
                  </a:lnTo>
                  <a:lnTo>
                    <a:pt x="2565222" y="97439"/>
                  </a:lnTo>
                  <a:lnTo>
                    <a:pt x="2532207" y="64424"/>
                  </a:lnTo>
                  <a:lnTo>
                    <a:pt x="2493976" y="37399"/>
                  </a:lnTo>
                  <a:lnTo>
                    <a:pt x="2451302" y="17137"/>
                  </a:lnTo>
                  <a:lnTo>
                    <a:pt x="2404958" y="4413"/>
                  </a:lnTo>
                  <a:lnTo>
                    <a:pt x="2355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186706" y="4078940"/>
              <a:ext cx="2630170" cy="1644014"/>
            </a:xfrm>
            <a:custGeom>
              <a:avLst/>
              <a:gdLst/>
              <a:ahLst/>
              <a:cxnLst/>
              <a:rect l="l" t="t" r="r" b="b"/>
              <a:pathLst>
                <a:path w="2630170" h="1644014">
                  <a:moveTo>
                    <a:pt x="0" y="273927"/>
                  </a:moveTo>
                  <a:lnTo>
                    <a:pt x="4413" y="224688"/>
                  </a:lnTo>
                  <a:lnTo>
                    <a:pt x="17137" y="178345"/>
                  </a:lnTo>
                  <a:lnTo>
                    <a:pt x="37399" y="135671"/>
                  </a:lnTo>
                  <a:lnTo>
                    <a:pt x="64424" y="97439"/>
                  </a:lnTo>
                  <a:lnTo>
                    <a:pt x="97439" y="64424"/>
                  </a:lnTo>
                  <a:lnTo>
                    <a:pt x="135670" y="37399"/>
                  </a:lnTo>
                  <a:lnTo>
                    <a:pt x="178345" y="17137"/>
                  </a:lnTo>
                  <a:lnTo>
                    <a:pt x="224688" y="4413"/>
                  </a:lnTo>
                  <a:lnTo>
                    <a:pt x="273927" y="0"/>
                  </a:lnTo>
                  <a:lnTo>
                    <a:pt x="2355720" y="0"/>
                  </a:lnTo>
                  <a:lnTo>
                    <a:pt x="2404958" y="4413"/>
                  </a:lnTo>
                  <a:lnTo>
                    <a:pt x="2451302" y="17137"/>
                  </a:lnTo>
                  <a:lnTo>
                    <a:pt x="2493976" y="37399"/>
                  </a:lnTo>
                  <a:lnTo>
                    <a:pt x="2532207" y="64424"/>
                  </a:lnTo>
                  <a:lnTo>
                    <a:pt x="2565222" y="97439"/>
                  </a:lnTo>
                  <a:lnTo>
                    <a:pt x="2592248" y="135671"/>
                  </a:lnTo>
                  <a:lnTo>
                    <a:pt x="2612509" y="178345"/>
                  </a:lnTo>
                  <a:lnTo>
                    <a:pt x="2625233" y="224688"/>
                  </a:lnTo>
                  <a:lnTo>
                    <a:pt x="2629647" y="273927"/>
                  </a:lnTo>
                  <a:lnTo>
                    <a:pt x="2629647" y="1369603"/>
                  </a:lnTo>
                  <a:lnTo>
                    <a:pt x="2625233" y="1418841"/>
                  </a:lnTo>
                  <a:lnTo>
                    <a:pt x="2612509" y="1465185"/>
                  </a:lnTo>
                  <a:lnTo>
                    <a:pt x="2592248" y="1507859"/>
                  </a:lnTo>
                  <a:lnTo>
                    <a:pt x="2565222" y="1546090"/>
                  </a:lnTo>
                  <a:lnTo>
                    <a:pt x="2532207" y="1579105"/>
                  </a:lnTo>
                  <a:lnTo>
                    <a:pt x="2493976" y="1606131"/>
                  </a:lnTo>
                  <a:lnTo>
                    <a:pt x="2451302" y="1626392"/>
                  </a:lnTo>
                  <a:lnTo>
                    <a:pt x="2404958" y="1639116"/>
                  </a:lnTo>
                  <a:lnTo>
                    <a:pt x="2355720" y="1643530"/>
                  </a:lnTo>
                  <a:lnTo>
                    <a:pt x="273927" y="1643530"/>
                  </a:lnTo>
                  <a:lnTo>
                    <a:pt x="224688" y="1639116"/>
                  </a:lnTo>
                  <a:lnTo>
                    <a:pt x="178345" y="1626392"/>
                  </a:lnTo>
                  <a:lnTo>
                    <a:pt x="135670" y="1606131"/>
                  </a:lnTo>
                  <a:lnTo>
                    <a:pt x="97439" y="1579105"/>
                  </a:lnTo>
                  <a:lnTo>
                    <a:pt x="64424" y="1546090"/>
                  </a:lnTo>
                  <a:lnTo>
                    <a:pt x="37399" y="1507859"/>
                  </a:lnTo>
                  <a:lnTo>
                    <a:pt x="17137" y="1465185"/>
                  </a:lnTo>
                  <a:lnTo>
                    <a:pt x="4413" y="1418841"/>
                  </a:lnTo>
                  <a:lnTo>
                    <a:pt x="0" y="1369603"/>
                  </a:lnTo>
                  <a:lnTo>
                    <a:pt x="0" y="27392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396631" y="4202683"/>
            <a:ext cx="2210435" cy="1391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9400"/>
              </a:lnSpc>
              <a:spcBef>
                <a:spcPts val="110"/>
              </a:spcBef>
            </a:pPr>
            <a:r>
              <a:rPr sz="1800" dirty="0">
                <a:latin typeface="Arial"/>
                <a:cs typeface="Arial"/>
              </a:rPr>
              <a:t>Executable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should</a:t>
            </a:r>
            <a:r>
              <a:rPr sz="1800" spc="-25" dirty="0">
                <a:latin typeface="Arial"/>
                <a:cs typeface="Arial"/>
              </a:rPr>
              <a:t> be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directory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with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submit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file,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*not*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individual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job </a:t>
            </a:r>
            <a:r>
              <a:rPr sz="1800" spc="-10" dirty="0">
                <a:latin typeface="Arial"/>
                <a:cs typeface="Arial"/>
              </a:rPr>
              <a:t>directories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750988" y="1786591"/>
            <a:ext cx="8466455" cy="3119755"/>
            <a:chOff x="1750988" y="1786591"/>
            <a:chExt cx="8466455" cy="3119755"/>
          </a:xfrm>
        </p:grpSpPr>
        <p:sp>
          <p:nvSpPr>
            <p:cNvPr id="18" name="object 18"/>
            <p:cNvSpPr/>
            <p:nvPr/>
          </p:nvSpPr>
          <p:spPr>
            <a:xfrm>
              <a:off x="3173285" y="2525051"/>
              <a:ext cx="4017010" cy="2381250"/>
            </a:xfrm>
            <a:custGeom>
              <a:avLst/>
              <a:gdLst/>
              <a:ahLst/>
              <a:cxnLst/>
              <a:rect l="l" t="t" r="r" b="b"/>
              <a:pathLst>
                <a:path w="4017009" h="2381250">
                  <a:moveTo>
                    <a:pt x="4016654" y="2370201"/>
                  </a:moveTo>
                  <a:lnTo>
                    <a:pt x="4007751" y="2364943"/>
                  </a:lnTo>
                  <a:lnTo>
                    <a:pt x="4010469" y="2366353"/>
                  </a:lnTo>
                  <a:lnTo>
                    <a:pt x="4016362" y="2355088"/>
                  </a:lnTo>
                  <a:lnTo>
                    <a:pt x="3799408" y="2241613"/>
                  </a:lnTo>
                  <a:lnTo>
                    <a:pt x="34290" y="12915"/>
                  </a:lnTo>
                  <a:lnTo>
                    <a:pt x="102527" y="13347"/>
                  </a:lnTo>
                  <a:lnTo>
                    <a:pt x="105384" y="10528"/>
                  </a:lnTo>
                  <a:lnTo>
                    <a:pt x="105422" y="3517"/>
                  </a:lnTo>
                  <a:lnTo>
                    <a:pt x="102844" y="889"/>
                  </a:lnTo>
                  <a:lnTo>
                    <a:pt x="102603" y="647"/>
                  </a:lnTo>
                  <a:lnTo>
                    <a:pt x="0" y="0"/>
                  </a:lnTo>
                  <a:lnTo>
                    <a:pt x="49936" y="89636"/>
                  </a:lnTo>
                  <a:lnTo>
                    <a:pt x="53797" y="90741"/>
                  </a:lnTo>
                  <a:lnTo>
                    <a:pt x="59931" y="87325"/>
                  </a:lnTo>
                  <a:lnTo>
                    <a:pt x="61023" y="83451"/>
                  </a:lnTo>
                  <a:lnTo>
                    <a:pt x="27813" y="23850"/>
                  </a:lnTo>
                  <a:lnTo>
                    <a:pt x="3585108" y="2129523"/>
                  </a:lnTo>
                  <a:lnTo>
                    <a:pt x="2105952" y="1355813"/>
                  </a:lnTo>
                  <a:lnTo>
                    <a:pt x="2174125" y="1352664"/>
                  </a:lnTo>
                  <a:lnTo>
                    <a:pt x="2176830" y="1349692"/>
                  </a:lnTo>
                  <a:lnTo>
                    <a:pt x="2176615" y="1344942"/>
                  </a:lnTo>
                  <a:lnTo>
                    <a:pt x="2176513" y="1342682"/>
                  </a:lnTo>
                  <a:lnTo>
                    <a:pt x="2173541" y="1339977"/>
                  </a:lnTo>
                  <a:lnTo>
                    <a:pt x="2071039" y="1344701"/>
                  </a:lnTo>
                  <a:lnTo>
                    <a:pt x="2125611" y="1431594"/>
                  </a:lnTo>
                  <a:lnTo>
                    <a:pt x="2129523" y="1432496"/>
                  </a:lnTo>
                  <a:lnTo>
                    <a:pt x="2135467" y="1428762"/>
                  </a:lnTo>
                  <a:lnTo>
                    <a:pt x="2136368" y="1424851"/>
                  </a:lnTo>
                  <a:lnTo>
                    <a:pt x="2100072" y="1367066"/>
                  </a:lnTo>
                  <a:lnTo>
                    <a:pt x="3793426" y="2252827"/>
                  </a:lnTo>
                  <a:lnTo>
                    <a:pt x="4010177" y="2381123"/>
                  </a:lnTo>
                  <a:lnTo>
                    <a:pt x="4016654" y="23702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757338" y="1792941"/>
              <a:ext cx="8453755" cy="1636395"/>
            </a:xfrm>
            <a:custGeom>
              <a:avLst/>
              <a:gdLst/>
              <a:ahLst/>
              <a:cxnLst/>
              <a:rect l="l" t="t" r="r" b="b"/>
              <a:pathLst>
                <a:path w="8453755" h="1636395">
                  <a:moveTo>
                    <a:pt x="0" y="272685"/>
                  </a:moveTo>
                  <a:lnTo>
                    <a:pt x="4393" y="223670"/>
                  </a:lnTo>
                  <a:lnTo>
                    <a:pt x="17059" y="177536"/>
                  </a:lnTo>
                  <a:lnTo>
                    <a:pt x="37229" y="135056"/>
                  </a:lnTo>
                  <a:lnTo>
                    <a:pt x="64132" y="96997"/>
                  </a:lnTo>
                  <a:lnTo>
                    <a:pt x="96997" y="64132"/>
                  </a:lnTo>
                  <a:lnTo>
                    <a:pt x="135055" y="37229"/>
                  </a:lnTo>
                  <a:lnTo>
                    <a:pt x="177536" y="17059"/>
                  </a:lnTo>
                  <a:lnTo>
                    <a:pt x="223669" y="4393"/>
                  </a:lnTo>
                  <a:lnTo>
                    <a:pt x="272685" y="0"/>
                  </a:lnTo>
                  <a:lnTo>
                    <a:pt x="8180779" y="0"/>
                  </a:lnTo>
                  <a:lnTo>
                    <a:pt x="8229794" y="4393"/>
                  </a:lnTo>
                  <a:lnTo>
                    <a:pt x="8275927" y="17059"/>
                  </a:lnTo>
                  <a:lnTo>
                    <a:pt x="8318408" y="37229"/>
                  </a:lnTo>
                  <a:lnTo>
                    <a:pt x="8356466" y="64132"/>
                  </a:lnTo>
                  <a:lnTo>
                    <a:pt x="8389332" y="96997"/>
                  </a:lnTo>
                  <a:lnTo>
                    <a:pt x="8416234" y="135056"/>
                  </a:lnTo>
                  <a:lnTo>
                    <a:pt x="8436404" y="177536"/>
                  </a:lnTo>
                  <a:lnTo>
                    <a:pt x="8449070" y="223670"/>
                  </a:lnTo>
                  <a:lnTo>
                    <a:pt x="8453464" y="272685"/>
                  </a:lnTo>
                  <a:lnTo>
                    <a:pt x="8453464" y="1363373"/>
                  </a:lnTo>
                  <a:lnTo>
                    <a:pt x="8449070" y="1412388"/>
                  </a:lnTo>
                  <a:lnTo>
                    <a:pt x="8436404" y="1458521"/>
                  </a:lnTo>
                  <a:lnTo>
                    <a:pt x="8416234" y="1501002"/>
                  </a:lnTo>
                  <a:lnTo>
                    <a:pt x="8389332" y="1539061"/>
                  </a:lnTo>
                  <a:lnTo>
                    <a:pt x="8356466" y="1571926"/>
                  </a:lnTo>
                  <a:lnTo>
                    <a:pt x="8318408" y="1598829"/>
                  </a:lnTo>
                  <a:lnTo>
                    <a:pt x="8275927" y="1618999"/>
                  </a:lnTo>
                  <a:lnTo>
                    <a:pt x="8229794" y="1631665"/>
                  </a:lnTo>
                  <a:lnTo>
                    <a:pt x="8180779" y="1636059"/>
                  </a:lnTo>
                  <a:lnTo>
                    <a:pt x="272685" y="1636059"/>
                  </a:lnTo>
                  <a:lnTo>
                    <a:pt x="223669" y="1631665"/>
                  </a:lnTo>
                  <a:lnTo>
                    <a:pt x="177536" y="1618999"/>
                  </a:lnTo>
                  <a:lnTo>
                    <a:pt x="135055" y="1598829"/>
                  </a:lnTo>
                  <a:lnTo>
                    <a:pt x="96997" y="1571926"/>
                  </a:lnTo>
                  <a:lnTo>
                    <a:pt x="64132" y="1539061"/>
                  </a:lnTo>
                  <a:lnTo>
                    <a:pt x="37229" y="1501002"/>
                  </a:lnTo>
                  <a:lnTo>
                    <a:pt x="17059" y="1458521"/>
                  </a:lnTo>
                  <a:lnTo>
                    <a:pt x="4393" y="1412388"/>
                  </a:lnTo>
                  <a:lnTo>
                    <a:pt x="0" y="1363373"/>
                  </a:lnTo>
                  <a:lnTo>
                    <a:pt x="0" y="27268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836078" y="1352804"/>
            <a:ext cx="1800225" cy="106807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236220" indent="-224154">
              <a:lnSpc>
                <a:spcPct val="100000"/>
              </a:lnSpc>
              <a:spcBef>
                <a:spcPts val="940"/>
              </a:spcBef>
            </a:pPr>
            <a:r>
              <a:rPr sz="1800" spc="-10" dirty="0">
                <a:latin typeface="Courier New"/>
                <a:cs typeface="Courier New"/>
              </a:rPr>
              <a:t>(submit_dir)/</a:t>
            </a:r>
            <a:endParaRPr sz="1800" dirty="0">
              <a:latin typeface="Courier New"/>
              <a:cs typeface="Courier New"/>
            </a:endParaRPr>
          </a:p>
          <a:p>
            <a:pPr marL="236220" marR="53975">
              <a:lnSpc>
                <a:spcPct val="102200"/>
              </a:lnSpc>
              <a:spcBef>
                <a:spcPts val="790"/>
              </a:spcBef>
            </a:pPr>
            <a:r>
              <a:rPr sz="1800" spc="-10" dirty="0">
                <a:latin typeface="Courier New"/>
                <a:cs typeface="Courier New"/>
              </a:rPr>
              <a:t>job.submit analyze.exe</a:t>
            </a:r>
            <a:endParaRPr sz="1800" dirty="0">
              <a:latin typeface="Courier New"/>
              <a:cs typeface="Courier New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020088" y="2124042"/>
            <a:ext cx="5445760" cy="1223010"/>
            <a:chOff x="4020088" y="2124042"/>
            <a:chExt cx="5445760" cy="1223010"/>
          </a:xfrm>
        </p:grpSpPr>
        <p:sp>
          <p:nvSpPr>
            <p:cNvPr id="22" name="object 22"/>
            <p:cNvSpPr/>
            <p:nvPr/>
          </p:nvSpPr>
          <p:spPr>
            <a:xfrm>
              <a:off x="4026438" y="2148376"/>
              <a:ext cx="1656080" cy="1191895"/>
            </a:xfrm>
            <a:custGeom>
              <a:avLst/>
              <a:gdLst/>
              <a:ahLst/>
              <a:cxnLst/>
              <a:rect l="l" t="t" r="r" b="b"/>
              <a:pathLst>
                <a:path w="1656079" h="1191895">
                  <a:moveTo>
                    <a:pt x="0" y="198626"/>
                  </a:moveTo>
                  <a:lnTo>
                    <a:pt x="5245" y="153083"/>
                  </a:lnTo>
                  <a:lnTo>
                    <a:pt x="20188" y="111275"/>
                  </a:lnTo>
                  <a:lnTo>
                    <a:pt x="43635" y="74395"/>
                  </a:lnTo>
                  <a:lnTo>
                    <a:pt x="74395" y="43636"/>
                  </a:lnTo>
                  <a:lnTo>
                    <a:pt x="111275" y="20188"/>
                  </a:lnTo>
                  <a:lnTo>
                    <a:pt x="153083" y="5245"/>
                  </a:lnTo>
                  <a:lnTo>
                    <a:pt x="198626" y="0"/>
                  </a:lnTo>
                  <a:lnTo>
                    <a:pt x="1457273" y="0"/>
                  </a:lnTo>
                  <a:lnTo>
                    <a:pt x="1502816" y="5245"/>
                  </a:lnTo>
                  <a:lnTo>
                    <a:pt x="1544623" y="20188"/>
                  </a:lnTo>
                  <a:lnTo>
                    <a:pt x="1581503" y="43636"/>
                  </a:lnTo>
                  <a:lnTo>
                    <a:pt x="1612263" y="74395"/>
                  </a:lnTo>
                  <a:lnTo>
                    <a:pt x="1635710" y="111275"/>
                  </a:lnTo>
                  <a:lnTo>
                    <a:pt x="1650653" y="153083"/>
                  </a:lnTo>
                  <a:lnTo>
                    <a:pt x="1655899" y="198626"/>
                  </a:lnTo>
                  <a:lnTo>
                    <a:pt x="1655899" y="993113"/>
                  </a:lnTo>
                  <a:lnTo>
                    <a:pt x="1650653" y="1038656"/>
                  </a:lnTo>
                  <a:lnTo>
                    <a:pt x="1635710" y="1080464"/>
                  </a:lnTo>
                  <a:lnTo>
                    <a:pt x="1612263" y="1117344"/>
                  </a:lnTo>
                  <a:lnTo>
                    <a:pt x="1581503" y="1148104"/>
                  </a:lnTo>
                  <a:lnTo>
                    <a:pt x="1544623" y="1171551"/>
                  </a:lnTo>
                  <a:lnTo>
                    <a:pt x="1502816" y="1186494"/>
                  </a:lnTo>
                  <a:lnTo>
                    <a:pt x="1457273" y="1191740"/>
                  </a:lnTo>
                  <a:lnTo>
                    <a:pt x="198626" y="1191740"/>
                  </a:lnTo>
                  <a:lnTo>
                    <a:pt x="153083" y="1186494"/>
                  </a:lnTo>
                  <a:lnTo>
                    <a:pt x="111275" y="1171551"/>
                  </a:lnTo>
                  <a:lnTo>
                    <a:pt x="74395" y="1148104"/>
                  </a:lnTo>
                  <a:lnTo>
                    <a:pt x="43635" y="1117344"/>
                  </a:lnTo>
                  <a:lnTo>
                    <a:pt x="20188" y="1080464"/>
                  </a:lnTo>
                  <a:lnTo>
                    <a:pt x="5245" y="1038656"/>
                  </a:lnTo>
                  <a:lnTo>
                    <a:pt x="0" y="993113"/>
                  </a:lnTo>
                  <a:lnTo>
                    <a:pt x="0" y="19862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965986" y="2146570"/>
              <a:ext cx="1656080" cy="1191895"/>
            </a:xfrm>
            <a:custGeom>
              <a:avLst/>
              <a:gdLst/>
              <a:ahLst/>
              <a:cxnLst/>
              <a:rect l="l" t="t" r="r" b="b"/>
              <a:pathLst>
                <a:path w="1656079" h="1191895">
                  <a:moveTo>
                    <a:pt x="0" y="198626"/>
                  </a:moveTo>
                  <a:lnTo>
                    <a:pt x="5245" y="153083"/>
                  </a:lnTo>
                  <a:lnTo>
                    <a:pt x="20188" y="111275"/>
                  </a:lnTo>
                  <a:lnTo>
                    <a:pt x="43635" y="74395"/>
                  </a:lnTo>
                  <a:lnTo>
                    <a:pt x="74395" y="43636"/>
                  </a:lnTo>
                  <a:lnTo>
                    <a:pt x="111275" y="20188"/>
                  </a:lnTo>
                  <a:lnTo>
                    <a:pt x="153083" y="5245"/>
                  </a:lnTo>
                  <a:lnTo>
                    <a:pt x="198626" y="0"/>
                  </a:lnTo>
                  <a:lnTo>
                    <a:pt x="1457273" y="0"/>
                  </a:lnTo>
                  <a:lnTo>
                    <a:pt x="1502816" y="5245"/>
                  </a:lnTo>
                  <a:lnTo>
                    <a:pt x="1544623" y="20188"/>
                  </a:lnTo>
                  <a:lnTo>
                    <a:pt x="1581503" y="43636"/>
                  </a:lnTo>
                  <a:lnTo>
                    <a:pt x="1612263" y="74395"/>
                  </a:lnTo>
                  <a:lnTo>
                    <a:pt x="1635710" y="111275"/>
                  </a:lnTo>
                  <a:lnTo>
                    <a:pt x="1650653" y="153083"/>
                  </a:lnTo>
                  <a:lnTo>
                    <a:pt x="1655899" y="198626"/>
                  </a:lnTo>
                  <a:lnTo>
                    <a:pt x="1655899" y="993113"/>
                  </a:lnTo>
                  <a:lnTo>
                    <a:pt x="1650653" y="1038656"/>
                  </a:lnTo>
                  <a:lnTo>
                    <a:pt x="1635710" y="1080464"/>
                  </a:lnTo>
                  <a:lnTo>
                    <a:pt x="1612263" y="1117344"/>
                  </a:lnTo>
                  <a:lnTo>
                    <a:pt x="1581503" y="1148104"/>
                  </a:lnTo>
                  <a:lnTo>
                    <a:pt x="1544623" y="1171551"/>
                  </a:lnTo>
                  <a:lnTo>
                    <a:pt x="1502816" y="1186494"/>
                  </a:lnTo>
                  <a:lnTo>
                    <a:pt x="1457273" y="1191740"/>
                  </a:lnTo>
                  <a:lnTo>
                    <a:pt x="198626" y="1191740"/>
                  </a:lnTo>
                  <a:lnTo>
                    <a:pt x="153083" y="1186494"/>
                  </a:lnTo>
                  <a:lnTo>
                    <a:pt x="111275" y="1171551"/>
                  </a:lnTo>
                  <a:lnTo>
                    <a:pt x="74395" y="1148104"/>
                  </a:lnTo>
                  <a:lnTo>
                    <a:pt x="43635" y="1117344"/>
                  </a:lnTo>
                  <a:lnTo>
                    <a:pt x="20188" y="1080464"/>
                  </a:lnTo>
                  <a:lnTo>
                    <a:pt x="5245" y="1038656"/>
                  </a:lnTo>
                  <a:lnTo>
                    <a:pt x="0" y="993113"/>
                  </a:lnTo>
                  <a:lnTo>
                    <a:pt x="0" y="19862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7803152" y="2130392"/>
              <a:ext cx="1656080" cy="1191895"/>
            </a:xfrm>
            <a:custGeom>
              <a:avLst/>
              <a:gdLst/>
              <a:ahLst/>
              <a:cxnLst/>
              <a:rect l="l" t="t" r="r" b="b"/>
              <a:pathLst>
                <a:path w="1656079" h="1191895">
                  <a:moveTo>
                    <a:pt x="0" y="198626"/>
                  </a:moveTo>
                  <a:lnTo>
                    <a:pt x="5245" y="153083"/>
                  </a:lnTo>
                  <a:lnTo>
                    <a:pt x="20188" y="111275"/>
                  </a:lnTo>
                  <a:lnTo>
                    <a:pt x="43635" y="74395"/>
                  </a:lnTo>
                  <a:lnTo>
                    <a:pt x="74395" y="43636"/>
                  </a:lnTo>
                  <a:lnTo>
                    <a:pt x="111275" y="20188"/>
                  </a:lnTo>
                  <a:lnTo>
                    <a:pt x="153083" y="5245"/>
                  </a:lnTo>
                  <a:lnTo>
                    <a:pt x="198626" y="0"/>
                  </a:lnTo>
                  <a:lnTo>
                    <a:pt x="1457273" y="0"/>
                  </a:lnTo>
                  <a:lnTo>
                    <a:pt x="1502816" y="5245"/>
                  </a:lnTo>
                  <a:lnTo>
                    <a:pt x="1544623" y="20188"/>
                  </a:lnTo>
                  <a:lnTo>
                    <a:pt x="1581503" y="43636"/>
                  </a:lnTo>
                  <a:lnTo>
                    <a:pt x="1612263" y="74395"/>
                  </a:lnTo>
                  <a:lnTo>
                    <a:pt x="1635710" y="111275"/>
                  </a:lnTo>
                  <a:lnTo>
                    <a:pt x="1650653" y="153083"/>
                  </a:lnTo>
                  <a:lnTo>
                    <a:pt x="1655899" y="198626"/>
                  </a:lnTo>
                  <a:lnTo>
                    <a:pt x="1655899" y="993113"/>
                  </a:lnTo>
                  <a:lnTo>
                    <a:pt x="1650653" y="1038656"/>
                  </a:lnTo>
                  <a:lnTo>
                    <a:pt x="1635710" y="1080464"/>
                  </a:lnTo>
                  <a:lnTo>
                    <a:pt x="1612263" y="1117344"/>
                  </a:lnTo>
                  <a:lnTo>
                    <a:pt x="1581503" y="1148104"/>
                  </a:lnTo>
                  <a:lnTo>
                    <a:pt x="1544623" y="1171551"/>
                  </a:lnTo>
                  <a:lnTo>
                    <a:pt x="1502816" y="1186494"/>
                  </a:lnTo>
                  <a:lnTo>
                    <a:pt x="1457273" y="1191740"/>
                  </a:lnTo>
                  <a:lnTo>
                    <a:pt x="198626" y="1191740"/>
                  </a:lnTo>
                  <a:lnTo>
                    <a:pt x="153083" y="1186494"/>
                  </a:lnTo>
                  <a:lnTo>
                    <a:pt x="111275" y="1171551"/>
                  </a:lnTo>
                  <a:lnTo>
                    <a:pt x="74395" y="1148104"/>
                  </a:lnTo>
                  <a:lnTo>
                    <a:pt x="43635" y="1117344"/>
                  </a:lnTo>
                  <a:lnTo>
                    <a:pt x="20188" y="1080464"/>
                  </a:lnTo>
                  <a:lnTo>
                    <a:pt x="5245" y="1038656"/>
                  </a:lnTo>
                  <a:lnTo>
                    <a:pt x="0" y="993113"/>
                  </a:lnTo>
                  <a:lnTo>
                    <a:pt x="0" y="198626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46</a:t>
            </a:fld>
            <a:endParaRPr spc="-25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Other</a:t>
            </a:r>
            <a:r>
              <a:rPr spc="-25" dirty="0"/>
              <a:t> </a:t>
            </a:r>
            <a:r>
              <a:rPr dirty="0"/>
              <a:t>Submission </a:t>
            </a:r>
            <a:r>
              <a:rPr spc="45" dirty="0"/>
              <a:t>Methods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95779"/>
            <a:ext cx="10449560" cy="136652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What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if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your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input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files/directories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aren’t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numbered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from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Courier New"/>
                <a:cs typeface="Courier New"/>
              </a:rPr>
              <a:t>0</a:t>
            </a:r>
            <a:r>
              <a:rPr sz="2800" spc="-1005" dirty="0">
                <a:latin typeface="Courier New"/>
                <a:cs typeface="Courier New"/>
              </a:rPr>
              <a:t> </a:t>
            </a:r>
            <a:r>
              <a:rPr sz="2800" spc="-10" dirty="0">
                <a:latin typeface="Calibri"/>
                <a:cs typeface="Calibri"/>
              </a:rPr>
              <a:t>to</a:t>
            </a:r>
            <a:r>
              <a:rPr sz="2800" spc="-10" dirty="0">
                <a:latin typeface="Courier New"/>
                <a:cs typeface="Courier New"/>
              </a:rPr>
              <a:t>(N- </a:t>
            </a:r>
            <a:r>
              <a:rPr sz="2800" spc="-25" dirty="0">
                <a:latin typeface="Courier New"/>
                <a:cs typeface="Courier New"/>
              </a:rPr>
              <a:t>1)</a:t>
            </a:r>
            <a:r>
              <a:rPr sz="2800" spc="-25" dirty="0">
                <a:latin typeface="Arial"/>
                <a:cs typeface="Arial"/>
              </a:rPr>
              <a:t>?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00"/>
              </a:spcBef>
              <a:buChar char="•"/>
              <a:tabLst>
                <a:tab pos="241300" algn="l"/>
              </a:tabLst>
            </a:pPr>
            <a:r>
              <a:rPr sz="2800" spc="-35" dirty="0">
                <a:latin typeface="Arial"/>
                <a:cs typeface="Arial"/>
              </a:rPr>
              <a:t>There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are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other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ways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submit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many</a:t>
            </a:r>
            <a:r>
              <a:rPr sz="2800" spc="-10" dirty="0">
                <a:latin typeface="Arial"/>
                <a:cs typeface="Arial"/>
              </a:rPr>
              <a:t> jobs!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06999" y="5964428"/>
            <a:ext cx="2687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Photo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Andrew</a:t>
            </a:r>
            <a:r>
              <a:rPr sz="1200" u="sng" spc="-2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2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Toskin</a:t>
            </a:r>
            <a:r>
              <a:rPr sz="1200" spc="-25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Flickr</a:t>
            </a:r>
            <a:r>
              <a:rPr sz="1200" spc="-10" dirty="0">
                <a:latin typeface="Calibri"/>
                <a:cs typeface="Calibri"/>
              </a:rPr>
              <a:t>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CC-</a:t>
            </a:r>
            <a:r>
              <a:rPr sz="1200" spc="-45" dirty="0">
                <a:latin typeface="Calibri"/>
                <a:cs typeface="Calibri"/>
              </a:rPr>
              <a:t>BY-</a:t>
            </a:r>
            <a:r>
              <a:rPr sz="1200" spc="-25" dirty="0">
                <a:latin typeface="Calibri"/>
                <a:cs typeface="Calibri"/>
              </a:rPr>
              <a:t>SA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47170" y="3283318"/>
            <a:ext cx="4411003" cy="266211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47</a:t>
            </a:fld>
            <a:endParaRPr spc="-25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4075" y="1417637"/>
            <a:ext cx="11487785" cy="0"/>
          </a:xfrm>
          <a:custGeom>
            <a:avLst/>
            <a:gdLst/>
            <a:ahLst/>
            <a:cxnLst/>
            <a:rect l="l" t="t" r="r" b="b"/>
            <a:pathLst>
              <a:path w="11487785">
                <a:moveTo>
                  <a:pt x="0" y="0"/>
                </a:moveTo>
                <a:lnTo>
                  <a:pt x="11487275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5" dirty="0"/>
              <a:t>Submitting</a:t>
            </a:r>
            <a:r>
              <a:rPr spc="150" dirty="0"/>
              <a:t> </a:t>
            </a:r>
            <a:r>
              <a:rPr dirty="0"/>
              <a:t>Multiple</a:t>
            </a:r>
            <a:r>
              <a:rPr spc="150" dirty="0"/>
              <a:t> </a:t>
            </a:r>
            <a:r>
              <a:rPr spc="40" dirty="0"/>
              <a:t>Jobs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6939" y="1807971"/>
            <a:ext cx="3235325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sz="2800" dirty="0">
                <a:latin typeface="Arial"/>
                <a:cs typeface="Arial"/>
              </a:rPr>
              <a:t>Replacing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single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job </a:t>
            </a:r>
            <a:r>
              <a:rPr sz="2800" spc="-10" dirty="0">
                <a:latin typeface="Arial"/>
                <a:cs typeface="Arial"/>
              </a:rPr>
              <a:t>inputs…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6939" y="4234179"/>
            <a:ext cx="3075940" cy="84581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3100"/>
              </a:lnSpc>
              <a:spcBef>
                <a:spcPts val="420"/>
              </a:spcBef>
            </a:pPr>
            <a:r>
              <a:rPr sz="2800" dirty="0">
                <a:latin typeface="Arial"/>
                <a:cs typeface="Arial"/>
              </a:rPr>
              <a:t>…with a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variable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of </a:t>
            </a:r>
            <a:r>
              <a:rPr sz="2800" spc="-10" dirty="0">
                <a:latin typeface="Arial"/>
                <a:cs typeface="Arial"/>
              </a:rPr>
              <a:t>choice.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310982" y="1846262"/>
            <a:ext cx="6047740" cy="1764030"/>
            <a:chOff x="5310982" y="1846262"/>
            <a:chExt cx="6047740" cy="1764030"/>
          </a:xfrm>
        </p:grpSpPr>
        <p:sp>
          <p:nvSpPr>
            <p:cNvPr id="7" name="object 7"/>
            <p:cNvSpPr/>
            <p:nvPr/>
          </p:nvSpPr>
          <p:spPr>
            <a:xfrm>
              <a:off x="5315744" y="1851025"/>
              <a:ext cx="6038215" cy="1754505"/>
            </a:xfrm>
            <a:custGeom>
              <a:avLst/>
              <a:gdLst/>
              <a:ahLst/>
              <a:cxnLst/>
              <a:rect l="l" t="t" r="r" b="b"/>
              <a:pathLst>
                <a:path w="6038215" h="1754504">
                  <a:moveTo>
                    <a:pt x="6038054" y="0"/>
                  </a:moveTo>
                  <a:lnTo>
                    <a:pt x="0" y="0"/>
                  </a:lnTo>
                  <a:lnTo>
                    <a:pt x="0" y="1754327"/>
                  </a:lnTo>
                  <a:lnTo>
                    <a:pt x="6038054" y="1754327"/>
                  </a:lnTo>
                  <a:lnTo>
                    <a:pt x="6038054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5315744" y="1851025"/>
              <a:ext cx="6038215" cy="1754505"/>
            </a:xfrm>
            <a:custGeom>
              <a:avLst/>
              <a:gdLst/>
              <a:ahLst/>
              <a:cxnLst/>
              <a:rect l="l" t="t" r="r" b="b"/>
              <a:pathLst>
                <a:path w="6038215" h="1754504">
                  <a:moveTo>
                    <a:pt x="0" y="0"/>
                  </a:moveTo>
                  <a:lnTo>
                    <a:pt x="6038055" y="0"/>
                  </a:lnTo>
                  <a:lnTo>
                    <a:pt x="6038055" y="1754327"/>
                  </a:lnTo>
                  <a:lnTo>
                    <a:pt x="0" y="175432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315744" y="1851025"/>
            <a:ext cx="6038215" cy="1754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91440" marR="1023619">
              <a:lnSpc>
                <a:spcPct val="102200"/>
              </a:lnSpc>
              <a:spcBef>
                <a:spcPts val="110"/>
              </a:spcBef>
            </a:pPr>
            <a:r>
              <a:rPr sz="1800" dirty="0">
                <a:latin typeface="Courier New"/>
                <a:cs typeface="Courier New"/>
              </a:rPr>
              <a:t>executable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compare_states </a:t>
            </a:r>
            <a:r>
              <a:rPr sz="1800" dirty="0">
                <a:latin typeface="Courier New"/>
                <a:cs typeface="Courier New"/>
              </a:rPr>
              <a:t>arguments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b="1" dirty="0">
                <a:latin typeface="Courier New"/>
                <a:cs typeface="Courier New"/>
              </a:rPr>
              <a:t>wi.dat</a:t>
            </a:r>
            <a:r>
              <a:rPr sz="1800" b="1" spc="-6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us.dat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b="1" spc="-10" dirty="0">
                <a:latin typeface="Courier New"/>
                <a:cs typeface="Courier New"/>
              </a:rPr>
              <a:t>wi.dat</a:t>
            </a:r>
            <a:r>
              <a:rPr sz="1800" spc="-10" dirty="0">
                <a:latin typeface="Courier New"/>
                <a:cs typeface="Courier New"/>
              </a:rPr>
              <a:t>.out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</a:pPr>
            <a:r>
              <a:rPr sz="1800" dirty="0">
                <a:latin typeface="Courier New"/>
                <a:cs typeface="Courier New"/>
              </a:rPr>
              <a:t>transfer_input_files</a:t>
            </a:r>
            <a:r>
              <a:rPr sz="1800" spc="-9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9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us.dat,</a:t>
            </a:r>
            <a:r>
              <a:rPr sz="1800" spc="-95" dirty="0">
                <a:latin typeface="Courier New"/>
                <a:cs typeface="Courier New"/>
              </a:rPr>
              <a:t> </a:t>
            </a:r>
            <a:r>
              <a:rPr sz="1800" b="1" spc="-10" dirty="0">
                <a:latin typeface="Courier New"/>
                <a:cs typeface="Courier New"/>
              </a:rPr>
              <a:t>wi.dat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ourier New"/>
                <a:cs typeface="Courier New"/>
              </a:rPr>
              <a:t>queue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spc="-50" dirty="0">
                <a:latin typeface="Courier New"/>
                <a:cs typeface="Courier New"/>
              </a:rPr>
              <a:t>1</a:t>
            </a:r>
            <a:endParaRPr sz="1800" dirty="0">
              <a:latin typeface="Courier New"/>
              <a:cs typeface="Courier New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263357" y="3996531"/>
            <a:ext cx="6047740" cy="1764030"/>
            <a:chOff x="5263357" y="3996531"/>
            <a:chExt cx="6047740" cy="1764030"/>
          </a:xfrm>
        </p:grpSpPr>
        <p:sp>
          <p:nvSpPr>
            <p:cNvPr id="11" name="object 11"/>
            <p:cNvSpPr/>
            <p:nvPr/>
          </p:nvSpPr>
          <p:spPr>
            <a:xfrm>
              <a:off x="5268119" y="4001293"/>
              <a:ext cx="6038215" cy="1754505"/>
            </a:xfrm>
            <a:custGeom>
              <a:avLst/>
              <a:gdLst/>
              <a:ahLst/>
              <a:cxnLst/>
              <a:rect l="l" t="t" r="r" b="b"/>
              <a:pathLst>
                <a:path w="6038215" h="1754504">
                  <a:moveTo>
                    <a:pt x="6038054" y="0"/>
                  </a:moveTo>
                  <a:lnTo>
                    <a:pt x="0" y="0"/>
                  </a:lnTo>
                  <a:lnTo>
                    <a:pt x="0" y="1754327"/>
                  </a:lnTo>
                  <a:lnTo>
                    <a:pt x="6038054" y="1754327"/>
                  </a:lnTo>
                  <a:lnTo>
                    <a:pt x="6038054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5268119" y="4001293"/>
              <a:ext cx="6038215" cy="1754505"/>
            </a:xfrm>
            <a:custGeom>
              <a:avLst/>
              <a:gdLst/>
              <a:ahLst/>
              <a:cxnLst/>
              <a:rect l="l" t="t" r="r" b="b"/>
              <a:pathLst>
                <a:path w="6038215" h="1754504">
                  <a:moveTo>
                    <a:pt x="0" y="0"/>
                  </a:moveTo>
                  <a:lnTo>
                    <a:pt x="6038055" y="0"/>
                  </a:lnTo>
                  <a:lnTo>
                    <a:pt x="6038055" y="1754327"/>
                  </a:lnTo>
                  <a:lnTo>
                    <a:pt x="0" y="175432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268119" y="4001293"/>
            <a:ext cx="6038215" cy="175450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50"/>
              </a:spcBef>
            </a:pPr>
            <a:r>
              <a:rPr sz="1800" dirty="0">
                <a:latin typeface="Courier New"/>
                <a:cs typeface="Courier New"/>
              </a:rPr>
              <a:t>executable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compare_states</a:t>
            </a:r>
            <a:endParaRPr sz="180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  <a:spcBef>
                <a:spcPts val="45"/>
              </a:spcBef>
            </a:pPr>
            <a:r>
              <a:rPr sz="1800" dirty="0">
                <a:latin typeface="Courier New"/>
                <a:cs typeface="Courier New"/>
              </a:rPr>
              <a:t>arguments</a:t>
            </a:r>
            <a:r>
              <a:rPr sz="1800" spc="-7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b="1" dirty="0">
                <a:latin typeface="Courier New"/>
                <a:cs typeface="Courier New"/>
              </a:rPr>
              <a:t>$(infile)</a:t>
            </a:r>
            <a:r>
              <a:rPr sz="1800" b="1" spc="-6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us.dat</a:t>
            </a:r>
            <a:r>
              <a:rPr sz="1800" spc="-65" dirty="0">
                <a:latin typeface="Courier New"/>
                <a:cs typeface="Courier New"/>
              </a:rPr>
              <a:t> </a:t>
            </a:r>
            <a:r>
              <a:rPr sz="1800" b="1" spc="-10" dirty="0">
                <a:latin typeface="Courier New"/>
                <a:cs typeface="Courier New"/>
              </a:rPr>
              <a:t>$(infile)</a:t>
            </a:r>
            <a:r>
              <a:rPr sz="1800" spc="-10" dirty="0">
                <a:latin typeface="Courier New"/>
                <a:cs typeface="Courier New"/>
              </a:rPr>
              <a:t>.out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</a:pPr>
            <a:r>
              <a:rPr sz="1800" dirty="0">
                <a:latin typeface="Courier New"/>
                <a:cs typeface="Courier New"/>
              </a:rPr>
              <a:t>transfer_input_files</a:t>
            </a:r>
            <a:r>
              <a:rPr sz="1800" spc="-9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9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us.dat,</a:t>
            </a:r>
            <a:r>
              <a:rPr sz="1800" spc="-95" dirty="0">
                <a:latin typeface="Courier New"/>
                <a:cs typeface="Courier New"/>
              </a:rPr>
              <a:t> </a:t>
            </a:r>
            <a:r>
              <a:rPr sz="1800" b="1" spc="-10" dirty="0">
                <a:latin typeface="Courier New"/>
                <a:cs typeface="Courier New"/>
              </a:rPr>
              <a:t>$(infile)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50" dirty="0">
              <a:latin typeface="Courier New"/>
              <a:cs typeface="Courier New"/>
            </a:endParaRPr>
          </a:p>
          <a:p>
            <a:pPr marL="91440">
              <a:lnSpc>
                <a:spcPct val="100000"/>
              </a:lnSpc>
            </a:pPr>
            <a:r>
              <a:rPr sz="1800" dirty="0">
                <a:latin typeface="Courier New"/>
                <a:cs typeface="Courier New"/>
              </a:rPr>
              <a:t>queue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spc="-25" dirty="0">
                <a:latin typeface="Courier New"/>
                <a:cs typeface="Courier New"/>
              </a:rPr>
              <a:t>...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48</a:t>
            </a:fld>
            <a:endParaRPr spc="-25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Possible</a:t>
            </a:r>
            <a:r>
              <a:rPr spc="-150" dirty="0"/>
              <a:t> </a:t>
            </a:r>
            <a:r>
              <a:rPr spc="-20" dirty="0"/>
              <a:t>Queue</a:t>
            </a:r>
            <a:r>
              <a:rPr spc="-150" dirty="0"/>
              <a:t> </a:t>
            </a:r>
            <a:r>
              <a:rPr spc="-10" dirty="0"/>
              <a:t>Statements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407181" y="1788834"/>
            <a:ext cx="6325235" cy="379095"/>
            <a:chOff x="3407181" y="1788834"/>
            <a:chExt cx="6325235" cy="379095"/>
          </a:xfrm>
        </p:grpSpPr>
        <p:sp>
          <p:nvSpPr>
            <p:cNvPr id="4" name="object 4"/>
            <p:cNvSpPr/>
            <p:nvPr/>
          </p:nvSpPr>
          <p:spPr>
            <a:xfrm>
              <a:off x="3411944" y="1793596"/>
              <a:ext cx="6315710" cy="369570"/>
            </a:xfrm>
            <a:custGeom>
              <a:avLst/>
              <a:gdLst/>
              <a:ahLst/>
              <a:cxnLst/>
              <a:rect l="l" t="t" r="r" b="b"/>
              <a:pathLst>
                <a:path w="6315709" h="369569">
                  <a:moveTo>
                    <a:pt x="6315171" y="0"/>
                  </a:moveTo>
                  <a:lnTo>
                    <a:pt x="0" y="0"/>
                  </a:lnTo>
                  <a:lnTo>
                    <a:pt x="0" y="369332"/>
                  </a:lnTo>
                  <a:lnTo>
                    <a:pt x="6315171" y="369332"/>
                  </a:lnTo>
                  <a:lnTo>
                    <a:pt x="6315171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3411944" y="1793596"/>
              <a:ext cx="6315710" cy="369570"/>
            </a:xfrm>
            <a:custGeom>
              <a:avLst/>
              <a:gdLst/>
              <a:ahLst/>
              <a:cxnLst/>
              <a:rect l="l" t="t" r="r" b="b"/>
              <a:pathLst>
                <a:path w="6315709" h="369569">
                  <a:moveTo>
                    <a:pt x="0" y="0"/>
                  </a:moveTo>
                  <a:lnTo>
                    <a:pt x="6315172" y="0"/>
                  </a:lnTo>
                  <a:lnTo>
                    <a:pt x="6315172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407181" y="2506176"/>
            <a:ext cx="6325235" cy="379095"/>
            <a:chOff x="3407181" y="2506176"/>
            <a:chExt cx="6325235" cy="379095"/>
          </a:xfrm>
        </p:grpSpPr>
        <p:sp>
          <p:nvSpPr>
            <p:cNvPr id="7" name="object 7"/>
            <p:cNvSpPr/>
            <p:nvPr/>
          </p:nvSpPr>
          <p:spPr>
            <a:xfrm>
              <a:off x="3411944" y="2510938"/>
              <a:ext cx="6315710" cy="369570"/>
            </a:xfrm>
            <a:custGeom>
              <a:avLst/>
              <a:gdLst/>
              <a:ahLst/>
              <a:cxnLst/>
              <a:rect l="l" t="t" r="r" b="b"/>
              <a:pathLst>
                <a:path w="6315709" h="369569">
                  <a:moveTo>
                    <a:pt x="6315171" y="0"/>
                  </a:moveTo>
                  <a:lnTo>
                    <a:pt x="0" y="0"/>
                  </a:lnTo>
                  <a:lnTo>
                    <a:pt x="0" y="369331"/>
                  </a:lnTo>
                  <a:lnTo>
                    <a:pt x="6315171" y="369331"/>
                  </a:lnTo>
                  <a:lnTo>
                    <a:pt x="6315171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3411944" y="2510938"/>
              <a:ext cx="6315710" cy="369570"/>
            </a:xfrm>
            <a:custGeom>
              <a:avLst/>
              <a:gdLst/>
              <a:ahLst/>
              <a:cxnLst/>
              <a:rect l="l" t="t" r="r" b="b"/>
              <a:pathLst>
                <a:path w="6315709" h="369569">
                  <a:moveTo>
                    <a:pt x="0" y="0"/>
                  </a:moveTo>
                  <a:lnTo>
                    <a:pt x="6315172" y="0"/>
                  </a:lnTo>
                  <a:lnTo>
                    <a:pt x="6315172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407181" y="3163082"/>
            <a:ext cx="6423025" cy="933450"/>
            <a:chOff x="3407181" y="3163082"/>
            <a:chExt cx="6423025" cy="933450"/>
          </a:xfrm>
        </p:grpSpPr>
        <p:sp>
          <p:nvSpPr>
            <p:cNvPr id="10" name="object 10"/>
            <p:cNvSpPr/>
            <p:nvPr/>
          </p:nvSpPr>
          <p:spPr>
            <a:xfrm>
              <a:off x="3411944" y="3248254"/>
              <a:ext cx="6315710" cy="369570"/>
            </a:xfrm>
            <a:custGeom>
              <a:avLst/>
              <a:gdLst/>
              <a:ahLst/>
              <a:cxnLst/>
              <a:rect l="l" t="t" r="r" b="b"/>
              <a:pathLst>
                <a:path w="6315709" h="369570">
                  <a:moveTo>
                    <a:pt x="6315171" y="0"/>
                  </a:moveTo>
                  <a:lnTo>
                    <a:pt x="0" y="0"/>
                  </a:lnTo>
                  <a:lnTo>
                    <a:pt x="0" y="369332"/>
                  </a:lnTo>
                  <a:lnTo>
                    <a:pt x="6315171" y="369332"/>
                  </a:lnTo>
                  <a:lnTo>
                    <a:pt x="6315171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411944" y="3248254"/>
              <a:ext cx="6315710" cy="369570"/>
            </a:xfrm>
            <a:custGeom>
              <a:avLst/>
              <a:gdLst/>
              <a:ahLst/>
              <a:cxnLst/>
              <a:rect l="l" t="t" r="r" b="b"/>
              <a:pathLst>
                <a:path w="6315709" h="369570">
                  <a:moveTo>
                    <a:pt x="0" y="0"/>
                  </a:moveTo>
                  <a:lnTo>
                    <a:pt x="6315172" y="0"/>
                  </a:lnTo>
                  <a:lnTo>
                    <a:pt x="6315172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330008" y="3167844"/>
              <a:ext cx="1495425" cy="923925"/>
            </a:xfrm>
            <a:custGeom>
              <a:avLst/>
              <a:gdLst/>
              <a:ahLst/>
              <a:cxnLst/>
              <a:rect l="l" t="t" r="r" b="b"/>
              <a:pathLst>
                <a:path w="1495425" h="923925">
                  <a:moveTo>
                    <a:pt x="1495313" y="0"/>
                  </a:moveTo>
                  <a:lnTo>
                    <a:pt x="0" y="0"/>
                  </a:lnTo>
                  <a:lnTo>
                    <a:pt x="0" y="923330"/>
                  </a:lnTo>
                  <a:lnTo>
                    <a:pt x="1495313" y="923330"/>
                  </a:lnTo>
                  <a:lnTo>
                    <a:pt x="1495313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330008" y="3167844"/>
              <a:ext cx="1495425" cy="923925"/>
            </a:xfrm>
            <a:custGeom>
              <a:avLst/>
              <a:gdLst/>
              <a:ahLst/>
              <a:cxnLst/>
              <a:rect l="l" t="t" r="r" b="b"/>
              <a:pathLst>
                <a:path w="1495425" h="923925">
                  <a:moveTo>
                    <a:pt x="0" y="0"/>
                  </a:moveTo>
                  <a:lnTo>
                    <a:pt x="1495313" y="0"/>
                  </a:lnTo>
                  <a:lnTo>
                    <a:pt x="1495313" y="923330"/>
                  </a:lnTo>
                  <a:lnTo>
                    <a:pt x="0" y="92333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1086470" y="1527219"/>
          <a:ext cx="9257029" cy="2973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5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51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90805" marR="131445">
                        <a:lnSpc>
                          <a:spcPct val="100800"/>
                        </a:lnSpc>
                        <a:spcBef>
                          <a:spcPts val="23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matching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... 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pattern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  <a:p>
                      <a:pPr marL="6038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dirty="0">
                          <a:latin typeface="Courier New"/>
                          <a:cs typeface="Courier New"/>
                        </a:rPr>
                        <a:t>queue</a:t>
                      </a:r>
                      <a:r>
                        <a:rPr sz="1800" spc="-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dirty="0">
                          <a:latin typeface="Courier New"/>
                          <a:cs typeface="Courier New"/>
                        </a:rPr>
                        <a:t>infile</a:t>
                      </a:r>
                      <a:r>
                        <a:rPr sz="1800" spc="-7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dirty="0">
                          <a:latin typeface="Courier New"/>
                          <a:cs typeface="Courier New"/>
                        </a:rPr>
                        <a:t>matching</a:t>
                      </a:r>
                      <a:r>
                        <a:rPr sz="1800" spc="-6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10" dirty="0">
                          <a:latin typeface="Courier New"/>
                          <a:cs typeface="Courier New"/>
                        </a:rPr>
                        <a:t>*.dat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19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74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...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20" dirty="0">
                          <a:latin typeface="Arial"/>
                          <a:cs typeface="Arial"/>
                        </a:rPr>
                        <a:t>list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03885">
                        <a:lnSpc>
                          <a:spcPct val="100000"/>
                        </a:lnSpc>
                        <a:spcBef>
                          <a:spcPts val="1365"/>
                        </a:spcBef>
                      </a:pPr>
                      <a:r>
                        <a:rPr sz="1800" dirty="0">
                          <a:latin typeface="Courier New"/>
                          <a:cs typeface="Courier New"/>
                        </a:rPr>
                        <a:t>queue</a:t>
                      </a:r>
                      <a:r>
                        <a:rPr sz="1800" spc="-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dirty="0">
                          <a:latin typeface="Courier New"/>
                          <a:cs typeface="Courier New"/>
                        </a:rPr>
                        <a:t>infile</a:t>
                      </a:r>
                      <a:r>
                        <a:rPr sz="1800" spc="-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dirty="0">
                          <a:latin typeface="Courier New"/>
                          <a:cs typeface="Courier New"/>
                        </a:rPr>
                        <a:t>in</a:t>
                      </a:r>
                      <a:r>
                        <a:rPr sz="1800" spc="-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dirty="0">
                          <a:latin typeface="Courier New"/>
                          <a:cs typeface="Courier New"/>
                        </a:rPr>
                        <a:t>(wi.dat</a:t>
                      </a:r>
                      <a:r>
                        <a:rPr sz="1800" spc="-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dirty="0">
                          <a:latin typeface="Courier New"/>
                          <a:cs typeface="Courier New"/>
                        </a:rPr>
                        <a:t>ca.dat</a:t>
                      </a:r>
                      <a:r>
                        <a:rPr sz="1800" spc="-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10" dirty="0">
                          <a:latin typeface="Courier New"/>
                          <a:cs typeface="Courier New"/>
                        </a:rPr>
                        <a:t>ia.dat)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1733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...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20" dirty="0">
                          <a:latin typeface="Arial"/>
                          <a:cs typeface="Arial"/>
                        </a:rPr>
                        <a:t>file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36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  <a:p>
                      <a:pPr marL="603885">
                        <a:lnSpc>
                          <a:spcPts val="1870"/>
                        </a:lnSpc>
                        <a:tabLst>
                          <a:tab pos="5521960" algn="l"/>
                        </a:tabLst>
                      </a:pPr>
                      <a:r>
                        <a:rPr sz="1800" dirty="0">
                          <a:latin typeface="Courier New"/>
                          <a:cs typeface="Courier New"/>
                        </a:rPr>
                        <a:t>queue</a:t>
                      </a:r>
                      <a:r>
                        <a:rPr sz="1800" spc="-5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dirty="0">
                          <a:latin typeface="Courier New"/>
                          <a:cs typeface="Courier New"/>
                        </a:rPr>
                        <a:t>infile</a:t>
                      </a:r>
                      <a:r>
                        <a:rPr sz="1800" spc="-5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dirty="0">
                          <a:latin typeface="Courier New"/>
                          <a:cs typeface="Courier New"/>
                        </a:rPr>
                        <a:t>from</a:t>
                      </a:r>
                      <a:r>
                        <a:rPr sz="1800" spc="-5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10" dirty="0">
                          <a:latin typeface="Courier New"/>
                          <a:cs typeface="Courier New"/>
                        </a:rPr>
                        <a:t>state_list.txt</a:t>
                      </a:r>
                      <a:r>
                        <a:rPr sz="1800" dirty="0">
                          <a:latin typeface="Courier New"/>
                          <a:cs typeface="Courier New"/>
                        </a:rPr>
                        <a:t>	</a:t>
                      </a:r>
                      <a:r>
                        <a:rPr sz="2700" spc="-15" baseline="18518" dirty="0">
                          <a:latin typeface="Courier New"/>
                          <a:cs typeface="Courier New"/>
                        </a:rPr>
                        <a:t>wi.dat</a:t>
                      </a:r>
                      <a:endParaRPr sz="2700" baseline="18518" dirty="0">
                        <a:latin typeface="Courier New"/>
                        <a:cs typeface="Courier New"/>
                      </a:endParaRPr>
                    </a:p>
                    <a:p>
                      <a:pPr marL="5521960">
                        <a:lnSpc>
                          <a:spcPts val="1835"/>
                        </a:lnSpc>
                      </a:pPr>
                      <a:r>
                        <a:rPr sz="1800" spc="-10" dirty="0">
                          <a:latin typeface="Courier New"/>
                          <a:cs typeface="Courier New"/>
                        </a:rPr>
                        <a:t>ca.dat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  <a:p>
                      <a:pPr marL="5521960">
                        <a:lnSpc>
                          <a:spcPts val="2125"/>
                        </a:lnSpc>
                      </a:pPr>
                      <a:r>
                        <a:rPr sz="1800" spc="-10" dirty="0">
                          <a:latin typeface="Courier New"/>
                          <a:cs typeface="Courier New"/>
                        </a:rPr>
                        <a:t>ia.dat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  <a:p>
                      <a:pPr marL="517715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600" spc="-10" dirty="0">
                          <a:latin typeface="Courier New"/>
                          <a:cs typeface="Courier New"/>
                        </a:rPr>
                        <a:t>state_list.txt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49</a:t>
            </a:fld>
            <a:endParaRPr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762" y="900811"/>
            <a:ext cx="5683250" cy="5386070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2400" spc="-120" dirty="0">
                <a:solidFill>
                  <a:srgbClr val="242424"/>
                </a:solidFill>
                <a:latin typeface="Arial"/>
                <a:cs typeface="Arial"/>
              </a:rPr>
              <a:t>File</a:t>
            </a:r>
            <a:r>
              <a:rPr sz="2400" spc="-19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215" dirty="0">
                <a:solidFill>
                  <a:srgbClr val="242424"/>
                </a:solidFill>
                <a:latin typeface="Arial"/>
                <a:cs typeface="Arial"/>
              </a:rPr>
              <a:t>access</a:t>
            </a:r>
            <a:r>
              <a:rPr sz="2400" spc="-12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242424"/>
                </a:solidFill>
                <a:latin typeface="Arial"/>
                <a:cs typeface="Arial"/>
              </a:rPr>
              <a:t>via</a:t>
            </a:r>
            <a:r>
              <a:rPr sz="2400" spc="-11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295" dirty="0">
                <a:solidFill>
                  <a:srgbClr val="242424"/>
                </a:solidFill>
                <a:latin typeface="Arial"/>
                <a:cs typeface="Arial"/>
              </a:rPr>
              <a:t>SCP/SFTP:</a:t>
            </a:r>
            <a:endParaRPr sz="24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250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10" dirty="0">
                <a:solidFill>
                  <a:srgbClr val="242424"/>
                </a:solidFill>
                <a:latin typeface="Arial"/>
                <a:cs typeface="Arial"/>
              </a:rPr>
              <a:t>Windows:</a:t>
            </a:r>
            <a:endParaRPr sz="2400" dirty="0">
              <a:latin typeface="Arial"/>
              <a:cs typeface="Arial"/>
            </a:endParaRPr>
          </a:p>
          <a:p>
            <a:pPr marL="822960" lvl="1" indent="-343535">
              <a:lnSpc>
                <a:spcPct val="100000"/>
              </a:lnSpc>
              <a:spcBef>
                <a:spcPts val="1105"/>
              </a:spcBef>
              <a:buChar char="•"/>
              <a:tabLst>
                <a:tab pos="822325" algn="l"/>
                <a:tab pos="822960" algn="l"/>
              </a:tabLst>
            </a:pPr>
            <a:r>
              <a:rPr sz="2100" spc="-180" dirty="0">
                <a:solidFill>
                  <a:srgbClr val="242424"/>
                </a:solidFill>
                <a:latin typeface="Arial"/>
                <a:cs typeface="Arial"/>
              </a:rPr>
              <a:t>WinSCP:</a:t>
            </a:r>
            <a:r>
              <a:rPr sz="2100" spc="-21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https://winscp.net</a:t>
            </a:r>
            <a:endParaRPr sz="2100" dirty="0">
              <a:latin typeface="Arial"/>
              <a:cs typeface="Arial"/>
            </a:endParaRPr>
          </a:p>
          <a:p>
            <a:pPr marL="822960" lvl="1" indent="-343535">
              <a:lnSpc>
                <a:spcPct val="100000"/>
              </a:lnSpc>
              <a:spcBef>
                <a:spcPts val="1085"/>
              </a:spcBef>
              <a:buChar char="•"/>
              <a:tabLst>
                <a:tab pos="822325" algn="l"/>
                <a:tab pos="822960" algn="l"/>
              </a:tabLst>
            </a:pPr>
            <a:r>
              <a:rPr sz="2100" spc="-95" dirty="0">
                <a:solidFill>
                  <a:srgbClr val="242424"/>
                </a:solidFill>
                <a:latin typeface="Arial"/>
                <a:cs typeface="Arial"/>
              </a:rPr>
              <a:t>FileZilla:</a:t>
            </a:r>
            <a:r>
              <a:rPr sz="2100" spc="3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https://filezilla-</a:t>
            </a:r>
            <a:r>
              <a:rPr sz="2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project.org/</a:t>
            </a:r>
            <a:endParaRPr sz="21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160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20" dirty="0">
                <a:solidFill>
                  <a:srgbClr val="242424"/>
                </a:solidFill>
                <a:latin typeface="Arial"/>
                <a:cs typeface="Arial"/>
              </a:rPr>
              <a:t>Mac:</a:t>
            </a:r>
            <a:endParaRPr sz="2400" dirty="0">
              <a:latin typeface="Arial"/>
              <a:cs typeface="Arial"/>
            </a:endParaRPr>
          </a:p>
          <a:p>
            <a:pPr marL="822960" lvl="1" indent="-343535">
              <a:lnSpc>
                <a:spcPct val="100000"/>
              </a:lnSpc>
              <a:spcBef>
                <a:spcPts val="1175"/>
              </a:spcBef>
              <a:buChar char="•"/>
              <a:tabLst>
                <a:tab pos="822325" algn="l"/>
                <a:tab pos="822960" algn="l"/>
              </a:tabLst>
            </a:pPr>
            <a:r>
              <a:rPr sz="2100" spc="-140" dirty="0">
                <a:solidFill>
                  <a:srgbClr val="242424"/>
                </a:solidFill>
                <a:latin typeface="Arial"/>
                <a:cs typeface="Arial"/>
              </a:rPr>
              <a:t>Cyberduck:</a:t>
            </a:r>
            <a:r>
              <a:rPr sz="2100" spc="6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4"/>
              </a:rPr>
              <a:t>https://cyberduck.io</a:t>
            </a:r>
            <a:endParaRPr sz="2100" dirty="0">
              <a:latin typeface="Arial"/>
              <a:cs typeface="Arial"/>
            </a:endParaRPr>
          </a:p>
          <a:p>
            <a:pPr marL="822960" lvl="1" indent="-343535">
              <a:lnSpc>
                <a:spcPct val="100000"/>
              </a:lnSpc>
              <a:spcBef>
                <a:spcPts val="1085"/>
              </a:spcBef>
              <a:buChar char="•"/>
              <a:tabLst>
                <a:tab pos="822325" algn="l"/>
                <a:tab pos="822960" algn="l"/>
              </a:tabLst>
            </a:pPr>
            <a:r>
              <a:rPr sz="2100" spc="-95" dirty="0">
                <a:solidFill>
                  <a:srgbClr val="242424"/>
                </a:solidFill>
                <a:latin typeface="Arial"/>
                <a:cs typeface="Arial"/>
              </a:rPr>
              <a:t>FileZilla:</a:t>
            </a:r>
            <a:r>
              <a:rPr sz="2100" spc="8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https://filezilla-</a:t>
            </a:r>
            <a:r>
              <a:rPr sz="21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project.org</a:t>
            </a:r>
            <a:endParaRPr sz="2100" dirty="0">
              <a:latin typeface="Arial"/>
              <a:cs typeface="Arial"/>
            </a:endParaRPr>
          </a:p>
          <a:p>
            <a:pPr marL="822960" lvl="1" indent="-343535">
              <a:lnSpc>
                <a:spcPct val="100000"/>
              </a:lnSpc>
              <a:spcBef>
                <a:spcPts val="1085"/>
              </a:spcBef>
              <a:buChar char="•"/>
              <a:tabLst>
                <a:tab pos="822325" algn="l"/>
                <a:tab pos="822960" algn="l"/>
              </a:tabLst>
            </a:pPr>
            <a:r>
              <a:rPr sz="2100" spc="-95" dirty="0">
                <a:solidFill>
                  <a:srgbClr val="242424"/>
                </a:solidFill>
                <a:latin typeface="Arial"/>
                <a:cs typeface="Arial"/>
              </a:rPr>
              <a:t>Transmit:</a:t>
            </a:r>
            <a:r>
              <a:rPr sz="2100" spc="-13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5"/>
              </a:rPr>
              <a:t>https://panic.com/transmit</a:t>
            </a:r>
            <a:r>
              <a:rPr sz="2100" spc="-30" dirty="0">
                <a:solidFill>
                  <a:srgbClr val="0000FF"/>
                </a:solidFill>
                <a:latin typeface="Arial"/>
                <a:cs typeface="Arial"/>
                <a:hlinkClick r:id="rId5"/>
              </a:rPr>
              <a:t> </a:t>
            </a:r>
            <a:r>
              <a:rPr sz="1550" spc="-10" dirty="0">
                <a:solidFill>
                  <a:srgbClr val="242424"/>
                </a:solidFill>
                <a:latin typeface="Arial"/>
                <a:cs typeface="Arial"/>
              </a:rPr>
              <a:t>(not</a:t>
            </a:r>
            <a:r>
              <a:rPr sz="1550" spc="-204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550" spc="-10" dirty="0">
                <a:solidFill>
                  <a:srgbClr val="242424"/>
                </a:solidFill>
                <a:latin typeface="Arial"/>
                <a:cs typeface="Arial"/>
              </a:rPr>
              <a:t>free)</a:t>
            </a:r>
            <a:endParaRPr sz="155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23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10" dirty="0">
                <a:solidFill>
                  <a:srgbClr val="242424"/>
                </a:solidFill>
                <a:latin typeface="Arial"/>
                <a:cs typeface="Arial"/>
              </a:rPr>
              <a:t>Linux:</a:t>
            </a:r>
            <a:endParaRPr sz="2400" dirty="0">
              <a:latin typeface="Arial"/>
              <a:cs typeface="Arial"/>
            </a:endParaRPr>
          </a:p>
          <a:p>
            <a:pPr marL="822960" lvl="1" indent="-343535">
              <a:lnSpc>
                <a:spcPct val="100000"/>
              </a:lnSpc>
              <a:spcBef>
                <a:spcPts val="1100"/>
              </a:spcBef>
              <a:buChar char="•"/>
              <a:tabLst>
                <a:tab pos="822325" algn="l"/>
                <a:tab pos="822960" algn="l"/>
              </a:tabLst>
            </a:pPr>
            <a:r>
              <a:rPr sz="2100" spc="-110" dirty="0">
                <a:solidFill>
                  <a:srgbClr val="242424"/>
                </a:solidFill>
                <a:latin typeface="Arial"/>
                <a:cs typeface="Arial"/>
              </a:rPr>
              <a:t>scp</a:t>
            </a:r>
            <a:r>
              <a:rPr sz="2100" spc="-32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42424"/>
                </a:solidFill>
                <a:latin typeface="Arial"/>
                <a:cs typeface="Arial"/>
              </a:rPr>
              <a:t>at</a:t>
            </a:r>
            <a:r>
              <a:rPr sz="2100" spc="-2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42424"/>
                </a:solidFill>
                <a:latin typeface="Arial"/>
                <a:cs typeface="Arial"/>
              </a:rPr>
              <a:t>the</a:t>
            </a:r>
            <a:r>
              <a:rPr sz="2100" spc="-16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spc="-65" dirty="0">
                <a:solidFill>
                  <a:srgbClr val="242424"/>
                </a:solidFill>
                <a:latin typeface="Arial"/>
                <a:cs typeface="Arial"/>
              </a:rPr>
              <a:t>command</a:t>
            </a:r>
            <a:r>
              <a:rPr sz="2100" spc="-40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spc="-70" dirty="0">
                <a:solidFill>
                  <a:srgbClr val="242424"/>
                </a:solidFill>
                <a:latin typeface="Arial"/>
                <a:cs typeface="Arial"/>
              </a:rPr>
              <a:t>line,</a:t>
            </a:r>
            <a:r>
              <a:rPr sz="2100" spc="-2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spc="-110" dirty="0">
                <a:solidFill>
                  <a:srgbClr val="242424"/>
                </a:solidFill>
                <a:latin typeface="Arial"/>
                <a:cs typeface="Arial"/>
              </a:rPr>
              <a:t>GUI</a:t>
            </a:r>
            <a:r>
              <a:rPr sz="2100" spc="-41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spc="-105" dirty="0">
                <a:solidFill>
                  <a:srgbClr val="242424"/>
                </a:solidFill>
                <a:latin typeface="Arial"/>
                <a:cs typeface="Arial"/>
              </a:rPr>
              <a:t>varies</a:t>
            </a:r>
            <a:r>
              <a:rPr sz="2100" spc="-11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spc="-30" dirty="0">
                <a:solidFill>
                  <a:srgbClr val="242424"/>
                </a:solidFill>
                <a:latin typeface="Arial"/>
                <a:cs typeface="Arial"/>
              </a:rPr>
              <a:t>by</a:t>
            </a:r>
            <a:r>
              <a:rPr sz="2100" spc="-34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spc="-40" dirty="0">
                <a:solidFill>
                  <a:srgbClr val="242424"/>
                </a:solidFill>
                <a:latin typeface="Arial"/>
                <a:cs typeface="Arial"/>
              </a:rPr>
              <a:t>distro</a:t>
            </a:r>
            <a:endParaRPr sz="21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160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10" dirty="0">
                <a:solidFill>
                  <a:srgbClr val="242424"/>
                </a:solidFill>
                <a:latin typeface="Arial"/>
                <a:cs typeface="Arial"/>
              </a:rPr>
              <a:t>GitHub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E5FBCC-F16B-A1F0-E17A-6CCEDB861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Getting your files on the cluster</a:t>
            </a:r>
          </a:p>
        </p:txBody>
      </p:sp>
    </p:spTree>
    <p:extLst>
      <p:ext uri="{BB962C8B-B14F-4D97-AF65-F5344CB8AC3E}">
        <p14:creationId xmlns:p14="http://schemas.microsoft.com/office/powerpoint/2010/main" val="1317915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577122" y="1601923"/>
          <a:ext cx="9088120" cy="4297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2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54480">
                <a:tc>
                  <a:txBody>
                    <a:bodyPr/>
                    <a:lstStyle/>
                    <a:p>
                      <a:pPr marL="91440" marR="182245">
                        <a:lnSpc>
                          <a:spcPct val="100800"/>
                        </a:lnSpc>
                        <a:spcBef>
                          <a:spcPts val="22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matching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.. 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pattern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398145">
                        <a:lnSpc>
                          <a:spcPct val="100800"/>
                        </a:lnSpc>
                        <a:spcBef>
                          <a:spcPts val="22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Natural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nested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looping,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minimal programming,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use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optional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“files”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“dirs”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keywords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only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match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files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directories</a:t>
                      </a:r>
                      <a:endParaRPr sz="2400" dirty="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Requires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good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naming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conventions,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..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20" dirty="0">
                          <a:latin typeface="Arial"/>
                          <a:cs typeface="Arial"/>
                        </a:rPr>
                        <a:t>list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483360">
                        <a:lnSpc>
                          <a:spcPct val="100800"/>
                        </a:lnSpc>
                        <a:spcBef>
                          <a:spcPts val="22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Supports</a:t>
                      </a:r>
                      <a:r>
                        <a:rPr sz="2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multiple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variables,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all 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information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contained</a:t>
                      </a:r>
                      <a:r>
                        <a:rPr sz="2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single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file,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reproducible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Harder</a:t>
                      </a:r>
                      <a:r>
                        <a:rPr sz="2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automate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submit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file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creation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..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20" dirty="0">
                          <a:latin typeface="Arial"/>
                          <a:cs typeface="Arial"/>
                        </a:rPr>
                        <a:t>file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229235">
                        <a:lnSpc>
                          <a:spcPct val="100800"/>
                        </a:lnSpc>
                        <a:spcBef>
                          <a:spcPts val="22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Supports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multiple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variables,</a:t>
                      </a:r>
                      <a:r>
                        <a:rPr sz="2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highly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modular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(easy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25" dirty="0">
                          <a:latin typeface="Arial"/>
                          <a:cs typeface="Arial"/>
                        </a:rPr>
                        <a:t>to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use</a:t>
                      </a:r>
                      <a:r>
                        <a:rPr sz="2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one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submit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file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many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batches), reproducible</a:t>
                      </a:r>
                      <a:endParaRPr sz="2400" dirty="0">
                        <a:latin typeface="Arial"/>
                        <a:cs typeface="Arial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2400" dirty="0">
                          <a:latin typeface="Arial"/>
                          <a:cs typeface="Arial"/>
                        </a:rPr>
                        <a:t>Additional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file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10" dirty="0">
                          <a:latin typeface="Arial"/>
                          <a:cs typeface="Arial"/>
                        </a:rPr>
                        <a:t>needed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50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Queue</a:t>
            </a:r>
            <a:r>
              <a:rPr spc="-65" dirty="0"/>
              <a:t> </a:t>
            </a:r>
            <a:r>
              <a:rPr dirty="0"/>
              <a:t>Statement</a:t>
            </a:r>
            <a:r>
              <a:rPr spc="-65" dirty="0"/>
              <a:t> </a:t>
            </a:r>
            <a:r>
              <a:rPr spc="-10" dirty="0"/>
              <a:t>Comparison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Using</a:t>
            </a:r>
            <a:r>
              <a:rPr spc="130" dirty="0"/>
              <a:t> </a:t>
            </a:r>
            <a:r>
              <a:rPr dirty="0"/>
              <a:t>Multiple</a:t>
            </a:r>
            <a:r>
              <a:rPr spc="135" dirty="0"/>
              <a:t> </a:t>
            </a:r>
            <a:r>
              <a:rPr spc="-40" dirty="0"/>
              <a:t>Variables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102082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800" spc="-10" dirty="0">
                <a:latin typeface="Arial"/>
                <a:cs typeface="Arial"/>
              </a:rPr>
              <a:t>The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"from"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syntax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supports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using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multiple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variables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from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list.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52575" y="3111052"/>
            <a:ext cx="5053965" cy="2318385"/>
            <a:chOff x="1752575" y="3111052"/>
            <a:chExt cx="5053965" cy="2318385"/>
          </a:xfrm>
        </p:grpSpPr>
        <p:sp>
          <p:nvSpPr>
            <p:cNvPr id="5" name="object 5"/>
            <p:cNvSpPr/>
            <p:nvPr/>
          </p:nvSpPr>
          <p:spPr>
            <a:xfrm>
              <a:off x="1757338" y="3115815"/>
              <a:ext cx="5044440" cy="2308860"/>
            </a:xfrm>
            <a:custGeom>
              <a:avLst/>
              <a:gdLst/>
              <a:ahLst/>
              <a:cxnLst/>
              <a:rect l="l" t="t" r="r" b="b"/>
              <a:pathLst>
                <a:path w="5044440" h="2308860">
                  <a:moveTo>
                    <a:pt x="5044219" y="0"/>
                  </a:moveTo>
                  <a:lnTo>
                    <a:pt x="0" y="0"/>
                  </a:lnTo>
                  <a:lnTo>
                    <a:pt x="0" y="2308324"/>
                  </a:lnTo>
                  <a:lnTo>
                    <a:pt x="5044219" y="2308324"/>
                  </a:lnTo>
                  <a:lnTo>
                    <a:pt x="5044219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757338" y="3115815"/>
              <a:ext cx="5044440" cy="2308860"/>
            </a:xfrm>
            <a:custGeom>
              <a:avLst/>
              <a:gdLst/>
              <a:ahLst/>
              <a:cxnLst/>
              <a:rect l="l" t="t" r="r" b="b"/>
              <a:pathLst>
                <a:path w="5044440" h="2308860">
                  <a:moveTo>
                    <a:pt x="0" y="0"/>
                  </a:moveTo>
                  <a:lnTo>
                    <a:pt x="5044219" y="0"/>
                  </a:lnTo>
                  <a:lnTo>
                    <a:pt x="5044219" y="2308324"/>
                  </a:lnTo>
                  <a:lnTo>
                    <a:pt x="0" y="230832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836078" y="3123691"/>
            <a:ext cx="4803775" cy="167132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50"/>
              </a:spcBef>
            </a:pPr>
            <a:r>
              <a:rPr sz="1800" dirty="0">
                <a:latin typeface="Courier New"/>
                <a:cs typeface="Courier New"/>
              </a:rPr>
              <a:t>executable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compare_states </a:t>
            </a:r>
            <a:r>
              <a:rPr sz="1800" dirty="0">
                <a:latin typeface="Courier New"/>
                <a:cs typeface="Courier New"/>
              </a:rPr>
              <a:t>arguments</a:t>
            </a:r>
            <a:r>
              <a:rPr sz="1800" spc="-5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40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-</a:t>
            </a:r>
            <a:r>
              <a:rPr sz="1800" dirty="0">
                <a:latin typeface="Courier New"/>
                <a:cs typeface="Courier New"/>
              </a:rPr>
              <a:t>y</a:t>
            </a:r>
            <a:r>
              <a:rPr sz="1800" spc="-50" dirty="0">
                <a:latin typeface="Courier New"/>
                <a:cs typeface="Courier New"/>
              </a:rPr>
              <a:t> </a:t>
            </a:r>
            <a:r>
              <a:rPr sz="1800" b="1" dirty="0">
                <a:latin typeface="Courier New"/>
                <a:cs typeface="Courier New"/>
              </a:rPr>
              <a:t>$(option)</a:t>
            </a:r>
            <a:r>
              <a:rPr sz="1800" b="1" spc="-40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-</a:t>
            </a:r>
            <a:r>
              <a:rPr sz="1800" dirty="0">
                <a:latin typeface="Courier New"/>
                <a:cs typeface="Courier New"/>
              </a:rPr>
              <a:t>i</a:t>
            </a:r>
            <a:r>
              <a:rPr sz="1800" spc="-45" dirty="0">
                <a:latin typeface="Courier New"/>
                <a:cs typeface="Courier New"/>
              </a:rPr>
              <a:t> </a:t>
            </a:r>
            <a:r>
              <a:rPr sz="1800" b="1" spc="-10" dirty="0">
                <a:latin typeface="Courier New"/>
                <a:cs typeface="Courier New"/>
              </a:rPr>
              <a:t>$(file)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 dirty="0">
              <a:latin typeface="Courier New"/>
              <a:cs typeface="Courier New"/>
            </a:endParaRPr>
          </a:p>
          <a:p>
            <a:pPr marL="12700" marR="278130">
              <a:lnSpc>
                <a:spcPct val="99400"/>
              </a:lnSpc>
            </a:pPr>
            <a:r>
              <a:rPr sz="1800" dirty="0">
                <a:latin typeface="Courier New"/>
                <a:cs typeface="Courier New"/>
              </a:rPr>
              <a:t>should_transfer_files</a:t>
            </a:r>
            <a:r>
              <a:rPr sz="1800" spc="-114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110" dirty="0">
                <a:latin typeface="Courier New"/>
                <a:cs typeface="Courier New"/>
              </a:rPr>
              <a:t> </a:t>
            </a:r>
            <a:r>
              <a:rPr sz="1800" spc="-25" dirty="0">
                <a:latin typeface="Courier New"/>
                <a:cs typeface="Courier New"/>
              </a:rPr>
              <a:t>YES </a:t>
            </a:r>
            <a:r>
              <a:rPr sz="1800" dirty="0">
                <a:latin typeface="Courier New"/>
                <a:cs typeface="Courier New"/>
              </a:rPr>
              <a:t>when_to_transfer_output</a:t>
            </a:r>
            <a:r>
              <a:rPr sz="1800" spc="-12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120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ON_EXIT </a:t>
            </a:r>
            <a:r>
              <a:rPr sz="1800" dirty="0">
                <a:latin typeface="Courier New"/>
                <a:cs typeface="Courier New"/>
              </a:rPr>
              <a:t>transfer_input_files</a:t>
            </a:r>
            <a:r>
              <a:rPr sz="1800" spc="-11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105" dirty="0">
                <a:latin typeface="Courier New"/>
                <a:cs typeface="Courier New"/>
              </a:rPr>
              <a:t> </a:t>
            </a:r>
            <a:r>
              <a:rPr sz="1800" b="1" spc="-10" dirty="0">
                <a:latin typeface="Courier New"/>
                <a:cs typeface="Courier New"/>
              </a:rPr>
              <a:t>$(file)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36078" y="5040883"/>
            <a:ext cx="48037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ourier New"/>
                <a:cs typeface="Courier New"/>
              </a:rPr>
              <a:t>queue</a:t>
            </a:r>
            <a:r>
              <a:rPr sz="1800" spc="-70" dirty="0">
                <a:latin typeface="Courier New"/>
                <a:cs typeface="Courier New"/>
              </a:rPr>
              <a:t> </a:t>
            </a:r>
            <a:r>
              <a:rPr sz="1800" b="1" dirty="0">
                <a:latin typeface="Courier New"/>
                <a:cs typeface="Courier New"/>
              </a:rPr>
              <a:t>file,option</a:t>
            </a:r>
            <a:r>
              <a:rPr sz="1800" b="1" spc="-6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from</a:t>
            </a:r>
            <a:r>
              <a:rPr sz="1800" spc="-6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job_list.txt</a:t>
            </a:r>
            <a:endParaRPr sz="1800" dirty="0">
              <a:latin typeface="Courier New"/>
              <a:cs typeface="Courier New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156139" y="3113873"/>
            <a:ext cx="3008630" cy="1764030"/>
            <a:chOff x="7156139" y="3113873"/>
            <a:chExt cx="3008630" cy="1764030"/>
          </a:xfrm>
        </p:grpSpPr>
        <p:sp>
          <p:nvSpPr>
            <p:cNvPr id="10" name="object 10"/>
            <p:cNvSpPr/>
            <p:nvPr/>
          </p:nvSpPr>
          <p:spPr>
            <a:xfrm>
              <a:off x="7160902" y="3118636"/>
              <a:ext cx="2999105" cy="1754505"/>
            </a:xfrm>
            <a:custGeom>
              <a:avLst/>
              <a:gdLst/>
              <a:ahLst/>
              <a:cxnLst/>
              <a:rect l="l" t="t" r="r" b="b"/>
              <a:pathLst>
                <a:path w="2999104" h="1754504">
                  <a:moveTo>
                    <a:pt x="2999097" y="0"/>
                  </a:moveTo>
                  <a:lnTo>
                    <a:pt x="0" y="0"/>
                  </a:lnTo>
                  <a:lnTo>
                    <a:pt x="0" y="1754327"/>
                  </a:lnTo>
                  <a:lnTo>
                    <a:pt x="2999097" y="1754327"/>
                  </a:lnTo>
                  <a:lnTo>
                    <a:pt x="2999097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160902" y="3118636"/>
              <a:ext cx="2999105" cy="1754505"/>
            </a:xfrm>
            <a:custGeom>
              <a:avLst/>
              <a:gdLst/>
              <a:ahLst/>
              <a:cxnLst/>
              <a:rect l="l" t="t" r="r" b="b"/>
              <a:pathLst>
                <a:path w="2999104" h="1754504">
                  <a:moveTo>
                    <a:pt x="0" y="0"/>
                  </a:moveTo>
                  <a:lnTo>
                    <a:pt x="2999097" y="0"/>
                  </a:lnTo>
                  <a:lnTo>
                    <a:pt x="2999097" y="1754327"/>
                  </a:lnTo>
                  <a:lnTo>
                    <a:pt x="0" y="175432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239642" y="3126740"/>
            <a:ext cx="982344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urier New"/>
                <a:cs typeface="Courier New"/>
              </a:rPr>
              <a:t>wi.dat, wi.dat, ca.dat, ca.dat, ia.dat, ia.dat,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51</a:t>
            </a:fld>
            <a:endParaRPr spc="-25" dirty="0"/>
          </a:p>
        </p:txBody>
      </p:sp>
      <p:sp>
        <p:nvSpPr>
          <p:cNvPr id="13" name="object 13"/>
          <p:cNvSpPr txBox="1"/>
          <p:nvPr/>
        </p:nvSpPr>
        <p:spPr>
          <a:xfrm>
            <a:off x="8331810" y="3126740"/>
            <a:ext cx="57150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ourier New"/>
                <a:cs typeface="Courier New"/>
              </a:rPr>
              <a:t>2010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ts val="2125"/>
              </a:lnSpc>
              <a:spcBef>
                <a:spcPts val="45"/>
              </a:spcBef>
            </a:pPr>
            <a:r>
              <a:rPr sz="1800" spc="-20" dirty="0">
                <a:latin typeface="Courier New"/>
                <a:cs typeface="Courier New"/>
              </a:rPr>
              <a:t>2015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ts val="2125"/>
              </a:lnSpc>
            </a:pPr>
            <a:r>
              <a:rPr sz="1800" spc="-20" dirty="0">
                <a:latin typeface="Courier New"/>
                <a:cs typeface="Courier New"/>
              </a:rPr>
              <a:t>2010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800" spc="-20" dirty="0">
                <a:latin typeface="Courier New"/>
                <a:cs typeface="Courier New"/>
              </a:rPr>
              <a:t>2015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ts val="2135"/>
              </a:lnSpc>
              <a:spcBef>
                <a:spcPts val="25"/>
              </a:spcBef>
            </a:pPr>
            <a:r>
              <a:rPr sz="1800" spc="-20" dirty="0">
                <a:latin typeface="Courier New"/>
                <a:cs typeface="Courier New"/>
              </a:rPr>
              <a:t>2010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ts val="2135"/>
              </a:lnSpc>
            </a:pPr>
            <a:r>
              <a:rPr sz="1800" spc="-20" dirty="0">
                <a:latin typeface="Courier New"/>
                <a:cs typeface="Courier New"/>
              </a:rPr>
              <a:t>2015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36078" y="2786379"/>
            <a:ext cx="12484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ourier New"/>
                <a:cs typeface="Courier New"/>
              </a:rPr>
              <a:t>job.submit</a:t>
            </a:r>
            <a:endParaRPr sz="1600" dirty="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39641" y="2786379"/>
            <a:ext cx="14928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ourier New"/>
                <a:cs typeface="Courier New"/>
              </a:rPr>
              <a:t>job_list.txt</a:t>
            </a:r>
            <a:endParaRPr sz="160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Other</a:t>
            </a:r>
            <a:r>
              <a:rPr spc="-110" dirty="0"/>
              <a:t> </a:t>
            </a:r>
            <a:r>
              <a:rPr spc="-30" dirty="0"/>
              <a:t>Features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56000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Match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existing</a:t>
            </a:r>
            <a:r>
              <a:rPr sz="2800" spc="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files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directories: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3344164"/>
            <a:ext cx="693483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Submit</a:t>
            </a:r>
            <a:r>
              <a:rPr sz="2800" spc="114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multiple</a:t>
            </a:r>
            <a:r>
              <a:rPr sz="2800" spc="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</a:t>
            </a:r>
            <a:r>
              <a:rPr sz="2800" spc="114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same</a:t>
            </a:r>
            <a:r>
              <a:rPr sz="2800" spc="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input</a:t>
            </a:r>
            <a:r>
              <a:rPr sz="2800" spc="114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data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4139" y="4297171"/>
            <a:ext cx="57632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400" dirty="0">
                <a:latin typeface="Arial"/>
                <a:cs typeface="Arial"/>
              </a:rPr>
              <a:t>Use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other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automatic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variables: </a:t>
            </a:r>
            <a:r>
              <a:rPr sz="2400" spc="-10" dirty="0">
                <a:latin typeface="Courier New"/>
                <a:cs typeface="Courier New"/>
              </a:rPr>
              <a:t>$(Step)</a:t>
            </a:r>
            <a:endParaRPr sz="2400" dirty="0">
              <a:latin typeface="Courier New"/>
              <a:cs typeface="Courier New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504265" y="2406597"/>
            <a:ext cx="6828155" cy="379095"/>
            <a:chOff x="2504265" y="2406597"/>
            <a:chExt cx="6828155" cy="379095"/>
          </a:xfrm>
        </p:grpSpPr>
        <p:sp>
          <p:nvSpPr>
            <p:cNvPr id="7" name="object 7"/>
            <p:cNvSpPr/>
            <p:nvPr/>
          </p:nvSpPr>
          <p:spPr>
            <a:xfrm>
              <a:off x="2509028" y="2411360"/>
              <a:ext cx="6818630" cy="369570"/>
            </a:xfrm>
            <a:custGeom>
              <a:avLst/>
              <a:gdLst/>
              <a:ahLst/>
              <a:cxnLst/>
              <a:rect l="l" t="t" r="r" b="b"/>
              <a:pathLst>
                <a:path w="6818630" h="369569">
                  <a:moveTo>
                    <a:pt x="6818416" y="0"/>
                  </a:moveTo>
                  <a:lnTo>
                    <a:pt x="0" y="0"/>
                  </a:lnTo>
                  <a:lnTo>
                    <a:pt x="0" y="369332"/>
                  </a:lnTo>
                  <a:lnTo>
                    <a:pt x="6818416" y="369332"/>
                  </a:lnTo>
                  <a:lnTo>
                    <a:pt x="6818416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2509028" y="2411360"/>
              <a:ext cx="6818630" cy="369570"/>
            </a:xfrm>
            <a:custGeom>
              <a:avLst/>
              <a:gdLst/>
              <a:ahLst/>
              <a:cxnLst/>
              <a:rect l="l" t="t" r="r" b="b"/>
              <a:pathLst>
                <a:path w="6818630" h="369569">
                  <a:moveTo>
                    <a:pt x="0" y="0"/>
                  </a:moveTo>
                  <a:lnTo>
                    <a:pt x="6818416" y="0"/>
                  </a:lnTo>
                  <a:lnTo>
                    <a:pt x="6818416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509028" y="2411360"/>
            <a:ext cx="6818630" cy="36957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65"/>
              </a:spcBef>
            </a:pPr>
            <a:r>
              <a:rPr sz="1800" dirty="0">
                <a:latin typeface="Courier New"/>
                <a:cs typeface="Courier New"/>
              </a:rPr>
              <a:t>queue</a:t>
            </a:r>
            <a:r>
              <a:rPr sz="1800" spc="-6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input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matching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i="1" dirty="0">
                <a:latin typeface="Courier New"/>
                <a:cs typeface="Courier New"/>
              </a:rPr>
              <a:t>files</a:t>
            </a:r>
            <a:r>
              <a:rPr sz="1800" i="1" spc="-60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*.dat</a:t>
            </a:r>
            <a:endParaRPr sz="1800" dirty="0">
              <a:latin typeface="Courier New"/>
              <a:cs typeface="Courier New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04265" y="2833097"/>
            <a:ext cx="6828155" cy="379095"/>
            <a:chOff x="2504265" y="2833097"/>
            <a:chExt cx="6828155" cy="379095"/>
          </a:xfrm>
        </p:grpSpPr>
        <p:sp>
          <p:nvSpPr>
            <p:cNvPr id="11" name="object 11"/>
            <p:cNvSpPr/>
            <p:nvPr/>
          </p:nvSpPr>
          <p:spPr>
            <a:xfrm>
              <a:off x="2509028" y="2837859"/>
              <a:ext cx="6818630" cy="369570"/>
            </a:xfrm>
            <a:custGeom>
              <a:avLst/>
              <a:gdLst/>
              <a:ahLst/>
              <a:cxnLst/>
              <a:rect l="l" t="t" r="r" b="b"/>
              <a:pathLst>
                <a:path w="6818630" h="369569">
                  <a:moveTo>
                    <a:pt x="6818416" y="0"/>
                  </a:moveTo>
                  <a:lnTo>
                    <a:pt x="0" y="0"/>
                  </a:lnTo>
                  <a:lnTo>
                    <a:pt x="0" y="369332"/>
                  </a:lnTo>
                  <a:lnTo>
                    <a:pt x="6818416" y="369332"/>
                  </a:lnTo>
                  <a:lnTo>
                    <a:pt x="6818416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509028" y="2837859"/>
              <a:ext cx="6818630" cy="369570"/>
            </a:xfrm>
            <a:custGeom>
              <a:avLst/>
              <a:gdLst/>
              <a:ahLst/>
              <a:cxnLst/>
              <a:rect l="l" t="t" r="r" b="b"/>
              <a:pathLst>
                <a:path w="6818630" h="369569">
                  <a:moveTo>
                    <a:pt x="0" y="0"/>
                  </a:moveTo>
                  <a:lnTo>
                    <a:pt x="6818416" y="0"/>
                  </a:lnTo>
                  <a:lnTo>
                    <a:pt x="6818416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509028" y="2837859"/>
            <a:ext cx="6818630" cy="36957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65"/>
              </a:spcBef>
            </a:pPr>
            <a:r>
              <a:rPr sz="1800" dirty="0">
                <a:latin typeface="Courier New"/>
                <a:cs typeface="Courier New"/>
              </a:rPr>
              <a:t>queue</a:t>
            </a:r>
            <a:r>
              <a:rPr sz="1800" spc="-7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directory</a:t>
            </a:r>
            <a:r>
              <a:rPr sz="1800" spc="-7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matching</a:t>
            </a:r>
            <a:r>
              <a:rPr sz="1800" spc="-70" dirty="0">
                <a:latin typeface="Courier New"/>
                <a:cs typeface="Courier New"/>
              </a:rPr>
              <a:t> </a:t>
            </a:r>
            <a:r>
              <a:rPr sz="1800" i="1" dirty="0">
                <a:latin typeface="Courier New"/>
                <a:cs typeface="Courier New"/>
              </a:rPr>
              <a:t>dirs</a:t>
            </a:r>
            <a:r>
              <a:rPr sz="1800" i="1" spc="-65" dirty="0">
                <a:latin typeface="Courier New"/>
                <a:cs typeface="Courier New"/>
              </a:rPr>
              <a:t> </a:t>
            </a:r>
            <a:r>
              <a:rPr sz="1800" spc="-20" dirty="0">
                <a:latin typeface="Courier New"/>
                <a:cs typeface="Courier New"/>
              </a:rPr>
              <a:t>job*</a:t>
            </a:r>
            <a:endParaRPr sz="1800" dirty="0">
              <a:latin typeface="Courier New"/>
              <a:cs typeface="Courier New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478865" y="3887878"/>
            <a:ext cx="6828155" cy="379095"/>
            <a:chOff x="2478865" y="3887878"/>
            <a:chExt cx="6828155" cy="379095"/>
          </a:xfrm>
        </p:grpSpPr>
        <p:sp>
          <p:nvSpPr>
            <p:cNvPr id="15" name="object 15"/>
            <p:cNvSpPr/>
            <p:nvPr/>
          </p:nvSpPr>
          <p:spPr>
            <a:xfrm>
              <a:off x="2483628" y="3892641"/>
              <a:ext cx="6818630" cy="369570"/>
            </a:xfrm>
            <a:custGeom>
              <a:avLst/>
              <a:gdLst/>
              <a:ahLst/>
              <a:cxnLst/>
              <a:rect l="l" t="t" r="r" b="b"/>
              <a:pathLst>
                <a:path w="6818630" h="369570">
                  <a:moveTo>
                    <a:pt x="6818416" y="0"/>
                  </a:moveTo>
                  <a:lnTo>
                    <a:pt x="0" y="0"/>
                  </a:lnTo>
                  <a:lnTo>
                    <a:pt x="0" y="369332"/>
                  </a:lnTo>
                  <a:lnTo>
                    <a:pt x="6818416" y="369332"/>
                  </a:lnTo>
                  <a:lnTo>
                    <a:pt x="6818416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2483628" y="3892641"/>
              <a:ext cx="6818630" cy="369570"/>
            </a:xfrm>
            <a:custGeom>
              <a:avLst/>
              <a:gdLst/>
              <a:ahLst/>
              <a:cxnLst/>
              <a:rect l="l" t="t" r="r" b="b"/>
              <a:pathLst>
                <a:path w="6818630" h="369570">
                  <a:moveTo>
                    <a:pt x="0" y="0"/>
                  </a:moveTo>
                  <a:lnTo>
                    <a:pt x="6818416" y="0"/>
                  </a:lnTo>
                  <a:lnTo>
                    <a:pt x="6818416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483628" y="3892641"/>
            <a:ext cx="6818630" cy="36957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65"/>
              </a:spcBef>
            </a:pPr>
            <a:r>
              <a:rPr sz="1800" dirty="0">
                <a:latin typeface="Courier New"/>
                <a:cs typeface="Courier New"/>
              </a:rPr>
              <a:t>queue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10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input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matching</a:t>
            </a:r>
            <a:r>
              <a:rPr sz="1800" spc="-50" dirty="0">
                <a:latin typeface="Courier New"/>
                <a:cs typeface="Courier New"/>
              </a:rPr>
              <a:t> </a:t>
            </a:r>
            <a:r>
              <a:rPr sz="1800" i="1" dirty="0">
                <a:latin typeface="Courier New"/>
                <a:cs typeface="Courier New"/>
              </a:rPr>
              <a:t>files</a:t>
            </a:r>
            <a:r>
              <a:rPr sz="1800" i="1" spc="-5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*.dat</a:t>
            </a:r>
            <a:endParaRPr sz="1800" dirty="0">
              <a:latin typeface="Courier New"/>
              <a:cs typeface="Courier New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478865" y="4891540"/>
            <a:ext cx="6828155" cy="655955"/>
            <a:chOff x="2478865" y="4891540"/>
            <a:chExt cx="6828155" cy="655955"/>
          </a:xfrm>
        </p:grpSpPr>
        <p:sp>
          <p:nvSpPr>
            <p:cNvPr id="19" name="object 19"/>
            <p:cNvSpPr/>
            <p:nvPr/>
          </p:nvSpPr>
          <p:spPr>
            <a:xfrm>
              <a:off x="2483628" y="4896303"/>
              <a:ext cx="6818630" cy="646430"/>
            </a:xfrm>
            <a:custGeom>
              <a:avLst/>
              <a:gdLst/>
              <a:ahLst/>
              <a:cxnLst/>
              <a:rect l="l" t="t" r="r" b="b"/>
              <a:pathLst>
                <a:path w="6818630" h="646429">
                  <a:moveTo>
                    <a:pt x="6818416" y="0"/>
                  </a:moveTo>
                  <a:lnTo>
                    <a:pt x="0" y="0"/>
                  </a:lnTo>
                  <a:lnTo>
                    <a:pt x="0" y="646330"/>
                  </a:lnTo>
                  <a:lnTo>
                    <a:pt x="6818416" y="646330"/>
                  </a:lnTo>
                  <a:lnTo>
                    <a:pt x="6818416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483628" y="4896303"/>
              <a:ext cx="6818630" cy="646430"/>
            </a:xfrm>
            <a:custGeom>
              <a:avLst/>
              <a:gdLst/>
              <a:ahLst/>
              <a:cxnLst/>
              <a:rect l="l" t="t" r="r" b="b"/>
              <a:pathLst>
                <a:path w="6818630" h="646429">
                  <a:moveTo>
                    <a:pt x="0" y="0"/>
                  </a:moveTo>
                  <a:lnTo>
                    <a:pt x="6818416" y="0"/>
                  </a:lnTo>
                  <a:lnTo>
                    <a:pt x="6818416" y="646331"/>
                  </a:lnTo>
                  <a:lnTo>
                    <a:pt x="0" y="64633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483628" y="4896303"/>
            <a:ext cx="6818630" cy="6464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91440" marR="1804035">
              <a:lnSpc>
                <a:spcPct val="102200"/>
              </a:lnSpc>
              <a:spcBef>
                <a:spcPts val="110"/>
              </a:spcBef>
            </a:pPr>
            <a:r>
              <a:rPr sz="1800" dirty="0">
                <a:latin typeface="Courier New"/>
                <a:cs typeface="Courier New"/>
              </a:rPr>
              <a:t>arguments</a:t>
            </a:r>
            <a:r>
              <a:rPr sz="1800" spc="-5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4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-</a:t>
            </a:r>
            <a:r>
              <a:rPr sz="1800" dirty="0">
                <a:latin typeface="Courier New"/>
                <a:cs typeface="Courier New"/>
              </a:rPr>
              <a:t>i</a:t>
            </a:r>
            <a:r>
              <a:rPr sz="1800" spc="-5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$(input)</a:t>
            </a:r>
            <a:r>
              <a:rPr sz="1800" spc="-4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-</a:t>
            </a:r>
            <a:r>
              <a:rPr sz="1800" dirty="0">
                <a:latin typeface="Courier New"/>
                <a:cs typeface="Courier New"/>
              </a:rPr>
              <a:t>rep</a:t>
            </a:r>
            <a:r>
              <a:rPr sz="1800" spc="-4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$(Step) </a:t>
            </a:r>
            <a:r>
              <a:rPr sz="1800" dirty="0">
                <a:latin typeface="Courier New"/>
                <a:cs typeface="Courier New"/>
              </a:rPr>
              <a:t>queue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10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input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matching</a:t>
            </a:r>
            <a:r>
              <a:rPr sz="1800" spc="-50" dirty="0">
                <a:latin typeface="Courier New"/>
                <a:cs typeface="Courier New"/>
              </a:rPr>
              <a:t> </a:t>
            </a:r>
            <a:r>
              <a:rPr sz="1800" i="1" dirty="0">
                <a:latin typeface="Courier New"/>
                <a:cs typeface="Courier New"/>
              </a:rPr>
              <a:t>files</a:t>
            </a:r>
            <a:r>
              <a:rPr sz="1800" i="1" spc="-5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*.dat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52</a:t>
            </a:fld>
            <a:endParaRPr spc="-25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28937" y="3359912"/>
            <a:ext cx="6321425" cy="1615440"/>
          </a:xfrm>
          <a:prstGeom prst="rect">
            <a:avLst/>
          </a:prstGeom>
        </p:spPr>
        <p:txBody>
          <a:bodyPr vert="horz" wrap="square" lIns="0" tIns="2336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40"/>
              </a:spcBef>
            </a:pPr>
            <a:r>
              <a:rPr sz="6000" spc="-60" dirty="0">
                <a:latin typeface="Arial"/>
                <a:cs typeface="Arial"/>
              </a:rPr>
              <a:t>(60</a:t>
            </a:r>
            <a:r>
              <a:rPr sz="6000" spc="-235" dirty="0">
                <a:latin typeface="Arial"/>
                <a:cs typeface="Arial"/>
              </a:rPr>
              <a:t> </a:t>
            </a:r>
            <a:r>
              <a:rPr sz="6000" dirty="0">
                <a:latin typeface="Arial"/>
                <a:cs typeface="Arial"/>
              </a:rPr>
              <a:t>second)</a:t>
            </a:r>
            <a:r>
              <a:rPr sz="6000" spc="-240" dirty="0">
                <a:latin typeface="Arial"/>
                <a:cs typeface="Arial"/>
              </a:rPr>
              <a:t> </a:t>
            </a:r>
            <a:r>
              <a:rPr sz="6000" spc="-10" dirty="0">
                <a:latin typeface="Arial"/>
                <a:cs typeface="Arial"/>
              </a:rPr>
              <a:t>Pause</a:t>
            </a:r>
            <a:endParaRPr sz="6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95"/>
              </a:spcBef>
            </a:pPr>
            <a:r>
              <a:rPr sz="2400" dirty="0">
                <a:solidFill>
                  <a:srgbClr val="898989"/>
                </a:solidFill>
                <a:latin typeface="Arial"/>
                <a:cs typeface="Arial"/>
              </a:rPr>
              <a:t>Questions</a:t>
            </a:r>
            <a:r>
              <a:rPr sz="2400" spc="-20" dirty="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898989"/>
                </a:solidFill>
                <a:latin typeface="Arial"/>
                <a:cs typeface="Arial"/>
              </a:rPr>
              <a:t>so</a:t>
            </a:r>
            <a:r>
              <a:rPr sz="2400" spc="-20" dirty="0">
                <a:solidFill>
                  <a:srgbClr val="898989"/>
                </a:solidFill>
                <a:latin typeface="Arial"/>
                <a:cs typeface="Arial"/>
              </a:rPr>
              <a:t> far?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02333" y="924913"/>
            <a:ext cx="2478264" cy="247826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-25" dirty="0"/>
              <a:t>53</a:t>
            </a:fld>
            <a:endParaRPr spc="-25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0589" y="2757932"/>
            <a:ext cx="6590030" cy="1750695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12700" marR="5080">
              <a:lnSpc>
                <a:spcPts val="6380"/>
              </a:lnSpc>
              <a:spcBef>
                <a:spcPts val="994"/>
              </a:spcBef>
            </a:pPr>
            <a:r>
              <a:rPr sz="6000" spc="125" dirty="0"/>
              <a:t>Job</a:t>
            </a:r>
            <a:r>
              <a:rPr sz="6000" spc="15" dirty="0"/>
              <a:t> </a:t>
            </a:r>
            <a:r>
              <a:rPr sz="6000" spc="60" dirty="0"/>
              <a:t>Matching</a:t>
            </a:r>
            <a:r>
              <a:rPr sz="6000" spc="15" dirty="0"/>
              <a:t> </a:t>
            </a:r>
            <a:r>
              <a:rPr sz="6000" spc="-25" dirty="0"/>
              <a:t>and </a:t>
            </a:r>
            <a:r>
              <a:rPr sz="6000" dirty="0"/>
              <a:t>Class</a:t>
            </a:r>
            <a:r>
              <a:rPr sz="6000" spc="-60" dirty="0"/>
              <a:t> </a:t>
            </a:r>
            <a:r>
              <a:rPr sz="6000" dirty="0"/>
              <a:t>Ad</a:t>
            </a:r>
            <a:r>
              <a:rPr sz="6000" spc="-50" dirty="0"/>
              <a:t> </a:t>
            </a:r>
            <a:r>
              <a:rPr sz="6000" spc="40" dirty="0"/>
              <a:t>Attributes</a:t>
            </a:r>
            <a:endParaRPr sz="600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54</a:t>
            </a:fld>
            <a:endParaRPr spc="-25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The</a:t>
            </a:r>
            <a:r>
              <a:rPr spc="-204" dirty="0"/>
              <a:t> </a:t>
            </a:r>
            <a:r>
              <a:rPr dirty="0"/>
              <a:t>Central</a:t>
            </a:r>
            <a:r>
              <a:rPr spc="-204" dirty="0"/>
              <a:t> </a:t>
            </a:r>
            <a:r>
              <a:rPr spc="-10" dirty="0"/>
              <a:t>Manager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8875395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HTCondor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matches</a:t>
            </a:r>
            <a:r>
              <a:rPr sz="2800" spc="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</a:t>
            </a:r>
            <a:r>
              <a:rPr sz="2800" spc="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computers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via</a:t>
            </a:r>
            <a:r>
              <a:rPr sz="2800" spc="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7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“central manager”.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76644" y="3038925"/>
            <a:ext cx="1965766" cy="46461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56320" y="5144516"/>
            <a:ext cx="1677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central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manager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6612" y="3232128"/>
            <a:ext cx="1945005" cy="197738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166370" rIns="0" bIns="0" rtlCol="0">
            <a:spAutoFit/>
          </a:bodyPr>
          <a:lstStyle/>
          <a:p>
            <a:pPr marL="337185">
              <a:lnSpc>
                <a:spcPct val="100000"/>
              </a:lnSpc>
              <a:spcBef>
                <a:spcPts val="1310"/>
              </a:spcBef>
            </a:pPr>
            <a:r>
              <a:rPr sz="1800" dirty="0">
                <a:latin typeface="Arial"/>
                <a:cs typeface="Arial"/>
              </a:rPr>
              <a:t>access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point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56820" y="3918360"/>
            <a:ext cx="1323986" cy="115478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421689" y="2617174"/>
            <a:ext cx="1366520" cy="1308735"/>
            <a:chOff x="8421689" y="2617174"/>
            <a:chExt cx="1366520" cy="1308735"/>
          </a:xfrm>
        </p:grpSpPr>
        <p:sp>
          <p:nvSpPr>
            <p:cNvPr id="9" name="object 9"/>
            <p:cNvSpPr/>
            <p:nvPr/>
          </p:nvSpPr>
          <p:spPr>
            <a:xfrm>
              <a:off x="8428039" y="2623524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1353529" y="0"/>
                  </a:moveTo>
                  <a:lnTo>
                    <a:pt x="0" y="0"/>
                  </a:lnTo>
                  <a:lnTo>
                    <a:pt x="0" y="1295417"/>
                  </a:lnTo>
                  <a:lnTo>
                    <a:pt x="1353529" y="1295417"/>
                  </a:lnTo>
                  <a:lnTo>
                    <a:pt x="1353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428039" y="2623524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0" y="0"/>
                  </a:moveTo>
                  <a:lnTo>
                    <a:pt x="1353529" y="0"/>
                  </a:lnTo>
                  <a:lnTo>
                    <a:pt x="1353529" y="1295418"/>
                  </a:lnTo>
                  <a:lnTo>
                    <a:pt x="0" y="12954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634933" y="3602228"/>
            <a:ext cx="394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Arial"/>
                <a:cs typeface="Arial"/>
              </a:rPr>
              <a:t>exe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15988" y="3636582"/>
            <a:ext cx="432434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spc="-20" dirty="0">
                <a:latin typeface="Arial"/>
                <a:cs typeface="Arial"/>
              </a:rPr>
              <a:t>cute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540582" y="2697957"/>
            <a:ext cx="1830705" cy="2120265"/>
            <a:chOff x="8540582" y="2697957"/>
            <a:chExt cx="1830705" cy="212026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40582" y="2697957"/>
              <a:ext cx="1076483" cy="93277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011177" y="3516325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1353529" y="0"/>
                  </a:moveTo>
                  <a:lnTo>
                    <a:pt x="0" y="0"/>
                  </a:lnTo>
                  <a:lnTo>
                    <a:pt x="0" y="1295417"/>
                  </a:lnTo>
                  <a:lnTo>
                    <a:pt x="1353529" y="1295417"/>
                  </a:lnTo>
                  <a:lnTo>
                    <a:pt x="1353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011177" y="3516325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0" y="0"/>
                  </a:moveTo>
                  <a:lnTo>
                    <a:pt x="1353529" y="0"/>
                  </a:lnTo>
                  <a:lnTo>
                    <a:pt x="1353529" y="1295418"/>
                  </a:lnTo>
                  <a:lnTo>
                    <a:pt x="0" y="12954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230769" y="4529646"/>
            <a:ext cx="483234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spc="-20" dirty="0">
                <a:latin typeface="Arial"/>
                <a:cs typeface="Arial"/>
              </a:rPr>
              <a:t>exec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700725" y="4495292"/>
            <a:ext cx="343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Arial"/>
                <a:cs typeface="Arial"/>
              </a:rPr>
              <a:t>ute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440604" y="3590757"/>
            <a:ext cx="1760220" cy="2279015"/>
            <a:chOff x="8440604" y="3590757"/>
            <a:chExt cx="1760220" cy="2279015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23719" y="3590757"/>
              <a:ext cx="1076483" cy="93277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446954" y="4567506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1353527" y="0"/>
                  </a:moveTo>
                  <a:lnTo>
                    <a:pt x="0" y="0"/>
                  </a:lnTo>
                  <a:lnTo>
                    <a:pt x="0" y="1295418"/>
                  </a:lnTo>
                  <a:lnTo>
                    <a:pt x="1353527" y="1295418"/>
                  </a:lnTo>
                  <a:lnTo>
                    <a:pt x="13535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446954" y="4567506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0" y="0"/>
                  </a:moveTo>
                  <a:lnTo>
                    <a:pt x="1353529" y="0"/>
                  </a:lnTo>
                  <a:lnTo>
                    <a:pt x="1353529" y="1295418"/>
                  </a:lnTo>
                  <a:lnTo>
                    <a:pt x="0" y="12954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653846" y="5543803"/>
            <a:ext cx="826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execute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889528" y="3271232"/>
            <a:ext cx="5746750" cy="2303780"/>
            <a:chOff x="3889528" y="3271232"/>
            <a:chExt cx="5746750" cy="2303780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59496" y="4641940"/>
              <a:ext cx="1076483" cy="9327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7186" y="3688311"/>
              <a:ext cx="1629502" cy="142001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889527" y="3271240"/>
              <a:ext cx="5121910" cy="1944370"/>
            </a:xfrm>
            <a:custGeom>
              <a:avLst/>
              <a:gdLst/>
              <a:ahLst/>
              <a:cxnLst/>
              <a:rect l="l" t="t" r="r" b="b"/>
              <a:pathLst>
                <a:path w="5121909" h="1944370">
                  <a:moveTo>
                    <a:pt x="1507655" y="1127086"/>
                  </a:moveTo>
                  <a:lnTo>
                    <a:pt x="1436433" y="1080325"/>
                  </a:lnTo>
                  <a:lnTo>
                    <a:pt x="1433461" y="1105547"/>
                  </a:lnTo>
                  <a:lnTo>
                    <a:pt x="2971" y="936891"/>
                  </a:lnTo>
                  <a:lnTo>
                    <a:pt x="0" y="962113"/>
                  </a:lnTo>
                  <a:lnTo>
                    <a:pt x="1430489" y="1130769"/>
                  </a:lnTo>
                  <a:lnTo>
                    <a:pt x="1427518" y="1156004"/>
                  </a:lnTo>
                  <a:lnTo>
                    <a:pt x="1493304" y="1132255"/>
                  </a:lnTo>
                  <a:lnTo>
                    <a:pt x="1507655" y="1127086"/>
                  </a:lnTo>
                  <a:close/>
                </a:path>
                <a:path w="5121909" h="1944370">
                  <a:moveTo>
                    <a:pt x="5121643" y="892797"/>
                  </a:moveTo>
                  <a:lnTo>
                    <a:pt x="5107317" y="887628"/>
                  </a:lnTo>
                  <a:lnTo>
                    <a:pt x="5041506" y="863892"/>
                  </a:lnTo>
                  <a:lnTo>
                    <a:pt x="5044478" y="889127"/>
                  </a:lnTo>
                  <a:lnTo>
                    <a:pt x="3179534" y="1109306"/>
                  </a:lnTo>
                  <a:lnTo>
                    <a:pt x="4487088" y="57658"/>
                  </a:lnTo>
                  <a:lnTo>
                    <a:pt x="4503013" y="77444"/>
                  </a:lnTo>
                  <a:lnTo>
                    <a:pt x="4524794" y="29895"/>
                  </a:lnTo>
                  <a:lnTo>
                    <a:pt x="4538510" y="0"/>
                  </a:lnTo>
                  <a:lnTo>
                    <a:pt x="4455249" y="18072"/>
                  </a:lnTo>
                  <a:lnTo>
                    <a:pt x="4471174" y="37858"/>
                  </a:lnTo>
                  <a:lnTo>
                    <a:pt x="3129191" y="1117193"/>
                  </a:lnTo>
                  <a:lnTo>
                    <a:pt x="3137154" y="1127086"/>
                  </a:lnTo>
                  <a:lnTo>
                    <a:pt x="3130829" y="1138097"/>
                  </a:lnTo>
                  <a:lnTo>
                    <a:pt x="4485030" y="1917001"/>
                  </a:lnTo>
                  <a:lnTo>
                    <a:pt x="4472368" y="1939010"/>
                  </a:lnTo>
                  <a:lnTo>
                    <a:pt x="4557420" y="1943976"/>
                  </a:lnTo>
                  <a:lnTo>
                    <a:pt x="4543742" y="1923326"/>
                  </a:lnTo>
                  <a:lnTo>
                    <a:pt x="4510367" y="1872957"/>
                  </a:lnTo>
                  <a:lnTo>
                    <a:pt x="4497705" y="1894979"/>
                  </a:lnTo>
                  <a:lnTo>
                    <a:pt x="3176740" y="1135202"/>
                  </a:lnTo>
                  <a:lnTo>
                    <a:pt x="5047462" y="914349"/>
                  </a:lnTo>
                  <a:lnTo>
                    <a:pt x="5050434" y="939571"/>
                  </a:lnTo>
                  <a:lnTo>
                    <a:pt x="5121643" y="8927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1919168" y="2651280"/>
            <a:ext cx="211454" cy="313436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dirty="0">
                <a:latin typeface="Calibri"/>
                <a:cs typeface="Calibri"/>
              </a:rPr>
              <a:t>manager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Gan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Khoon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from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the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Noun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Project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55</a:t>
            </a:fld>
            <a:endParaRPr spc="-25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Class</a:t>
            </a:r>
            <a:r>
              <a:rPr spc="-155" dirty="0"/>
              <a:t> </a:t>
            </a:r>
            <a:r>
              <a:rPr spc="-25" dirty="0"/>
              <a:t>Ads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8" y="1807971"/>
            <a:ext cx="6159500" cy="262763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4064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HTCondor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stores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list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information </a:t>
            </a:r>
            <a:r>
              <a:rPr sz="2800" dirty="0">
                <a:latin typeface="Arial"/>
                <a:cs typeface="Arial"/>
              </a:rPr>
              <a:t>about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each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each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computer.</a:t>
            </a:r>
            <a:endParaRPr sz="2800" dirty="0">
              <a:latin typeface="Arial"/>
              <a:cs typeface="Arial"/>
            </a:endParaRPr>
          </a:p>
          <a:p>
            <a:pPr marL="241300" marR="5080" indent="-228600">
              <a:lnSpc>
                <a:spcPts val="3000"/>
              </a:lnSpc>
              <a:spcBef>
                <a:spcPts val="1105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This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information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is stored as 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“Class </a:t>
            </a:r>
            <a:r>
              <a:rPr sz="2800" spc="65" dirty="0">
                <a:latin typeface="Arial"/>
                <a:cs typeface="Arial"/>
              </a:rPr>
              <a:t>Ad”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8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Class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Ads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have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format:</a:t>
            </a:r>
            <a:endParaRPr sz="2800" dirty="0">
              <a:latin typeface="Arial"/>
              <a:cs typeface="Arial"/>
            </a:endParaRPr>
          </a:p>
          <a:p>
            <a:pPr marL="698500" lvl="1" indent="-229235">
              <a:lnSpc>
                <a:spcPct val="100000"/>
              </a:lnSpc>
              <a:spcBef>
                <a:spcPts val="16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0" dirty="0">
                <a:latin typeface="Courier New"/>
                <a:cs typeface="Courier New"/>
              </a:rPr>
              <a:t>AttributeName</a:t>
            </a:r>
            <a:r>
              <a:rPr sz="2400" spc="-740" dirty="0">
                <a:latin typeface="Courier New"/>
                <a:cs typeface="Courier New"/>
              </a:rPr>
              <a:t> </a:t>
            </a:r>
            <a:r>
              <a:rPr sz="2400" dirty="0">
                <a:latin typeface="Arial"/>
                <a:cs typeface="Arial"/>
              </a:rPr>
              <a:t>=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10" dirty="0">
                <a:latin typeface="Courier New"/>
                <a:cs typeface="Courier New"/>
              </a:rPr>
              <a:t>value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876" y="5873805"/>
            <a:ext cx="4304030" cy="3206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334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420"/>
              </a:spcBef>
            </a:pP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HTCondor</a:t>
            </a:r>
            <a:r>
              <a:rPr sz="14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Manual:</a:t>
            </a:r>
            <a:r>
              <a:rPr sz="1400" u="sng" spc="-7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Appendix</a:t>
            </a:r>
            <a:r>
              <a:rPr sz="1400" u="sng" spc="-7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A:</a:t>
            </a:r>
            <a:r>
              <a:rPr sz="1400" u="sng" spc="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Class</a:t>
            </a:r>
            <a:r>
              <a:rPr sz="1400" u="sng" spc="-7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Ad</a:t>
            </a:r>
            <a:r>
              <a:rPr sz="1400" u="sng" spc="-7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Attributes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579530" y="4656128"/>
            <a:ext cx="2522855" cy="927100"/>
            <a:chOff x="3579530" y="4656128"/>
            <a:chExt cx="2522855" cy="927100"/>
          </a:xfrm>
        </p:grpSpPr>
        <p:sp>
          <p:nvSpPr>
            <p:cNvPr id="6" name="object 6"/>
            <p:cNvSpPr/>
            <p:nvPr/>
          </p:nvSpPr>
          <p:spPr>
            <a:xfrm>
              <a:off x="3585880" y="4662478"/>
              <a:ext cx="2510155" cy="914400"/>
            </a:xfrm>
            <a:custGeom>
              <a:avLst/>
              <a:gdLst/>
              <a:ahLst/>
              <a:cxnLst/>
              <a:rect l="l" t="t" r="r" b="b"/>
              <a:pathLst>
                <a:path w="2510154" h="914400">
                  <a:moveTo>
                    <a:pt x="2357716" y="0"/>
                  </a:moveTo>
                  <a:lnTo>
                    <a:pt x="152402" y="0"/>
                  </a:lnTo>
                  <a:lnTo>
                    <a:pt x="104231" y="7769"/>
                  </a:lnTo>
                  <a:lnTo>
                    <a:pt x="62395" y="29404"/>
                  </a:lnTo>
                  <a:lnTo>
                    <a:pt x="29404" y="62395"/>
                  </a:lnTo>
                  <a:lnTo>
                    <a:pt x="7769" y="104231"/>
                  </a:lnTo>
                  <a:lnTo>
                    <a:pt x="0" y="152402"/>
                  </a:lnTo>
                  <a:lnTo>
                    <a:pt x="0" y="761997"/>
                  </a:lnTo>
                  <a:lnTo>
                    <a:pt x="7769" y="810168"/>
                  </a:lnTo>
                  <a:lnTo>
                    <a:pt x="29404" y="852004"/>
                  </a:lnTo>
                  <a:lnTo>
                    <a:pt x="62395" y="884995"/>
                  </a:lnTo>
                  <a:lnTo>
                    <a:pt x="104231" y="906630"/>
                  </a:lnTo>
                  <a:lnTo>
                    <a:pt x="152402" y="914400"/>
                  </a:lnTo>
                  <a:lnTo>
                    <a:pt x="2357716" y="914400"/>
                  </a:lnTo>
                  <a:lnTo>
                    <a:pt x="2405887" y="906630"/>
                  </a:lnTo>
                  <a:lnTo>
                    <a:pt x="2447723" y="884995"/>
                  </a:lnTo>
                  <a:lnTo>
                    <a:pt x="2480714" y="852004"/>
                  </a:lnTo>
                  <a:lnTo>
                    <a:pt x="2502349" y="810168"/>
                  </a:lnTo>
                  <a:lnTo>
                    <a:pt x="2510119" y="761997"/>
                  </a:lnTo>
                  <a:lnTo>
                    <a:pt x="2510119" y="152402"/>
                  </a:lnTo>
                  <a:lnTo>
                    <a:pt x="2502349" y="104231"/>
                  </a:lnTo>
                  <a:lnTo>
                    <a:pt x="2480714" y="62395"/>
                  </a:lnTo>
                  <a:lnTo>
                    <a:pt x="2447723" y="29404"/>
                  </a:lnTo>
                  <a:lnTo>
                    <a:pt x="2405887" y="7769"/>
                  </a:lnTo>
                  <a:lnTo>
                    <a:pt x="23577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3585880" y="4662478"/>
              <a:ext cx="2510155" cy="914400"/>
            </a:xfrm>
            <a:custGeom>
              <a:avLst/>
              <a:gdLst/>
              <a:ahLst/>
              <a:cxnLst/>
              <a:rect l="l" t="t" r="r" b="b"/>
              <a:pathLst>
                <a:path w="2510154" h="914400">
                  <a:moveTo>
                    <a:pt x="0" y="152402"/>
                  </a:moveTo>
                  <a:lnTo>
                    <a:pt x="7769" y="104231"/>
                  </a:lnTo>
                  <a:lnTo>
                    <a:pt x="29404" y="62395"/>
                  </a:lnTo>
                  <a:lnTo>
                    <a:pt x="62395" y="29404"/>
                  </a:lnTo>
                  <a:lnTo>
                    <a:pt x="104231" y="7769"/>
                  </a:lnTo>
                  <a:lnTo>
                    <a:pt x="152402" y="0"/>
                  </a:lnTo>
                  <a:lnTo>
                    <a:pt x="2357717" y="0"/>
                  </a:lnTo>
                  <a:lnTo>
                    <a:pt x="2405887" y="7769"/>
                  </a:lnTo>
                  <a:lnTo>
                    <a:pt x="2447723" y="29404"/>
                  </a:lnTo>
                  <a:lnTo>
                    <a:pt x="2480714" y="62395"/>
                  </a:lnTo>
                  <a:lnTo>
                    <a:pt x="2502349" y="104231"/>
                  </a:lnTo>
                  <a:lnTo>
                    <a:pt x="2510119" y="152402"/>
                  </a:lnTo>
                  <a:lnTo>
                    <a:pt x="2510119" y="761997"/>
                  </a:lnTo>
                  <a:lnTo>
                    <a:pt x="2502349" y="810168"/>
                  </a:lnTo>
                  <a:lnTo>
                    <a:pt x="2480714" y="852004"/>
                  </a:lnTo>
                  <a:lnTo>
                    <a:pt x="2447723" y="884995"/>
                  </a:lnTo>
                  <a:lnTo>
                    <a:pt x="2405887" y="906630"/>
                  </a:lnTo>
                  <a:lnTo>
                    <a:pt x="2357717" y="914400"/>
                  </a:lnTo>
                  <a:lnTo>
                    <a:pt x="152402" y="914400"/>
                  </a:lnTo>
                  <a:lnTo>
                    <a:pt x="104231" y="906630"/>
                  </a:lnTo>
                  <a:lnTo>
                    <a:pt x="62395" y="884995"/>
                  </a:lnTo>
                  <a:lnTo>
                    <a:pt x="29404" y="852004"/>
                  </a:lnTo>
                  <a:lnTo>
                    <a:pt x="7769" y="810168"/>
                  </a:lnTo>
                  <a:lnTo>
                    <a:pt x="0" y="761997"/>
                  </a:lnTo>
                  <a:lnTo>
                    <a:pt x="0" y="15240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920190" y="4833620"/>
            <a:ext cx="184213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63500" marR="5080" indent="-50800">
              <a:lnSpc>
                <a:spcPts val="2090"/>
              </a:lnSpc>
              <a:spcBef>
                <a:spcPts val="225"/>
              </a:spcBef>
            </a:pPr>
            <a:r>
              <a:rPr sz="1800" dirty="0">
                <a:latin typeface="Arial"/>
                <a:cs typeface="Arial"/>
              </a:rPr>
              <a:t>can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boolean, </a:t>
            </a:r>
            <a:r>
              <a:rPr sz="1800" dirty="0">
                <a:latin typeface="Arial"/>
                <a:cs typeface="Arial"/>
              </a:rPr>
              <a:t>number,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string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96058" y="4110018"/>
            <a:ext cx="151130" cy="553720"/>
          </a:xfrm>
          <a:custGeom>
            <a:avLst/>
            <a:gdLst/>
            <a:ahLst/>
            <a:cxnLst/>
            <a:rect l="l" t="t" r="r" b="b"/>
            <a:pathLst>
              <a:path w="151129" h="553720">
                <a:moveTo>
                  <a:pt x="38096" y="24704"/>
                </a:moveTo>
                <a:lnTo>
                  <a:pt x="34032" y="36631"/>
                </a:lnTo>
                <a:lnTo>
                  <a:pt x="138658" y="553719"/>
                </a:lnTo>
                <a:lnTo>
                  <a:pt x="151105" y="551201"/>
                </a:lnTo>
                <a:lnTo>
                  <a:pt x="46479" y="34114"/>
                </a:lnTo>
                <a:lnTo>
                  <a:pt x="38096" y="24704"/>
                </a:lnTo>
                <a:close/>
              </a:path>
              <a:path w="151129" h="553720">
                <a:moveTo>
                  <a:pt x="33098" y="0"/>
                </a:moveTo>
                <a:lnTo>
                  <a:pt x="0" y="97124"/>
                </a:lnTo>
                <a:lnTo>
                  <a:pt x="1774" y="100732"/>
                </a:lnTo>
                <a:lnTo>
                  <a:pt x="8413" y="102995"/>
                </a:lnTo>
                <a:lnTo>
                  <a:pt x="12021" y="101221"/>
                </a:lnTo>
                <a:lnTo>
                  <a:pt x="34032" y="36631"/>
                </a:lnTo>
                <a:lnTo>
                  <a:pt x="29373" y="13609"/>
                </a:lnTo>
                <a:lnTo>
                  <a:pt x="41821" y="11090"/>
                </a:lnTo>
                <a:lnTo>
                  <a:pt x="42978" y="11090"/>
                </a:lnTo>
                <a:lnTo>
                  <a:pt x="33098" y="0"/>
                </a:lnTo>
                <a:close/>
              </a:path>
              <a:path w="151129" h="553720">
                <a:moveTo>
                  <a:pt x="42978" y="11090"/>
                </a:moveTo>
                <a:lnTo>
                  <a:pt x="41821" y="11090"/>
                </a:lnTo>
                <a:lnTo>
                  <a:pt x="46479" y="34114"/>
                </a:lnTo>
                <a:lnTo>
                  <a:pt x="91867" y="85065"/>
                </a:lnTo>
                <a:lnTo>
                  <a:pt x="95881" y="85297"/>
                </a:lnTo>
                <a:lnTo>
                  <a:pt x="101118" y="80631"/>
                </a:lnTo>
                <a:lnTo>
                  <a:pt x="101351" y="76617"/>
                </a:lnTo>
                <a:lnTo>
                  <a:pt x="42978" y="11090"/>
                </a:lnTo>
                <a:close/>
              </a:path>
              <a:path w="151129" h="553720">
                <a:moveTo>
                  <a:pt x="41821" y="11090"/>
                </a:moveTo>
                <a:lnTo>
                  <a:pt x="29373" y="13609"/>
                </a:lnTo>
                <a:lnTo>
                  <a:pt x="34032" y="36631"/>
                </a:lnTo>
                <a:lnTo>
                  <a:pt x="38096" y="24704"/>
                </a:lnTo>
                <a:lnTo>
                  <a:pt x="30855" y="16576"/>
                </a:lnTo>
                <a:lnTo>
                  <a:pt x="41607" y="14400"/>
                </a:lnTo>
                <a:lnTo>
                  <a:pt x="42490" y="14400"/>
                </a:lnTo>
                <a:lnTo>
                  <a:pt x="41821" y="11090"/>
                </a:lnTo>
                <a:close/>
              </a:path>
              <a:path w="151129" h="553720">
                <a:moveTo>
                  <a:pt x="42490" y="14400"/>
                </a:moveTo>
                <a:lnTo>
                  <a:pt x="41607" y="14400"/>
                </a:lnTo>
                <a:lnTo>
                  <a:pt x="38096" y="24704"/>
                </a:lnTo>
                <a:lnTo>
                  <a:pt x="46479" y="34114"/>
                </a:lnTo>
                <a:lnTo>
                  <a:pt x="42490" y="14400"/>
                </a:lnTo>
                <a:close/>
              </a:path>
              <a:path w="151129" h="553720">
                <a:moveTo>
                  <a:pt x="41607" y="14400"/>
                </a:moveTo>
                <a:lnTo>
                  <a:pt x="30855" y="16576"/>
                </a:lnTo>
                <a:lnTo>
                  <a:pt x="38096" y="24704"/>
                </a:lnTo>
                <a:lnTo>
                  <a:pt x="41607" y="14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11381412" y="2786464"/>
            <a:ext cx="211454" cy="245364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dirty="0">
                <a:latin typeface="Calibri"/>
                <a:cs typeface="Calibri"/>
              </a:rPr>
              <a:t>Photo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Wherda</a:t>
            </a:r>
            <a:r>
              <a:rPr sz="12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Arsianto</a:t>
            </a:r>
            <a:r>
              <a:rPr sz="1200" spc="-25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u="heavy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Unsplash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13713" y="1466832"/>
            <a:ext cx="3140086" cy="4710130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56</a:t>
            </a:fld>
            <a:endParaRPr spc="-25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Job</a:t>
            </a:r>
            <a:r>
              <a:rPr spc="-70" dirty="0"/>
              <a:t> </a:t>
            </a:r>
            <a:r>
              <a:rPr dirty="0"/>
              <a:t>Class</a:t>
            </a:r>
            <a:r>
              <a:rPr spc="-70" dirty="0"/>
              <a:t> </a:t>
            </a:r>
            <a:r>
              <a:rPr spc="-25" dirty="0"/>
              <a:t>Ad</a:t>
            </a:r>
          </a:p>
        </p:txBody>
      </p:sp>
      <p:sp>
        <p:nvSpPr>
          <p:cNvPr id="3" name="object 3"/>
          <p:cNvSpPr/>
          <p:nvPr/>
        </p:nvSpPr>
        <p:spPr>
          <a:xfrm>
            <a:off x="5014913" y="1522674"/>
            <a:ext cx="6886575" cy="4410075"/>
          </a:xfrm>
          <a:custGeom>
            <a:avLst/>
            <a:gdLst/>
            <a:ahLst/>
            <a:cxnLst/>
            <a:rect l="l" t="t" r="r" b="b"/>
            <a:pathLst>
              <a:path w="6886575" h="4410075">
                <a:moveTo>
                  <a:pt x="6886573" y="0"/>
                </a:moveTo>
                <a:lnTo>
                  <a:pt x="0" y="0"/>
                </a:lnTo>
                <a:lnTo>
                  <a:pt x="0" y="4409774"/>
                </a:lnTo>
                <a:lnTo>
                  <a:pt x="6886573" y="4409774"/>
                </a:lnTo>
                <a:lnTo>
                  <a:pt x="68865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5093653" y="1770379"/>
            <a:ext cx="4668520" cy="167132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2599055">
              <a:lnSpc>
                <a:spcPct val="101099"/>
              </a:lnSpc>
              <a:spcBef>
                <a:spcPts val="75"/>
              </a:spcBef>
            </a:pPr>
            <a:r>
              <a:rPr sz="1800" dirty="0">
                <a:latin typeface="Courier New"/>
                <a:cs typeface="Courier New"/>
              </a:rPr>
              <a:t>RequestCpus</a:t>
            </a:r>
            <a:r>
              <a:rPr sz="1800" spc="-6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spc="-50" dirty="0">
                <a:latin typeface="Courier New"/>
                <a:cs typeface="Courier New"/>
              </a:rPr>
              <a:t>1 </a:t>
            </a:r>
            <a:r>
              <a:rPr sz="1800" dirty="0">
                <a:latin typeface="Courier New"/>
                <a:cs typeface="Courier New"/>
              </a:rPr>
              <a:t>Err</a:t>
            </a:r>
            <a:r>
              <a:rPr sz="1800" spc="-3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2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"job.err"</a:t>
            </a:r>
            <a:endParaRPr sz="1800" dirty="0">
              <a:latin typeface="Courier New"/>
              <a:cs typeface="Courier New"/>
            </a:endParaRPr>
          </a:p>
          <a:p>
            <a:pPr marL="12700" marR="278765">
              <a:lnSpc>
                <a:spcPts val="2180"/>
              </a:lnSpc>
              <a:spcBef>
                <a:spcPts val="10"/>
              </a:spcBef>
            </a:pPr>
            <a:r>
              <a:rPr sz="1800" dirty="0">
                <a:latin typeface="Courier New"/>
                <a:cs typeface="Courier New"/>
              </a:rPr>
              <a:t>WhenToTransferOutput</a:t>
            </a:r>
            <a:r>
              <a:rPr sz="1800" spc="-11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10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"ON_EXIT" </a:t>
            </a:r>
            <a:r>
              <a:rPr sz="1800" dirty="0">
                <a:latin typeface="Courier New"/>
                <a:cs typeface="Courier New"/>
              </a:rPr>
              <a:t>TargetType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"Machine"</a:t>
            </a:r>
            <a:endParaRPr sz="1800" dirty="0">
              <a:latin typeface="Courier New"/>
              <a:cs typeface="Courier New"/>
            </a:endParaRPr>
          </a:p>
          <a:p>
            <a:pPr marL="12700" marR="5080">
              <a:lnSpc>
                <a:spcPts val="2110"/>
              </a:lnSpc>
              <a:spcBef>
                <a:spcPts val="85"/>
              </a:spcBef>
            </a:pPr>
            <a:r>
              <a:rPr sz="1800" dirty="0">
                <a:latin typeface="Courier New"/>
                <a:cs typeface="Courier New"/>
              </a:rPr>
              <a:t>Cmd</a:t>
            </a:r>
            <a:r>
              <a:rPr sz="1800" spc="-3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2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"/home/alice/compare_states" </a:t>
            </a:r>
            <a:r>
              <a:rPr sz="1800" dirty="0">
                <a:latin typeface="Courier New"/>
                <a:cs typeface="Courier New"/>
              </a:rPr>
              <a:t>JobUniverse</a:t>
            </a:r>
            <a:r>
              <a:rPr sz="1800" spc="-6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spc="-50" dirty="0">
                <a:latin typeface="Courier New"/>
                <a:cs typeface="Courier New"/>
              </a:rPr>
              <a:t>5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93653" y="3419347"/>
            <a:ext cx="5351145" cy="84581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dirty="0">
                <a:latin typeface="Courier New"/>
                <a:cs typeface="Courier New"/>
              </a:rPr>
              <a:t>Iwd</a:t>
            </a:r>
            <a:r>
              <a:rPr sz="1800" spc="-2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2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"/home/alice/tests/htcondor_week" </a:t>
            </a:r>
            <a:r>
              <a:rPr sz="1800" dirty="0">
                <a:latin typeface="Courier New"/>
                <a:cs typeface="Courier New"/>
              </a:rPr>
              <a:t>RequestDisk</a:t>
            </a:r>
            <a:r>
              <a:rPr sz="1800" spc="-6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20480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ts val="2125"/>
              </a:lnSpc>
            </a:pPr>
            <a:r>
              <a:rPr sz="1800" dirty="0">
                <a:latin typeface="Courier New"/>
                <a:cs typeface="Courier New"/>
              </a:rPr>
              <a:t>NumJobStarts</a:t>
            </a:r>
            <a:r>
              <a:rPr sz="1800" spc="-7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65" dirty="0">
                <a:latin typeface="Courier New"/>
                <a:cs typeface="Courier New"/>
              </a:rPr>
              <a:t> </a:t>
            </a:r>
            <a:r>
              <a:rPr sz="1800" spc="-50" dirty="0">
                <a:latin typeface="Courier New"/>
                <a:cs typeface="Courier New"/>
              </a:rPr>
              <a:t>0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93653" y="4245355"/>
            <a:ext cx="4258945" cy="139128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z="1800" dirty="0">
                <a:latin typeface="Courier New"/>
                <a:cs typeface="Courier New"/>
              </a:rPr>
              <a:t>TransferInput</a:t>
            </a:r>
            <a:r>
              <a:rPr sz="1800" spc="-7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70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"us.dat,wi.dat" </a:t>
            </a:r>
            <a:r>
              <a:rPr sz="1800" dirty="0">
                <a:latin typeface="Courier New"/>
                <a:cs typeface="Courier New"/>
              </a:rPr>
              <a:t>Out</a:t>
            </a:r>
            <a:r>
              <a:rPr sz="1800" spc="-3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2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"job.out"</a:t>
            </a:r>
            <a:endParaRPr sz="1800" dirty="0">
              <a:latin typeface="Courier New"/>
              <a:cs typeface="Courier New"/>
            </a:endParaRPr>
          </a:p>
          <a:p>
            <a:pPr marL="12700" marR="5080">
              <a:lnSpc>
                <a:spcPts val="2110"/>
              </a:lnSpc>
              <a:spcBef>
                <a:spcPts val="75"/>
              </a:spcBef>
            </a:pPr>
            <a:r>
              <a:rPr sz="1800" dirty="0">
                <a:latin typeface="Courier New"/>
                <a:cs typeface="Courier New"/>
              </a:rPr>
              <a:t>UserLog</a:t>
            </a:r>
            <a:r>
              <a:rPr sz="1800" spc="-4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4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"/home/alice/job.log" </a:t>
            </a:r>
            <a:r>
              <a:rPr sz="1800" dirty="0">
                <a:latin typeface="Courier New"/>
                <a:cs typeface="Courier New"/>
              </a:rPr>
              <a:t>RequestMemory</a:t>
            </a:r>
            <a:r>
              <a:rPr sz="1800" spc="-7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70" dirty="0">
                <a:latin typeface="Courier New"/>
                <a:cs typeface="Courier New"/>
              </a:rPr>
              <a:t> </a:t>
            </a:r>
            <a:r>
              <a:rPr sz="1800" spc="-25" dirty="0">
                <a:latin typeface="Courier New"/>
                <a:cs typeface="Courier New"/>
              </a:rPr>
              <a:t>20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ts val="2125"/>
              </a:lnSpc>
            </a:pPr>
            <a:r>
              <a:rPr sz="1800" spc="-25" dirty="0">
                <a:latin typeface="Courier New"/>
                <a:cs typeface="Courier New"/>
              </a:rPr>
              <a:t>...</a:t>
            </a:r>
            <a:endParaRPr sz="1800" dirty="0">
              <a:latin typeface="Courier New"/>
              <a:cs typeface="Courier Ne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48567" y="4421901"/>
            <a:ext cx="3807460" cy="1132205"/>
            <a:chOff x="548567" y="4421901"/>
            <a:chExt cx="3807460" cy="1132205"/>
          </a:xfrm>
        </p:grpSpPr>
        <p:sp>
          <p:nvSpPr>
            <p:cNvPr id="8" name="object 8"/>
            <p:cNvSpPr/>
            <p:nvPr/>
          </p:nvSpPr>
          <p:spPr>
            <a:xfrm>
              <a:off x="554917" y="4428251"/>
              <a:ext cx="3794760" cy="154940"/>
            </a:xfrm>
            <a:custGeom>
              <a:avLst/>
              <a:gdLst/>
              <a:ahLst/>
              <a:cxnLst/>
              <a:rect l="l" t="t" r="r" b="b"/>
              <a:pathLst>
                <a:path w="3794760" h="154939">
                  <a:moveTo>
                    <a:pt x="0" y="154910"/>
                  </a:moveTo>
                  <a:lnTo>
                    <a:pt x="3794256" y="154910"/>
                  </a:lnTo>
                  <a:lnTo>
                    <a:pt x="3794256" y="0"/>
                  </a:lnTo>
                  <a:lnTo>
                    <a:pt x="0" y="0"/>
                  </a:lnTo>
                  <a:lnTo>
                    <a:pt x="0" y="154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554917" y="4428251"/>
              <a:ext cx="3794760" cy="1119505"/>
            </a:xfrm>
            <a:custGeom>
              <a:avLst/>
              <a:gdLst/>
              <a:ahLst/>
              <a:cxnLst/>
              <a:rect l="l" t="t" r="r" b="b"/>
              <a:pathLst>
                <a:path w="3794760" h="1119504">
                  <a:moveTo>
                    <a:pt x="0" y="0"/>
                  </a:moveTo>
                  <a:lnTo>
                    <a:pt x="3794257" y="0"/>
                  </a:lnTo>
                  <a:lnTo>
                    <a:pt x="3794257" y="1119410"/>
                  </a:lnTo>
                  <a:lnTo>
                    <a:pt x="0" y="111941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48567" y="4583162"/>
            <a:ext cx="3807460" cy="9709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2400" dirty="0">
                <a:latin typeface="Arial"/>
                <a:cs typeface="Arial"/>
              </a:rPr>
              <a:t>+</a:t>
            </a: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2400" dirty="0">
                <a:latin typeface="Arial"/>
                <a:cs typeface="Arial"/>
              </a:rPr>
              <a:t>HTCondor</a:t>
            </a:r>
            <a:r>
              <a:rPr sz="2400" spc="-10" dirty="0">
                <a:latin typeface="Arial"/>
                <a:cs typeface="Arial"/>
              </a:rPr>
              <a:t> configuration*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64472" y="2270075"/>
            <a:ext cx="3175635" cy="2318385"/>
            <a:chOff x="864472" y="2270075"/>
            <a:chExt cx="3175635" cy="2318385"/>
          </a:xfrm>
        </p:grpSpPr>
        <p:sp>
          <p:nvSpPr>
            <p:cNvPr id="12" name="object 12"/>
            <p:cNvSpPr/>
            <p:nvPr/>
          </p:nvSpPr>
          <p:spPr>
            <a:xfrm>
              <a:off x="869235" y="2274837"/>
              <a:ext cx="3166110" cy="2308860"/>
            </a:xfrm>
            <a:custGeom>
              <a:avLst/>
              <a:gdLst/>
              <a:ahLst/>
              <a:cxnLst/>
              <a:rect l="l" t="t" r="r" b="b"/>
              <a:pathLst>
                <a:path w="3166110" h="2308860">
                  <a:moveTo>
                    <a:pt x="3165623" y="0"/>
                  </a:moveTo>
                  <a:lnTo>
                    <a:pt x="0" y="0"/>
                  </a:lnTo>
                  <a:lnTo>
                    <a:pt x="0" y="2308324"/>
                  </a:lnTo>
                  <a:lnTo>
                    <a:pt x="3165623" y="2308324"/>
                  </a:lnTo>
                  <a:lnTo>
                    <a:pt x="3165623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69235" y="2274837"/>
              <a:ext cx="3166110" cy="2308860"/>
            </a:xfrm>
            <a:custGeom>
              <a:avLst/>
              <a:gdLst/>
              <a:ahLst/>
              <a:cxnLst/>
              <a:rect l="l" t="t" r="r" b="b"/>
              <a:pathLst>
                <a:path w="3166110" h="2308860">
                  <a:moveTo>
                    <a:pt x="0" y="0"/>
                  </a:moveTo>
                  <a:lnTo>
                    <a:pt x="3165624" y="0"/>
                  </a:lnTo>
                  <a:lnTo>
                    <a:pt x="3165624" y="2308324"/>
                  </a:lnTo>
                  <a:lnTo>
                    <a:pt x="0" y="230832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69235" y="2274837"/>
            <a:ext cx="3166110" cy="2147570"/>
          </a:xfrm>
          <a:prstGeom prst="rect">
            <a:avLst/>
          </a:prstGeom>
          <a:solidFill>
            <a:srgbClr val="E7E6E6"/>
          </a:solidFill>
        </p:spPr>
        <p:txBody>
          <a:bodyPr vert="horz" wrap="square" lIns="0" tIns="31114" rIns="0" bIns="0" rtlCol="0">
            <a:spAutoFit/>
          </a:bodyPr>
          <a:lstStyle/>
          <a:p>
            <a:pPr marL="90805" marR="608965">
              <a:lnSpc>
                <a:spcPct val="102200"/>
              </a:lnSpc>
              <a:spcBef>
                <a:spcPts val="244"/>
              </a:spcBef>
            </a:pPr>
            <a:r>
              <a:rPr sz="900" dirty="0">
                <a:latin typeface="Courier New"/>
                <a:cs typeface="Courier New"/>
              </a:rPr>
              <a:t>executable</a:t>
            </a:r>
            <a:r>
              <a:rPr sz="900" spc="-35" dirty="0">
                <a:latin typeface="Courier New"/>
                <a:cs typeface="Courier New"/>
              </a:rPr>
              <a:t> </a:t>
            </a:r>
            <a:r>
              <a:rPr sz="900" dirty="0">
                <a:latin typeface="Courier New"/>
                <a:cs typeface="Courier New"/>
              </a:rPr>
              <a:t>=</a:t>
            </a:r>
            <a:r>
              <a:rPr sz="900" spc="-25" dirty="0">
                <a:latin typeface="Courier New"/>
                <a:cs typeface="Courier New"/>
              </a:rPr>
              <a:t> </a:t>
            </a:r>
            <a:r>
              <a:rPr sz="900" spc="-10" dirty="0">
                <a:latin typeface="Courier New"/>
                <a:cs typeface="Courier New"/>
              </a:rPr>
              <a:t>compare_states </a:t>
            </a:r>
            <a:r>
              <a:rPr sz="900" dirty="0">
                <a:latin typeface="Courier New"/>
                <a:cs typeface="Courier New"/>
              </a:rPr>
              <a:t>arguments</a:t>
            </a:r>
            <a:r>
              <a:rPr sz="900" spc="-35" dirty="0">
                <a:latin typeface="Courier New"/>
                <a:cs typeface="Courier New"/>
              </a:rPr>
              <a:t> </a:t>
            </a:r>
            <a:r>
              <a:rPr sz="900" dirty="0">
                <a:latin typeface="Courier New"/>
                <a:cs typeface="Courier New"/>
              </a:rPr>
              <a:t>=</a:t>
            </a:r>
            <a:r>
              <a:rPr sz="900" spc="-30" dirty="0">
                <a:latin typeface="Courier New"/>
                <a:cs typeface="Courier New"/>
              </a:rPr>
              <a:t> </a:t>
            </a:r>
            <a:r>
              <a:rPr sz="900" dirty="0">
                <a:latin typeface="Courier New"/>
                <a:cs typeface="Courier New"/>
              </a:rPr>
              <a:t>wi.dat</a:t>
            </a:r>
            <a:r>
              <a:rPr sz="900" spc="-30" dirty="0">
                <a:latin typeface="Courier New"/>
                <a:cs typeface="Courier New"/>
              </a:rPr>
              <a:t> </a:t>
            </a:r>
            <a:r>
              <a:rPr sz="900" dirty="0">
                <a:latin typeface="Courier New"/>
                <a:cs typeface="Courier New"/>
              </a:rPr>
              <a:t>us.dat</a:t>
            </a:r>
            <a:r>
              <a:rPr sz="900" spc="-30" dirty="0">
                <a:latin typeface="Courier New"/>
                <a:cs typeface="Courier New"/>
              </a:rPr>
              <a:t> </a:t>
            </a:r>
            <a:r>
              <a:rPr sz="900" spc="-10" dirty="0">
                <a:latin typeface="Courier New"/>
                <a:cs typeface="Courier New"/>
              </a:rPr>
              <a:t>wi.dat.out</a:t>
            </a:r>
            <a:endParaRPr sz="9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 dirty="0">
              <a:latin typeface="Courier New"/>
              <a:cs typeface="Courier New"/>
            </a:endParaRPr>
          </a:p>
          <a:p>
            <a:pPr marL="90805" marR="540385">
              <a:lnSpc>
                <a:spcPct val="97800"/>
              </a:lnSpc>
            </a:pPr>
            <a:r>
              <a:rPr sz="900" dirty="0">
                <a:latin typeface="Courier New"/>
                <a:cs typeface="Courier New"/>
              </a:rPr>
              <a:t>should_transfer_files</a:t>
            </a:r>
            <a:r>
              <a:rPr sz="900" spc="-60" dirty="0">
                <a:latin typeface="Courier New"/>
                <a:cs typeface="Courier New"/>
              </a:rPr>
              <a:t> </a:t>
            </a:r>
            <a:r>
              <a:rPr sz="900" dirty="0">
                <a:latin typeface="Courier New"/>
                <a:cs typeface="Courier New"/>
              </a:rPr>
              <a:t>=</a:t>
            </a:r>
            <a:r>
              <a:rPr sz="900" spc="-55" dirty="0">
                <a:latin typeface="Courier New"/>
                <a:cs typeface="Courier New"/>
              </a:rPr>
              <a:t> </a:t>
            </a:r>
            <a:r>
              <a:rPr sz="900" spc="-25" dirty="0">
                <a:latin typeface="Courier New"/>
                <a:cs typeface="Courier New"/>
              </a:rPr>
              <a:t>YES </a:t>
            </a:r>
            <a:r>
              <a:rPr sz="900" dirty="0">
                <a:latin typeface="Courier New"/>
                <a:cs typeface="Courier New"/>
              </a:rPr>
              <a:t>transfer_input_files</a:t>
            </a:r>
            <a:r>
              <a:rPr sz="900" spc="-50" dirty="0">
                <a:latin typeface="Courier New"/>
                <a:cs typeface="Courier New"/>
              </a:rPr>
              <a:t> </a:t>
            </a:r>
            <a:r>
              <a:rPr sz="900" dirty="0">
                <a:latin typeface="Courier New"/>
                <a:cs typeface="Courier New"/>
              </a:rPr>
              <a:t>=</a:t>
            </a:r>
            <a:r>
              <a:rPr sz="900" spc="-50" dirty="0">
                <a:latin typeface="Courier New"/>
                <a:cs typeface="Courier New"/>
              </a:rPr>
              <a:t> </a:t>
            </a:r>
            <a:r>
              <a:rPr sz="900" dirty="0">
                <a:latin typeface="Courier New"/>
                <a:cs typeface="Courier New"/>
              </a:rPr>
              <a:t>us.dat,</a:t>
            </a:r>
            <a:r>
              <a:rPr sz="900" spc="-50" dirty="0">
                <a:latin typeface="Courier New"/>
                <a:cs typeface="Courier New"/>
              </a:rPr>
              <a:t> </a:t>
            </a:r>
            <a:r>
              <a:rPr sz="900" spc="-10" dirty="0">
                <a:latin typeface="Courier New"/>
                <a:cs typeface="Courier New"/>
              </a:rPr>
              <a:t>wi.dat </a:t>
            </a:r>
            <a:r>
              <a:rPr sz="900" dirty="0">
                <a:latin typeface="Courier New"/>
                <a:cs typeface="Courier New"/>
              </a:rPr>
              <a:t>when_to_transfer_output</a:t>
            </a:r>
            <a:r>
              <a:rPr sz="900" spc="-65" dirty="0">
                <a:latin typeface="Courier New"/>
                <a:cs typeface="Courier New"/>
              </a:rPr>
              <a:t> </a:t>
            </a:r>
            <a:r>
              <a:rPr sz="900" dirty="0">
                <a:latin typeface="Courier New"/>
                <a:cs typeface="Courier New"/>
              </a:rPr>
              <a:t>=</a:t>
            </a:r>
            <a:r>
              <a:rPr sz="900" spc="-60" dirty="0">
                <a:latin typeface="Courier New"/>
                <a:cs typeface="Courier New"/>
              </a:rPr>
              <a:t> </a:t>
            </a:r>
            <a:r>
              <a:rPr sz="900" spc="-10" dirty="0">
                <a:latin typeface="Courier New"/>
                <a:cs typeface="Courier New"/>
              </a:rPr>
              <a:t>ON_EXIT</a:t>
            </a:r>
            <a:endParaRPr sz="9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 dirty="0">
              <a:latin typeface="Courier New"/>
              <a:cs typeface="Courier New"/>
            </a:endParaRPr>
          </a:p>
          <a:p>
            <a:pPr marL="90805" marR="1974214">
              <a:lnSpc>
                <a:spcPct val="97800"/>
              </a:lnSpc>
            </a:pPr>
            <a:r>
              <a:rPr sz="900" dirty="0">
                <a:latin typeface="Courier New"/>
                <a:cs typeface="Courier New"/>
              </a:rPr>
              <a:t>log</a:t>
            </a:r>
            <a:r>
              <a:rPr sz="900" spc="-15" dirty="0">
                <a:latin typeface="Courier New"/>
                <a:cs typeface="Courier New"/>
              </a:rPr>
              <a:t> </a:t>
            </a:r>
            <a:r>
              <a:rPr sz="900" dirty="0">
                <a:latin typeface="Courier New"/>
                <a:cs typeface="Courier New"/>
              </a:rPr>
              <a:t>=</a:t>
            </a:r>
            <a:r>
              <a:rPr sz="900" spc="-10" dirty="0">
                <a:latin typeface="Courier New"/>
                <a:cs typeface="Courier New"/>
              </a:rPr>
              <a:t> job.log </a:t>
            </a:r>
            <a:r>
              <a:rPr sz="900" dirty="0">
                <a:latin typeface="Courier New"/>
                <a:cs typeface="Courier New"/>
              </a:rPr>
              <a:t>output</a:t>
            </a:r>
            <a:r>
              <a:rPr sz="900" spc="-35" dirty="0">
                <a:latin typeface="Courier New"/>
                <a:cs typeface="Courier New"/>
              </a:rPr>
              <a:t> </a:t>
            </a:r>
            <a:r>
              <a:rPr sz="900" dirty="0">
                <a:latin typeface="Courier New"/>
                <a:cs typeface="Courier New"/>
              </a:rPr>
              <a:t>=</a:t>
            </a:r>
            <a:r>
              <a:rPr sz="900" spc="-15" dirty="0">
                <a:latin typeface="Courier New"/>
                <a:cs typeface="Courier New"/>
              </a:rPr>
              <a:t> </a:t>
            </a:r>
            <a:r>
              <a:rPr sz="900" spc="-10" dirty="0">
                <a:latin typeface="Courier New"/>
                <a:cs typeface="Courier New"/>
              </a:rPr>
              <a:t>job.out </a:t>
            </a:r>
            <a:r>
              <a:rPr sz="900" dirty="0">
                <a:latin typeface="Courier New"/>
                <a:cs typeface="Courier New"/>
              </a:rPr>
              <a:t>error</a:t>
            </a:r>
            <a:r>
              <a:rPr sz="900" spc="-20" dirty="0">
                <a:latin typeface="Courier New"/>
                <a:cs typeface="Courier New"/>
              </a:rPr>
              <a:t> </a:t>
            </a:r>
            <a:r>
              <a:rPr sz="900" dirty="0">
                <a:latin typeface="Courier New"/>
                <a:cs typeface="Courier New"/>
              </a:rPr>
              <a:t>=</a:t>
            </a:r>
            <a:r>
              <a:rPr sz="900" spc="-15" dirty="0">
                <a:latin typeface="Courier New"/>
                <a:cs typeface="Courier New"/>
              </a:rPr>
              <a:t> </a:t>
            </a:r>
            <a:r>
              <a:rPr sz="900" spc="-10" dirty="0">
                <a:latin typeface="Courier New"/>
                <a:cs typeface="Courier New"/>
              </a:rPr>
              <a:t>job.err</a:t>
            </a:r>
            <a:endParaRPr sz="9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 dirty="0">
              <a:latin typeface="Courier New"/>
              <a:cs typeface="Courier New"/>
            </a:endParaRPr>
          </a:p>
          <a:p>
            <a:pPr marL="90805" marR="1632585">
              <a:lnSpc>
                <a:spcPct val="101099"/>
              </a:lnSpc>
            </a:pPr>
            <a:r>
              <a:rPr sz="900" dirty="0">
                <a:latin typeface="Courier New"/>
                <a:cs typeface="Courier New"/>
              </a:rPr>
              <a:t>request_cpus</a:t>
            </a:r>
            <a:r>
              <a:rPr sz="900" spc="-35" dirty="0">
                <a:latin typeface="Courier New"/>
                <a:cs typeface="Courier New"/>
              </a:rPr>
              <a:t> </a:t>
            </a:r>
            <a:r>
              <a:rPr sz="900" dirty="0">
                <a:latin typeface="Courier New"/>
                <a:cs typeface="Courier New"/>
              </a:rPr>
              <a:t>=</a:t>
            </a:r>
            <a:r>
              <a:rPr sz="900" spc="-35" dirty="0">
                <a:latin typeface="Courier New"/>
                <a:cs typeface="Courier New"/>
              </a:rPr>
              <a:t> </a:t>
            </a:r>
            <a:r>
              <a:rPr sz="900" spc="-50" dirty="0">
                <a:latin typeface="Courier New"/>
                <a:cs typeface="Courier New"/>
              </a:rPr>
              <a:t>1 </a:t>
            </a:r>
            <a:r>
              <a:rPr sz="900" dirty="0">
                <a:latin typeface="Courier New"/>
                <a:cs typeface="Courier New"/>
              </a:rPr>
              <a:t>request_disk</a:t>
            </a:r>
            <a:r>
              <a:rPr sz="900" spc="-35" dirty="0">
                <a:latin typeface="Courier New"/>
                <a:cs typeface="Courier New"/>
              </a:rPr>
              <a:t> </a:t>
            </a:r>
            <a:r>
              <a:rPr sz="900" dirty="0">
                <a:latin typeface="Courier New"/>
                <a:cs typeface="Courier New"/>
              </a:rPr>
              <a:t>=</a:t>
            </a:r>
            <a:r>
              <a:rPr sz="900" spc="-35" dirty="0">
                <a:latin typeface="Courier New"/>
                <a:cs typeface="Courier New"/>
              </a:rPr>
              <a:t> </a:t>
            </a:r>
            <a:r>
              <a:rPr sz="900" spc="-20" dirty="0">
                <a:latin typeface="Courier New"/>
                <a:cs typeface="Courier New"/>
              </a:rPr>
              <a:t>20MB </a:t>
            </a:r>
            <a:r>
              <a:rPr sz="900" dirty="0">
                <a:latin typeface="Courier New"/>
                <a:cs typeface="Courier New"/>
              </a:rPr>
              <a:t>request_memory</a:t>
            </a:r>
            <a:r>
              <a:rPr sz="900" spc="-40" dirty="0">
                <a:latin typeface="Courier New"/>
                <a:cs typeface="Courier New"/>
              </a:rPr>
              <a:t> </a:t>
            </a:r>
            <a:r>
              <a:rPr sz="900" dirty="0">
                <a:latin typeface="Courier New"/>
                <a:cs typeface="Courier New"/>
              </a:rPr>
              <a:t>=</a:t>
            </a:r>
            <a:r>
              <a:rPr sz="900" spc="-40" dirty="0">
                <a:latin typeface="Courier New"/>
                <a:cs typeface="Courier New"/>
              </a:rPr>
              <a:t> </a:t>
            </a:r>
            <a:r>
              <a:rPr sz="900" spc="-20" dirty="0">
                <a:latin typeface="Courier New"/>
                <a:cs typeface="Courier New"/>
              </a:rPr>
              <a:t>20MB</a:t>
            </a:r>
            <a:endParaRPr sz="900" dirty="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9235" y="4421901"/>
            <a:ext cx="3166110" cy="161290"/>
          </a:xfrm>
          <a:prstGeom prst="rect">
            <a:avLst/>
          </a:prstGeom>
          <a:solidFill>
            <a:srgbClr val="E7E6E6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ts val="640"/>
              </a:lnSpc>
            </a:pPr>
            <a:r>
              <a:rPr sz="900" dirty="0">
                <a:latin typeface="Courier New"/>
                <a:cs typeface="Courier New"/>
              </a:rPr>
              <a:t>queue</a:t>
            </a:r>
            <a:r>
              <a:rPr sz="900" spc="-30" dirty="0">
                <a:latin typeface="Courier New"/>
                <a:cs typeface="Courier New"/>
              </a:rPr>
              <a:t> </a:t>
            </a:r>
            <a:r>
              <a:rPr sz="900" spc="-50" dirty="0">
                <a:latin typeface="Courier New"/>
                <a:cs typeface="Courier New"/>
              </a:rPr>
              <a:t>1</a:t>
            </a:r>
            <a:endParaRPr sz="900" dirty="0">
              <a:latin typeface="Courier New"/>
              <a:cs typeface="Courier New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093750" y="3247274"/>
            <a:ext cx="983615" cy="993775"/>
            <a:chOff x="4093750" y="3247274"/>
            <a:chExt cx="983615" cy="993775"/>
          </a:xfrm>
        </p:grpSpPr>
        <p:sp>
          <p:nvSpPr>
            <p:cNvPr id="17" name="object 17"/>
            <p:cNvSpPr/>
            <p:nvPr/>
          </p:nvSpPr>
          <p:spPr>
            <a:xfrm>
              <a:off x="4100100" y="3253624"/>
              <a:ext cx="970915" cy="981075"/>
            </a:xfrm>
            <a:custGeom>
              <a:avLst/>
              <a:gdLst/>
              <a:ahLst/>
              <a:cxnLst/>
              <a:rect l="l" t="t" r="r" b="b"/>
              <a:pathLst>
                <a:path w="970914" h="981075">
                  <a:moveTo>
                    <a:pt x="970664" y="0"/>
                  </a:moveTo>
                  <a:lnTo>
                    <a:pt x="0" y="0"/>
                  </a:lnTo>
                  <a:lnTo>
                    <a:pt x="0" y="980575"/>
                  </a:lnTo>
                  <a:lnTo>
                    <a:pt x="970664" y="980575"/>
                  </a:lnTo>
                  <a:lnTo>
                    <a:pt x="970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4100100" y="3253624"/>
              <a:ext cx="970915" cy="981075"/>
            </a:xfrm>
            <a:custGeom>
              <a:avLst/>
              <a:gdLst/>
              <a:ahLst/>
              <a:cxnLst/>
              <a:rect l="l" t="t" r="r" b="b"/>
              <a:pathLst>
                <a:path w="970914" h="981075">
                  <a:moveTo>
                    <a:pt x="0" y="0"/>
                  </a:moveTo>
                  <a:lnTo>
                    <a:pt x="970665" y="0"/>
                  </a:lnTo>
                  <a:lnTo>
                    <a:pt x="970665" y="980576"/>
                  </a:lnTo>
                  <a:lnTo>
                    <a:pt x="0" y="98057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345720" y="3431540"/>
            <a:ext cx="4794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5" dirty="0">
                <a:latin typeface="Calibri"/>
                <a:cs typeface="Calibri"/>
              </a:rPr>
              <a:t>=&gt;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57</a:t>
            </a:fld>
            <a:endParaRPr spc="-25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Computer</a:t>
            </a:r>
            <a:r>
              <a:rPr spc="20" dirty="0"/>
              <a:t> </a:t>
            </a:r>
            <a:r>
              <a:rPr spc="90" dirty="0"/>
              <a:t>“Machine”</a:t>
            </a:r>
            <a:r>
              <a:rPr spc="40" dirty="0"/>
              <a:t> </a:t>
            </a:r>
            <a:r>
              <a:rPr dirty="0"/>
              <a:t>Class</a:t>
            </a:r>
            <a:r>
              <a:rPr spc="40" dirty="0"/>
              <a:t> </a:t>
            </a:r>
            <a:r>
              <a:rPr spc="-25" dirty="0"/>
              <a:t>Ad</a:t>
            </a:r>
          </a:p>
        </p:txBody>
      </p:sp>
      <p:sp>
        <p:nvSpPr>
          <p:cNvPr id="3" name="object 3"/>
          <p:cNvSpPr/>
          <p:nvPr/>
        </p:nvSpPr>
        <p:spPr>
          <a:xfrm>
            <a:off x="6048126" y="1801000"/>
            <a:ext cx="4965065" cy="3959225"/>
          </a:xfrm>
          <a:custGeom>
            <a:avLst/>
            <a:gdLst/>
            <a:ahLst/>
            <a:cxnLst/>
            <a:rect l="l" t="t" r="r" b="b"/>
            <a:pathLst>
              <a:path w="4965065" h="3959225">
                <a:moveTo>
                  <a:pt x="4964656" y="0"/>
                </a:moveTo>
                <a:lnTo>
                  <a:pt x="0" y="0"/>
                </a:lnTo>
                <a:lnTo>
                  <a:pt x="0" y="3958791"/>
                </a:lnTo>
                <a:lnTo>
                  <a:pt x="4964656" y="3958791"/>
                </a:lnTo>
                <a:lnTo>
                  <a:pt x="4964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126865" y="1822196"/>
            <a:ext cx="3438525" cy="22174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85"/>
              </a:spcBef>
            </a:pPr>
            <a:r>
              <a:rPr sz="1800" dirty="0">
                <a:latin typeface="Courier New"/>
                <a:cs typeface="Courier New"/>
              </a:rPr>
              <a:t>HasFileTransfer</a:t>
            </a:r>
            <a:r>
              <a:rPr sz="1800" spc="-8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80" dirty="0">
                <a:latin typeface="Courier New"/>
                <a:cs typeface="Courier New"/>
              </a:rPr>
              <a:t> </a:t>
            </a:r>
            <a:r>
              <a:rPr sz="1800" spc="-20" dirty="0">
                <a:latin typeface="Courier New"/>
                <a:cs typeface="Courier New"/>
              </a:rPr>
              <a:t>true </a:t>
            </a:r>
            <a:r>
              <a:rPr sz="1800" dirty="0">
                <a:latin typeface="Courier New"/>
                <a:cs typeface="Courier New"/>
              </a:rPr>
              <a:t>DynamicSlot</a:t>
            </a:r>
            <a:r>
              <a:rPr sz="1800" spc="-6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spc="-20" dirty="0">
                <a:latin typeface="Courier New"/>
                <a:cs typeface="Courier New"/>
              </a:rPr>
              <a:t>true </a:t>
            </a:r>
            <a:r>
              <a:rPr sz="1800" dirty="0">
                <a:latin typeface="Courier New"/>
                <a:cs typeface="Courier New"/>
              </a:rPr>
              <a:t>TotalSlotDisk</a:t>
            </a:r>
            <a:r>
              <a:rPr sz="1800" spc="-7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70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4300218.0 </a:t>
            </a:r>
            <a:r>
              <a:rPr sz="1800" dirty="0">
                <a:latin typeface="Courier New"/>
                <a:cs typeface="Courier New"/>
              </a:rPr>
              <a:t>TargetType</a:t>
            </a:r>
            <a:r>
              <a:rPr sz="1800" spc="-6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"Job" </a:t>
            </a:r>
            <a:r>
              <a:rPr sz="1800" dirty="0">
                <a:latin typeface="Courier New"/>
                <a:cs typeface="Courier New"/>
              </a:rPr>
              <a:t>TotalSlotMemory</a:t>
            </a:r>
            <a:r>
              <a:rPr sz="1800" spc="-8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80" dirty="0">
                <a:latin typeface="Courier New"/>
                <a:cs typeface="Courier New"/>
              </a:rPr>
              <a:t> </a:t>
            </a:r>
            <a:r>
              <a:rPr sz="1800" spc="-20" dirty="0">
                <a:latin typeface="Courier New"/>
                <a:cs typeface="Courier New"/>
              </a:rPr>
              <a:t>2048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ts val="2110"/>
              </a:lnSpc>
            </a:pPr>
            <a:r>
              <a:rPr sz="1800" dirty="0">
                <a:latin typeface="Courier New"/>
                <a:cs typeface="Courier New"/>
              </a:rPr>
              <a:t>Mips</a:t>
            </a:r>
            <a:r>
              <a:rPr sz="1800" spc="-3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30" dirty="0">
                <a:latin typeface="Courier New"/>
                <a:cs typeface="Courier New"/>
              </a:rPr>
              <a:t> </a:t>
            </a:r>
            <a:r>
              <a:rPr sz="1800" spc="-20" dirty="0">
                <a:latin typeface="Courier New"/>
                <a:cs typeface="Courier New"/>
              </a:rPr>
              <a:t>17902</a:t>
            </a:r>
            <a:endParaRPr sz="1800" dirty="0">
              <a:latin typeface="Courier New"/>
              <a:cs typeface="Courier New"/>
            </a:endParaRPr>
          </a:p>
          <a:p>
            <a:pPr marL="12700" marR="140970">
              <a:lnSpc>
                <a:spcPts val="2090"/>
              </a:lnSpc>
              <a:spcBef>
                <a:spcPts val="175"/>
              </a:spcBef>
            </a:pPr>
            <a:r>
              <a:rPr sz="1800" dirty="0">
                <a:latin typeface="Courier New"/>
                <a:cs typeface="Courier New"/>
              </a:rPr>
              <a:t>Memory</a:t>
            </a:r>
            <a:r>
              <a:rPr sz="1800" spc="-4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40" dirty="0">
                <a:latin typeface="Courier New"/>
                <a:cs typeface="Courier New"/>
              </a:rPr>
              <a:t> </a:t>
            </a:r>
            <a:r>
              <a:rPr sz="1800" spc="-20" dirty="0">
                <a:latin typeface="Courier New"/>
                <a:cs typeface="Courier New"/>
              </a:rPr>
              <a:t>2048 </a:t>
            </a:r>
            <a:r>
              <a:rPr sz="1800" dirty="0">
                <a:latin typeface="Courier New"/>
                <a:cs typeface="Courier New"/>
              </a:rPr>
              <a:t>UtsnameSysname</a:t>
            </a:r>
            <a:r>
              <a:rPr sz="1800" spc="-80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75" dirty="0">
                <a:latin typeface="Courier New"/>
                <a:cs typeface="Courier New"/>
              </a:rPr>
              <a:t> </a:t>
            </a:r>
            <a:r>
              <a:rPr sz="1800" spc="-10" dirty="0">
                <a:latin typeface="Courier New"/>
                <a:cs typeface="Courier New"/>
              </a:rPr>
              <a:t>"Linux"</a:t>
            </a:r>
            <a:endParaRPr sz="1800" dirty="0">
              <a:latin typeface="Courier New"/>
              <a:cs typeface="Courier New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107815" y="4088760"/>
          <a:ext cx="3750309" cy="7734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5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729">
                <a:tc>
                  <a:txBody>
                    <a:bodyPr/>
                    <a:lstStyle/>
                    <a:p>
                      <a:pPr marL="31750">
                        <a:lnSpc>
                          <a:spcPts val="1714"/>
                        </a:lnSpc>
                      </a:pPr>
                      <a:r>
                        <a:rPr sz="1800" dirty="0">
                          <a:latin typeface="Courier New"/>
                          <a:cs typeface="Courier New"/>
                        </a:rPr>
                        <a:t>MAX_PREEMPT</a:t>
                      </a:r>
                      <a:r>
                        <a:rPr sz="1800" spc="-114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50" dirty="0">
                          <a:latin typeface="Courier New"/>
                          <a:cs typeface="Courier New"/>
                        </a:rPr>
                        <a:t>=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714"/>
                        </a:lnSpc>
                      </a:pPr>
                      <a:r>
                        <a:rPr sz="1800" dirty="0">
                          <a:latin typeface="Courier New"/>
                          <a:cs typeface="Courier New"/>
                        </a:rPr>
                        <a:t>(</a:t>
                      </a:r>
                      <a:r>
                        <a:rPr sz="1800" spc="-2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dirty="0">
                          <a:latin typeface="Courier New"/>
                          <a:cs typeface="Courier New"/>
                        </a:rPr>
                        <a:t>3600</a:t>
                      </a:r>
                      <a:r>
                        <a:rPr sz="1800" spc="-2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dirty="0">
                          <a:latin typeface="Courier New"/>
                          <a:cs typeface="Courier New"/>
                        </a:rPr>
                        <a:t>*</a:t>
                      </a:r>
                      <a:r>
                        <a:rPr sz="1800" spc="-25" dirty="0">
                          <a:latin typeface="Courier New"/>
                          <a:cs typeface="Courier New"/>
                        </a:rPr>
                        <a:t> 72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714"/>
                        </a:lnSpc>
                      </a:pPr>
                      <a:r>
                        <a:rPr sz="1800" dirty="0">
                          <a:latin typeface="Courier New"/>
                          <a:cs typeface="Courier New"/>
                        </a:rPr>
                        <a:t>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marL="31750">
                        <a:lnSpc>
                          <a:spcPts val="1885"/>
                        </a:lnSpc>
                      </a:pPr>
                      <a:r>
                        <a:rPr sz="1800" spc="-10" dirty="0">
                          <a:latin typeface="Courier New"/>
                          <a:cs typeface="Courier New"/>
                        </a:rPr>
                        <a:t>OpSysMajorVer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  <a:p>
                      <a:pPr marL="31750">
                        <a:lnSpc>
                          <a:spcPts val="2120"/>
                        </a:lnSpc>
                      </a:pPr>
                      <a:r>
                        <a:rPr sz="1800" dirty="0">
                          <a:latin typeface="Courier New"/>
                          <a:cs typeface="Courier New"/>
                        </a:rPr>
                        <a:t>TotalMemory</a:t>
                      </a:r>
                      <a:r>
                        <a:rPr sz="1800" spc="-110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50" dirty="0">
                          <a:latin typeface="Courier New"/>
                          <a:cs typeface="Courier New"/>
                        </a:rPr>
                        <a:t>=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85"/>
                        </a:lnSpc>
                      </a:pPr>
                      <a:r>
                        <a:rPr sz="1800" dirty="0">
                          <a:latin typeface="Courier New"/>
                          <a:cs typeface="Courier New"/>
                        </a:rPr>
                        <a:t>=</a:t>
                      </a:r>
                      <a:r>
                        <a:rPr sz="1800" spc="-15" dirty="0"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50" dirty="0">
                          <a:latin typeface="Courier New"/>
                          <a:cs typeface="Courier New"/>
                        </a:rPr>
                        <a:t>6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  <a:p>
                      <a:pPr marL="67945">
                        <a:lnSpc>
                          <a:spcPts val="2120"/>
                        </a:lnSpc>
                      </a:pPr>
                      <a:r>
                        <a:rPr sz="1800" spc="-20" dirty="0">
                          <a:latin typeface="Courier New"/>
                          <a:cs typeface="Courier New"/>
                        </a:rPr>
                        <a:t>9889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6126865" y="4845811"/>
            <a:ext cx="2209800" cy="84581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dirty="0">
                <a:latin typeface="Courier New"/>
                <a:cs typeface="Courier New"/>
              </a:rPr>
              <a:t>OpSysName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50" dirty="0">
                <a:latin typeface="Courier New"/>
                <a:cs typeface="Courier New"/>
              </a:rPr>
              <a:t> </a:t>
            </a:r>
            <a:r>
              <a:rPr sz="1800" spc="-20" dirty="0">
                <a:latin typeface="Courier New"/>
                <a:cs typeface="Courier New"/>
              </a:rPr>
              <a:t>"SL" </a:t>
            </a:r>
            <a:r>
              <a:rPr sz="1800" dirty="0">
                <a:latin typeface="Courier New"/>
                <a:cs typeface="Courier New"/>
              </a:rPr>
              <a:t>HasDocker</a:t>
            </a:r>
            <a:r>
              <a:rPr sz="1800" spc="-55" dirty="0">
                <a:latin typeface="Courier New"/>
                <a:cs typeface="Courier New"/>
              </a:rPr>
              <a:t> </a:t>
            </a:r>
            <a:r>
              <a:rPr sz="1800" dirty="0">
                <a:latin typeface="Courier New"/>
                <a:cs typeface="Courier New"/>
              </a:rPr>
              <a:t>=</a:t>
            </a:r>
            <a:r>
              <a:rPr sz="1800" spc="-50" dirty="0">
                <a:latin typeface="Courier New"/>
                <a:cs typeface="Courier New"/>
              </a:rPr>
              <a:t> </a:t>
            </a:r>
            <a:r>
              <a:rPr sz="1800" spc="-20" dirty="0">
                <a:latin typeface="Courier New"/>
                <a:cs typeface="Courier New"/>
              </a:rPr>
              <a:t>true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ts val="2150"/>
              </a:lnSpc>
            </a:pPr>
            <a:r>
              <a:rPr sz="1800" spc="-25" dirty="0">
                <a:latin typeface="Courier New"/>
                <a:cs typeface="Courier New"/>
              </a:rPr>
              <a:t>...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86351" y="3283758"/>
            <a:ext cx="704215" cy="9937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96850" rIns="0" bIns="0" rtlCol="0">
            <a:spAutoFit/>
          </a:bodyPr>
          <a:lstStyle/>
          <a:p>
            <a:pPr marL="124460">
              <a:lnSpc>
                <a:spcPct val="100000"/>
              </a:lnSpc>
              <a:spcBef>
                <a:spcPts val="1550"/>
              </a:spcBef>
            </a:pPr>
            <a:r>
              <a:rPr sz="3600" spc="-25" dirty="0">
                <a:latin typeface="Calibri"/>
                <a:cs typeface="Calibri"/>
              </a:rPr>
              <a:t>=&gt;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9473" y="4277035"/>
            <a:ext cx="3807460" cy="11195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75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85"/>
              </a:spcBef>
            </a:pPr>
            <a:r>
              <a:rPr sz="2400" dirty="0">
                <a:latin typeface="Arial"/>
                <a:cs typeface="Arial"/>
              </a:rPr>
              <a:t>+</a:t>
            </a:r>
          </a:p>
          <a:p>
            <a:pPr algn="ctr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HTCondor</a:t>
            </a:r>
            <a:r>
              <a:rPr sz="2400" spc="-10" dirty="0">
                <a:latin typeface="Arial"/>
                <a:cs typeface="Arial"/>
              </a:rPr>
              <a:t> configuration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2117780"/>
            <a:ext cx="2557904" cy="215290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58</a:t>
            </a:fld>
            <a:endParaRPr spc="-25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Job</a:t>
            </a:r>
            <a:r>
              <a:rPr spc="10" dirty="0"/>
              <a:t> </a:t>
            </a:r>
            <a:r>
              <a:rPr spc="-10" dirty="0"/>
              <a:t>Matching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9207500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On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regular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basis,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central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manager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reviews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60" dirty="0">
                <a:latin typeface="Arial"/>
                <a:cs typeface="Arial"/>
              </a:rPr>
              <a:t>Job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and </a:t>
            </a:r>
            <a:r>
              <a:rPr sz="2800" dirty="0">
                <a:latin typeface="Arial"/>
                <a:cs typeface="Arial"/>
              </a:rPr>
              <a:t>Machine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Class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Ads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matches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computers.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76644" y="3038925"/>
            <a:ext cx="1965766" cy="46461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56320" y="5144516"/>
            <a:ext cx="1677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central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manager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6612" y="3232128"/>
            <a:ext cx="1945005" cy="197738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166370" rIns="0" bIns="0" rtlCol="0">
            <a:spAutoFit/>
          </a:bodyPr>
          <a:lstStyle/>
          <a:p>
            <a:pPr marL="337185">
              <a:lnSpc>
                <a:spcPct val="100000"/>
              </a:lnSpc>
              <a:spcBef>
                <a:spcPts val="1310"/>
              </a:spcBef>
            </a:pPr>
            <a:r>
              <a:rPr sz="1800" dirty="0">
                <a:latin typeface="Arial"/>
                <a:cs typeface="Arial"/>
              </a:rPr>
              <a:t>access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point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56820" y="3918360"/>
            <a:ext cx="1323986" cy="115478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8421689" y="2617174"/>
            <a:ext cx="1366520" cy="1308735"/>
            <a:chOff x="8421689" y="2617174"/>
            <a:chExt cx="1366520" cy="1308735"/>
          </a:xfrm>
        </p:grpSpPr>
        <p:sp>
          <p:nvSpPr>
            <p:cNvPr id="9" name="object 9"/>
            <p:cNvSpPr/>
            <p:nvPr/>
          </p:nvSpPr>
          <p:spPr>
            <a:xfrm>
              <a:off x="8428039" y="2623524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1353529" y="0"/>
                  </a:moveTo>
                  <a:lnTo>
                    <a:pt x="0" y="0"/>
                  </a:lnTo>
                  <a:lnTo>
                    <a:pt x="0" y="1295417"/>
                  </a:lnTo>
                  <a:lnTo>
                    <a:pt x="1353529" y="1295417"/>
                  </a:lnTo>
                  <a:lnTo>
                    <a:pt x="1353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428039" y="2623524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0" y="0"/>
                  </a:moveTo>
                  <a:lnTo>
                    <a:pt x="1353529" y="0"/>
                  </a:lnTo>
                  <a:lnTo>
                    <a:pt x="1353529" y="1295418"/>
                  </a:lnTo>
                  <a:lnTo>
                    <a:pt x="0" y="12954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634933" y="3602228"/>
            <a:ext cx="394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Arial"/>
                <a:cs typeface="Arial"/>
              </a:rPr>
              <a:t>exe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15988" y="3636582"/>
            <a:ext cx="432434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spc="-20" dirty="0">
                <a:latin typeface="Arial"/>
                <a:cs typeface="Arial"/>
              </a:rPr>
              <a:t>cute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540582" y="2697957"/>
            <a:ext cx="1830705" cy="2120265"/>
            <a:chOff x="8540582" y="2697957"/>
            <a:chExt cx="1830705" cy="212026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40582" y="2697957"/>
              <a:ext cx="1076483" cy="93277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011177" y="3516325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1353529" y="0"/>
                  </a:moveTo>
                  <a:lnTo>
                    <a:pt x="0" y="0"/>
                  </a:lnTo>
                  <a:lnTo>
                    <a:pt x="0" y="1295417"/>
                  </a:lnTo>
                  <a:lnTo>
                    <a:pt x="1353529" y="1295417"/>
                  </a:lnTo>
                  <a:lnTo>
                    <a:pt x="1353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011177" y="3516325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0" y="0"/>
                  </a:moveTo>
                  <a:lnTo>
                    <a:pt x="1353529" y="0"/>
                  </a:lnTo>
                  <a:lnTo>
                    <a:pt x="1353529" y="1295418"/>
                  </a:lnTo>
                  <a:lnTo>
                    <a:pt x="0" y="12954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230769" y="4529646"/>
            <a:ext cx="483234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spc="-20" dirty="0">
                <a:latin typeface="Arial"/>
                <a:cs typeface="Arial"/>
              </a:rPr>
              <a:t>exec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700725" y="4495292"/>
            <a:ext cx="343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Arial"/>
                <a:cs typeface="Arial"/>
              </a:rPr>
              <a:t>ute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440604" y="3590757"/>
            <a:ext cx="1760220" cy="2279015"/>
            <a:chOff x="8440604" y="3590757"/>
            <a:chExt cx="1760220" cy="2279015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23719" y="3590757"/>
              <a:ext cx="1076483" cy="93277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446954" y="4567506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1353527" y="0"/>
                  </a:moveTo>
                  <a:lnTo>
                    <a:pt x="0" y="0"/>
                  </a:lnTo>
                  <a:lnTo>
                    <a:pt x="0" y="1295418"/>
                  </a:lnTo>
                  <a:lnTo>
                    <a:pt x="1353527" y="1295418"/>
                  </a:lnTo>
                  <a:lnTo>
                    <a:pt x="13535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446954" y="4567506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0" y="0"/>
                  </a:moveTo>
                  <a:lnTo>
                    <a:pt x="1353529" y="0"/>
                  </a:lnTo>
                  <a:lnTo>
                    <a:pt x="1353529" y="1295418"/>
                  </a:lnTo>
                  <a:lnTo>
                    <a:pt x="0" y="12954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653846" y="5543803"/>
            <a:ext cx="826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execute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889528" y="3271232"/>
            <a:ext cx="5746750" cy="2303780"/>
            <a:chOff x="3889528" y="3271232"/>
            <a:chExt cx="5746750" cy="2303780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59496" y="4641940"/>
              <a:ext cx="1076483" cy="9327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7186" y="3688311"/>
              <a:ext cx="1629502" cy="142001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889527" y="3271240"/>
              <a:ext cx="5121910" cy="1944370"/>
            </a:xfrm>
            <a:custGeom>
              <a:avLst/>
              <a:gdLst/>
              <a:ahLst/>
              <a:cxnLst/>
              <a:rect l="l" t="t" r="r" b="b"/>
              <a:pathLst>
                <a:path w="5121909" h="1944370">
                  <a:moveTo>
                    <a:pt x="1507655" y="1127086"/>
                  </a:moveTo>
                  <a:lnTo>
                    <a:pt x="1436433" y="1080325"/>
                  </a:lnTo>
                  <a:lnTo>
                    <a:pt x="1433461" y="1105547"/>
                  </a:lnTo>
                  <a:lnTo>
                    <a:pt x="2971" y="936891"/>
                  </a:lnTo>
                  <a:lnTo>
                    <a:pt x="0" y="962113"/>
                  </a:lnTo>
                  <a:lnTo>
                    <a:pt x="1430489" y="1130769"/>
                  </a:lnTo>
                  <a:lnTo>
                    <a:pt x="1427518" y="1156004"/>
                  </a:lnTo>
                  <a:lnTo>
                    <a:pt x="1493304" y="1132255"/>
                  </a:lnTo>
                  <a:lnTo>
                    <a:pt x="1507655" y="1127086"/>
                  </a:lnTo>
                  <a:close/>
                </a:path>
                <a:path w="5121909" h="1944370">
                  <a:moveTo>
                    <a:pt x="5121643" y="892797"/>
                  </a:moveTo>
                  <a:lnTo>
                    <a:pt x="5107317" y="887628"/>
                  </a:lnTo>
                  <a:lnTo>
                    <a:pt x="5041506" y="863892"/>
                  </a:lnTo>
                  <a:lnTo>
                    <a:pt x="5044478" y="889127"/>
                  </a:lnTo>
                  <a:lnTo>
                    <a:pt x="3179534" y="1109306"/>
                  </a:lnTo>
                  <a:lnTo>
                    <a:pt x="4487088" y="57658"/>
                  </a:lnTo>
                  <a:lnTo>
                    <a:pt x="4503013" y="77444"/>
                  </a:lnTo>
                  <a:lnTo>
                    <a:pt x="4524794" y="29895"/>
                  </a:lnTo>
                  <a:lnTo>
                    <a:pt x="4538510" y="0"/>
                  </a:lnTo>
                  <a:lnTo>
                    <a:pt x="4455249" y="18072"/>
                  </a:lnTo>
                  <a:lnTo>
                    <a:pt x="4471174" y="37858"/>
                  </a:lnTo>
                  <a:lnTo>
                    <a:pt x="3129191" y="1117193"/>
                  </a:lnTo>
                  <a:lnTo>
                    <a:pt x="3137154" y="1127086"/>
                  </a:lnTo>
                  <a:lnTo>
                    <a:pt x="3130829" y="1138097"/>
                  </a:lnTo>
                  <a:lnTo>
                    <a:pt x="4485030" y="1917001"/>
                  </a:lnTo>
                  <a:lnTo>
                    <a:pt x="4472368" y="1939010"/>
                  </a:lnTo>
                  <a:lnTo>
                    <a:pt x="4557420" y="1943976"/>
                  </a:lnTo>
                  <a:lnTo>
                    <a:pt x="4543742" y="1923326"/>
                  </a:lnTo>
                  <a:lnTo>
                    <a:pt x="4510367" y="1872957"/>
                  </a:lnTo>
                  <a:lnTo>
                    <a:pt x="4497705" y="1894979"/>
                  </a:lnTo>
                  <a:lnTo>
                    <a:pt x="3176740" y="1135202"/>
                  </a:lnTo>
                  <a:lnTo>
                    <a:pt x="5047462" y="914349"/>
                  </a:lnTo>
                  <a:lnTo>
                    <a:pt x="5050434" y="939571"/>
                  </a:lnTo>
                  <a:lnTo>
                    <a:pt x="5121643" y="8927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59</a:t>
            </a:fld>
            <a:endParaRPr spc="-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762" y="1752625"/>
            <a:ext cx="11061065" cy="3903248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2400" spc="-55" dirty="0">
                <a:solidFill>
                  <a:srgbClr val="242424"/>
                </a:solidFill>
                <a:latin typeface="Arial"/>
                <a:cs typeface="Arial"/>
              </a:rPr>
              <a:t>Off</a:t>
            </a:r>
            <a:r>
              <a:rPr sz="2400" spc="-21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145" dirty="0">
                <a:solidFill>
                  <a:srgbClr val="242424"/>
                </a:solidFill>
                <a:latin typeface="Arial"/>
                <a:cs typeface="Arial"/>
              </a:rPr>
              <a:t>campus,</a:t>
            </a:r>
            <a:r>
              <a:rPr sz="2400" spc="-13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42424"/>
                </a:solidFill>
                <a:latin typeface="Arial"/>
                <a:cs typeface="Arial"/>
              </a:rPr>
              <a:t>or</a:t>
            </a:r>
            <a:r>
              <a:rPr sz="2400" spc="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242424"/>
                </a:solidFill>
                <a:latin typeface="Arial"/>
                <a:cs typeface="Arial"/>
              </a:rPr>
              <a:t>on</a:t>
            </a:r>
            <a:r>
              <a:rPr sz="2400" spc="-13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42424"/>
                </a:solidFill>
                <a:latin typeface="Arial"/>
                <a:cs typeface="Arial"/>
              </a:rPr>
              <a:t>GTwireless:</a:t>
            </a:r>
            <a:endParaRPr sz="2400" dirty="0">
              <a:latin typeface="Arial"/>
              <a:cs typeface="Arial"/>
            </a:endParaRPr>
          </a:p>
          <a:p>
            <a:pPr marL="12700" marR="5080">
              <a:lnSpc>
                <a:spcPct val="140800"/>
              </a:lnSpc>
              <a:spcBef>
                <a:spcPts val="7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155" dirty="0">
                <a:solidFill>
                  <a:srgbClr val="242424"/>
                </a:solidFill>
                <a:latin typeface="Arial"/>
                <a:cs typeface="Arial"/>
              </a:rPr>
              <a:t>Connect</a:t>
            </a:r>
            <a:r>
              <a:rPr sz="2400" spc="17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42424"/>
                </a:solidFill>
                <a:latin typeface="Arial"/>
                <a:cs typeface="Arial"/>
              </a:rPr>
              <a:t>to</a:t>
            </a:r>
            <a:r>
              <a:rPr sz="2400" spc="40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242424"/>
                </a:solidFill>
                <a:latin typeface="Arial"/>
                <a:cs typeface="Arial"/>
              </a:rPr>
              <a:t>VPN(</a:t>
            </a:r>
            <a:r>
              <a:rPr sz="2400" u="sng" spc="-8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https://faq.oit.gatech.edu/content/how-</a:t>
            </a:r>
            <a:r>
              <a:rPr sz="2400" u="sng" spc="-8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do-</a:t>
            </a:r>
            <a:r>
              <a:rPr sz="24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i-</a:t>
            </a:r>
            <a:r>
              <a:rPr sz="2400" u="sng" spc="-7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get-started-</a:t>
            </a:r>
            <a:r>
              <a:rPr sz="2400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campus-</a:t>
            </a:r>
            <a:r>
              <a:rPr sz="2400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vpn</a:t>
            </a:r>
            <a:r>
              <a:rPr sz="2400" spc="-20" dirty="0">
                <a:solidFill>
                  <a:srgbClr val="242424"/>
                </a:solidFill>
                <a:latin typeface="Arial"/>
                <a:cs typeface="Arial"/>
              </a:rPr>
              <a:t>) </a:t>
            </a:r>
            <a:r>
              <a:rPr sz="2400" spc="-395" dirty="0">
                <a:solidFill>
                  <a:srgbClr val="242424"/>
                </a:solidFill>
                <a:latin typeface="Arial"/>
                <a:cs typeface="Arial"/>
              </a:rPr>
              <a:t>OR</a:t>
            </a:r>
            <a:endParaRPr sz="24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27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480" dirty="0">
                <a:solidFill>
                  <a:srgbClr val="242424"/>
                </a:solidFill>
                <a:latin typeface="Arial"/>
                <a:cs typeface="Arial"/>
              </a:rPr>
              <a:t>SS</a:t>
            </a:r>
            <a:r>
              <a:rPr sz="2400" spc="-10" dirty="0">
                <a:solidFill>
                  <a:srgbClr val="242424"/>
                </a:solidFill>
                <a:latin typeface="Arial"/>
                <a:cs typeface="Arial"/>
              </a:rPr>
              <a:t>H</a:t>
            </a:r>
            <a:r>
              <a:rPr sz="2400" u="heavy" spc="75" dirty="0">
                <a:solidFill>
                  <a:srgbClr val="242424"/>
                </a:solidFill>
                <a:uFill>
                  <a:solidFill>
                    <a:srgbClr val="242424"/>
                  </a:solidFill>
                </a:uFill>
                <a:latin typeface="Arial"/>
                <a:cs typeface="Arial"/>
              </a:rPr>
              <a:t>f</a:t>
            </a:r>
            <a:r>
              <a:rPr sz="2400" u="heavy" spc="-10" dirty="0">
                <a:solidFill>
                  <a:srgbClr val="242424"/>
                </a:solidFill>
                <a:uFill>
                  <a:solidFill>
                    <a:srgbClr val="242424"/>
                  </a:solidFill>
                </a:uFill>
                <a:latin typeface="Arial"/>
                <a:cs typeface="Arial"/>
              </a:rPr>
              <a:t>i</a:t>
            </a:r>
            <a:r>
              <a:rPr sz="2400" u="heavy" spc="20" dirty="0">
                <a:solidFill>
                  <a:srgbClr val="242424"/>
                </a:solidFill>
                <a:uFill>
                  <a:solidFill>
                    <a:srgbClr val="242424"/>
                  </a:solidFill>
                </a:uFill>
                <a:latin typeface="Arial"/>
                <a:cs typeface="Arial"/>
              </a:rPr>
              <a:t>r</a:t>
            </a:r>
            <a:r>
              <a:rPr sz="2400" u="heavy" dirty="0">
                <a:solidFill>
                  <a:srgbClr val="242424"/>
                </a:solidFill>
                <a:uFill>
                  <a:solidFill>
                    <a:srgbClr val="242424"/>
                  </a:solidFill>
                </a:uFill>
                <a:latin typeface="Arial"/>
                <a:cs typeface="Arial"/>
              </a:rPr>
              <a:t>st</a:t>
            </a:r>
            <a:r>
              <a:rPr sz="2400" spc="-27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42424"/>
                </a:solidFill>
                <a:latin typeface="Arial"/>
                <a:cs typeface="Arial"/>
              </a:rPr>
              <a:t>to</a:t>
            </a:r>
            <a:r>
              <a:rPr sz="2400" spc="-204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750" b="1" spc="-145" dirty="0">
                <a:solidFill>
                  <a:srgbClr val="242424"/>
                </a:solidFill>
                <a:latin typeface="Arial"/>
                <a:cs typeface="Arial"/>
              </a:rPr>
              <a:t>castle.isye.gatech.edu</a:t>
            </a:r>
            <a:r>
              <a:rPr lang="en-US" sz="2750" b="1" spc="-145" dirty="0">
                <a:solidFill>
                  <a:srgbClr val="242424"/>
                </a:solidFill>
                <a:latin typeface="Arial"/>
                <a:cs typeface="Arial"/>
              </a:rPr>
              <a:t> or keep.isye.gatech.edu </a:t>
            </a:r>
            <a:endParaRPr sz="27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2400" spc="-110" dirty="0">
                <a:solidFill>
                  <a:srgbClr val="242424"/>
                </a:solidFill>
                <a:latin typeface="Arial"/>
                <a:cs typeface="Arial"/>
              </a:rPr>
              <a:t>Once</a:t>
            </a:r>
            <a:r>
              <a:rPr sz="2400" spc="-434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90" dirty="0">
                <a:solidFill>
                  <a:srgbClr val="242424"/>
                </a:solidFill>
                <a:latin typeface="Arial"/>
                <a:cs typeface="Arial"/>
              </a:rPr>
              <a:t>connected</a:t>
            </a:r>
            <a:r>
              <a:rPr sz="2400" spc="-28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42424"/>
                </a:solidFill>
                <a:latin typeface="Arial"/>
                <a:cs typeface="Arial"/>
              </a:rPr>
              <a:t>to</a:t>
            </a:r>
            <a:r>
              <a:rPr sz="2400" spc="-12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220" dirty="0">
                <a:solidFill>
                  <a:srgbClr val="242424"/>
                </a:solidFill>
                <a:latin typeface="Arial"/>
                <a:cs typeface="Arial"/>
              </a:rPr>
              <a:t>VPN</a:t>
            </a:r>
            <a:r>
              <a:rPr sz="2400" spc="-21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42424"/>
                </a:solidFill>
                <a:latin typeface="Arial"/>
                <a:cs typeface="Arial"/>
              </a:rPr>
              <a:t>or</a:t>
            </a:r>
            <a:r>
              <a:rPr sz="2400" spc="-10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242424"/>
                </a:solidFill>
                <a:latin typeface="Arial"/>
                <a:cs typeface="Arial"/>
              </a:rPr>
              <a:t>castle,</a:t>
            </a:r>
            <a:r>
              <a:rPr sz="2400" spc="-35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42424"/>
                </a:solidFill>
                <a:latin typeface="Arial"/>
                <a:cs typeface="Arial"/>
              </a:rPr>
              <a:t>or</a:t>
            </a:r>
            <a:r>
              <a:rPr sz="2400" spc="-10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42424"/>
                </a:solidFill>
                <a:latin typeface="Arial"/>
                <a:cs typeface="Arial"/>
              </a:rPr>
              <a:t>if</a:t>
            </a:r>
            <a:r>
              <a:rPr sz="2400" spc="-4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242424"/>
                </a:solidFill>
                <a:latin typeface="Arial"/>
                <a:cs typeface="Arial"/>
              </a:rPr>
              <a:t>you’re</a:t>
            </a:r>
            <a:r>
              <a:rPr sz="2400" spc="-12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75" dirty="0">
                <a:solidFill>
                  <a:srgbClr val="242424"/>
                </a:solidFill>
                <a:latin typeface="Arial"/>
                <a:cs typeface="Arial"/>
              </a:rPr>
              <a:t>on</a:t>
            </a:r>
            <a:r>
              <a:rPr sz="2400" spc="-12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42424"/>
                </a:solidFill>
                <a:latin typeface="Arial"/>
                <a:cs typeface="Arial"/>
              </a:rPr>
              <a:t>the</a:t>
            </a:r>
            <a:r>
              <a:rPr sz="2400" spc="-19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242424"/>
                </a:solidFill>
                <a:latin typeface="Arial"/>
                <a:cs typeface="Arial"/>
              </a:rPr>
              <a:t>wired</a:t>
            </a:r>
            <a:r>
              <a:rPr sz="2400" spc="-5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254" dirty="0">
                <a:solidFill>
                  <a:srgbClr val="242424"/>
                </a:solidFill>
                <a:latin typeface="Arial"/>
                <a:cs typeface="Arial"/>
              </a:rPr>
              <a:t>ISyE</a:t>
            </a:r>
            <a:r>
              <a:rPr sz="2400" spc="-23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42424"/>
                </a:solidFill>
                <a:latin typeface="Arial"/>
                <a:cs typeface="Arial"/>
              </a:rPr>
              <a:t>network:</a:t>
            </a:r>
            <a:endParaRPr sz="24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27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195" dirty="0">
                <a:solidFill>
                  <a:srgbClr val="242424"/>
                </a:solidFill>
                <a:latin typeface="Arial"/>
                <a:cs typeface="Arial"/>
              </a:rPr>
              <a:t>SSH</a:t>
            </a:r>
            <a:r>
              <a:rPr lang="en-US" sz="2400" spc="-19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195" dirty="0">
                <a:solidFill>
                  <a:srgbClr val="242424"/>
                </a:solidFill>
                <a:latin typeface="Arial"/>
                <a:cs typeface="Arial"/>
              </a:rPr>
              <a:t>to</a:t>
            </a:r>
            <a:r>
              <a:rPr sz="2400" spc="-12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lang="en-US" sz="2750" b="1" spc="-95" dirty="0">
                <a:solidFill>
                  <a:srgbClr val="242424"/>
                </a:solidFill>
                <a:latin typeface="Arial"/>
                <a:cs typeface="Arial"/>
              </a:rPr>
              <a:t>compute01</a:t>
            </a:r>
            <a:endParaRPr sz="275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35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345" dirty="0">
                <a:solidFill>
                  <a:srgbClr val="242424"/>
                </a:solidFill>
                <a:latin typeface="Arial"/>
                <a:cs typeface="Arial"/>
              </a:rPr>
              <a:t>SCP/SFTP</a:t>
            </a:r>
            <a:r>
              <a:rPr sz="2400" spc="-45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85" dirty="0">
                <a:solidFill>
                  <a:srgbClr val="242424"/>
                </a:solidFill>
                <a:latin typeface="Arial"/>
                <a:cs typeface="Arial"/>
              </a:rPr>
              <a:t>via</a:t>
            </a:r>
            <a:r>
              <a:rPr sz="2400" spc="-9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750" b="1" spc="-190" dirty="0">
                <a:solidFill>
                  <a:srgbClr val="242424"/>
                </a:solidFill>
                <a:latin typeface="Arial"/>
                <a:cs typeface="Arial"/>
              </a:rPr>
              <a:t>castle.isye.gatech.edu</a:t>
            </a:r>
            <a:r>
              <a:rPr sz="2750" b="1" spc="2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242424"/>
                </a:solidFill>
                <a:latin typeface="Arial"/>
                <a:cs typeface="Arial"/>
              </a:rPr>
              <a:t>(does</a:t>
            </a:r>
            <a:r>
              <a:rPr sz="1800" spc="-27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42424"/>
                </a:solidFill>
                <a:latin typeface="Arial"/>
                <a:cs typeface="Arial"/>
              </a:rPr>
              <a:t>not</a:t>
            </a:r>
            <a:r>
              <a:rPr sz="1800" spc="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242424"/>
                </a:solidFill>
                <a:latin typeface="Arial"/>
                <a:cs typeface="Arial"/>
              </a:rPr>
              <a:t>require</a:t>
            </a:r>
            <a:r>
              <a:rPr sz="1800" spc="3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spc="-185" dirty="0">
                <a:solidFill>
                  <a:srgbClr val="242424"/>
                </a:solidFill>
                <a:latin typeface="Arial"/>
                <a:cs typeface="Arial"/>
              </a:rPr>
              <a:t>VPN</a:t>
            </a:r>
            <a:r>
              <a:rPr sz="1800" spc="-28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42424"/>
                </a:solidFill>
                <a:latin typeface="Arial"/>
                <a:cs typeface="Arial"/>
              </a:rPr>
              <a:t>or</a:t>
            </a:r>
            <a:r>
              <a:rPr sz="1800" spc="-2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242424"/>
                </a:solidFill>
                <a:latin typeface="Arial"/>
                <a:cs typeface="Arial"/>
              </a:rPr>
              <a:t>an</a:t>
            </a:r>
            <a:r>
              <a:rPr sz="1800" spc="-204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spc="-110" dirty="0">
                <a:solidFill>
                  <a:srgbClr val="242424"/>
                </a:solidFill>
                <a:latin typeface="Arial"/>
                <a:cs typeface="Arial"/>
              </a:rPr>
              <a:t>SSHconnection</a:t>
            </a:r>
            <a:r>
              <a:rPr sz="1800" spc="-4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42424"/>
                </a:solidFill>
                <a:latin typeface="Arial"/>
                <a:cs typeface="Arial"/>
              </a:rPr>
              <a:t>to</a:t>
            </a:r>
            <a:r>
              <a:rPr sz="1800" spc="11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42424"/>
                </a:solidFill>
                <a:latin typeface="Arial"/>
                <a:cs typeface="Arial"/>
              </a:rPr>
              <a:t>castlefirst)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12E0420-F2B8-10B5-38B4-36B7E342A308}"/>
              </a:ext>
            </a:extLst>
          </p:cNvPr>
          <p:cNvSpPr txBox="1">
            <a:spLocks/>
          </p:cNvSpPr>
          <p:nvPr/>
        </p:nvSpPr>
        <p:spPr>
          <a:xfrm>
            <a:off x="381000" y="200722"/>
            <a:ext cx="11435408" cy="10558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How to login to the ISYE Cluster</a:t>
            </a:r>
          </a:p>
        </p:txBody>
      </p:sp>
    </p:spTree>
    <p:extLst>
      <p:ext uri="{BB962C8B-B14F-4D97-AF65-F5344CB8AC3E}">
        <p14:creationId xmlns:p14="http://schemas.microsoft.com/office/powerpoint/2010/main" val="19354079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Job</a:t>
            </a:r>
            <a:r>
              <a:rPr spc="10" dirty="0"/>
              <a:t> </a:t>
            </a:r>
            <a:r>
              <a:rPr spc="-10" dirty="0"/>
              <a:t>Execution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97688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800" spc="-60" dirty="0">
                <a:latin typeface="Arial"/>
                <a:cs typeface="Arial"/>
              </a:rPr>
              <a:t>(Then</a:t>
            </a:r>
            <a:r>
              <a:rPr sz="2800" spc="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access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execute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points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communicate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directly.)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26735" y="3038855"/>
            <a:ext cx="2018030" cy="2539365"/>
            <a:chOff x="5126735" y="3038855"/>
            <a:chExt cx="2018030" cy="25393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75503" y="3038855"/>
              <a:ext cx="1969007" cy="4663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6735" y="5084063"/>
              <a:ext cx="969263" cy="4937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6543" y="5084063"/>
              <a:ext cx="1185672" cy="49377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946612" y="3232128"/>
            <a:ext cx="1945005" cy="197738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166370" rIns="0" bIns="0" rtlCol="0">
            <a:spAutoFit/>
          </a:bodyPr>
          <a:lstStyle/>
          <a:p>
            <a:pPr marL="337185">
              <a:lnSpc>
                <a:spcPct val="100000"/>
              </a:lnSpc>
              <a:spcBef>
                <a:spcPts val="1310"/>
              </a:spcBef>
            </a:pPr>
            <a:r>
              <a:rPr sz="1800" dirty="0">
                <a:latin typeface="Arial"/>
                <a:cs typeface="Arial"/>
              </a:rPr>
              <a:t>access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point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56820" y="3918360"/>
            <a:ext cx="1323986" cy="1154786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8421689" y="2617174"/>
            <a:ext cx="1366520" cy="1308735"/>
            <a:chOff x="8421689" y="2617174"/>
            <a:chExt cx="1366520" cy="1308735"/>
          </a:xfrm>
        </p:grpSpPr>
        <p:sp>
          <p:nvSpPr>
            <p:cNvPr id="11" name="object 11"/>
            <p:cNvSpPr/>
            <p:nvPr/>
          </p:nvSpPr>
          <p:spPr>
            <a:xfrm>
              <a:off x="8428039" y="2623524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1353529" y="0"/>
                  </a:moveTo>
                  <a:lnTo>
                    <a:pt x="0" y="0"/>
                  </a:lnTo>
                  <a:lnTo>
                    <a:pt x="0" y="1295417"/>
                  </a:lnTo>
                  <a:lnTo>
                    <a:pt x="1353529" y="1295417"/>
                  </a:lnTo>
                  <a:lnTo>
                    <a:pt x="1353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28039" y="2623524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0" y="0"/>
                  </a:moveTo>
                  <a:lnTo>
                    <a:pt x="1353529" y="0"/>
                  </a:lnTo>
                  <a:lnTo>
                    <a:pt x="1353529" y="1295418"/>
                  </a:lnTo>
                  <a:lnTo>
                    <a:pt x="0" y="12954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634933" y="3602228"/>
            <a:ext cx="394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Arial"/>
                <a:cs typeface="Arial"/>
              </a:rPr>
              <a:t>exe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15988" y="3636582"/>
            <a:ext cx="432434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spc="-20" dirty="0">
                <a:latin typeface="Arial"/>
                <a:cs typeface="Arial"/>
              </a:rPr>
              <a:t>cute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540582" y="2697957"/>
            <a:ext cx="1830705" cy="2120265"/>
            <a:chOff x="8540582" y="2697957"/>
            <a:chExt cx="1830705" cy="212026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40582" y="2697957"/>
              <a:ext cx="1076483" cy="93277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011177" y="3516325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1353529" y="0"/>
                  </a:moveTo>
                  <a:lnTo>
                    <a:pt x="0" y="0"/>
                  </a:lnTo>
                  <a:lnTo>
                    <a:pt x="0" y="1295417"/>
                  </a:lnTo>
                  <a:lnTo>
                    <a:pt x="1353529" y="1295417"/>
                  </a:lnTo>
                  <a:lnTo>
                    <a:pt x="13535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9011177" y="3516325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0" y="0"/>
                  </a:moveTo>
                  <a:lnTo>
                    <a:pt x="1353529" y="0"/>
                  </a:lnTo>
                  <a:lnTo>
                    <a:pt x="1353529" y="1295418"/>
                  </a:lnTo>
                  <a:lnTo>
                    <a:pt x="0" y="12954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230769" y="4529646"/>
            <a:ext cx="483234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spc="-20" dirty="0">
                <a:latin typeface="Arial"/>
                <a:cs typeface="Arial"/>
              </a:rPr>
              <a:t>exec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700725" y="4495292"/>
            <a:ext cx="343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Arial"/>
                <a:cs typeface="Arial"/>
              </a:rPr>
              <a:t>ute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440604" y="3590757"/>
            <a:ext cx="1760220" cy="2279015"/>
            <a:chOff x="8440604" y="3590757"/>
            <a:chExt cx="1760220" cy="2279015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23719" y="3590757"/>
              <a:ext cx="1076483" cy="93277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446954" y="4567506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1353527" y="0"/>
                  </a:moveTo>
                  <a:lnTo>
                    <a:pt x="0" y="0"/>
                  </a:lnTo>
                  <a:lnTo>
                    <a:pt x="0" y="1295418"/>
                  </a:lnTo>
                  <a:lnTo>
                    <a:pt x="1353527" y="1295418"/>
                  </a:lnTo>
                  <a:lnTo>
                    <a:pt x="13535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446954" y="4567506"/>
              <a:ext cx="1353820" cy="1296035"/>
            </a:xfrm>
            <a:custGeom>
              <a:avLst/>
              <a:gdLst/>
              <a:ahLst/>
              <a:cxnLst/>
              <a:rect l="l" t="t" r="r" b="b"/>
              <a:pathLst>
                <a:path w="1353820" h="1296035">
                  <a:moveTo>
                    <a:pt x="0" y="0"/>
                  </a:moveTo>
                  <a:lnTo>
                    <a:pt x="1353529" y="0"/>
                  </a:lnTo>
                  <a:lnTo>
                    <a:pt x="1353529" y="1295418"/>
                  </a:lnTo>
                  <a:lnTo>
                    <a:pt x="0" y="129541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8653846" y="5543803"/>
            <a:ext cx="826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execute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888308" y="3249550"/>
            <a:ext cx="5748020" cy="2325370"/>
            <a:chOff x="3888308" y="3249550"/>
            <a:chExt cx="5748020" cy="2325370"/>
          </a:xfrm>
        </p:grpSpPr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94959" y="3688080"/>
              <a:ext cx="1633728" cy="142036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59496" y="4641940"/>
              <a:ext cx="1076483" cy="93277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888308" y="3249561"/>
              <a:ext cx="5123180" cy="1986914"/>
            </a:xfrm>
            <a:custGeom>
              <a:avLst/>
              <a:gdLst/>
              <a:ahLst/>
              <a:cxnLst/>
              <a:rect l="l" t="t" r="r" b="b"/>
              <a:pathLst>
                <a:path w="5123180" h="1986914">
                  <a:moveTo>
                    <a:pt x="5122862" y="914476"/>
                  </a:moveTo>
                  <a:lnTo>
                    <a:pt x="5098186" y="902487"/>
                  </a:lnTo>
                  <a:lnTo>
                    <a:pt x="5046243" y="877227"/>
                  </a:lnTo>
                  <a:lnTo>
                    <a:pt x="5046523" y="902627"/>
                  </a:lnTo>
                  <a:lnTo>
                    <a:pt x="132257" y="957046"/>
                  </a:lnTo>
                  <a:lnTo>
                    <a:pt x="4467745" y="49720"/>
                  </a:lnTo>
                  <a:lnTo>
                    <a:pt x="4472952" y="74574"/>
                  </a:lnTo>
                  <a:lnTo>
                    <a:pt x="4538992" y="22250"/>
                  </a:lnTo>
                  <a:lnTo>
                    <a:pt x="4539729" y="21678"/>
                  </a:lnTo>
                  <a:lnTo>
                    <a:pt x="4457331" y="0"/>
                  </a:lnTo>
                  <a:lnTo>
                    <a:pt x="4462538" y="24853"/>
                  </a:lnTo>
                  <a:lnTo>
                    <a:pt x="101" y="958761"/>
                  </a:lnTo>
                  <a:lnTo>
                    <a:pt x="2692" y="971194"/>
                  </a:lnTo>
                  <a:lnTo>
                    <a:pt x="0" y="983589"/>
                  </a:lnTo>
                  <a:lnTo>
                    <a:pt x="4481487" y="1961819"/>
                  </a:lnTo>
                  <a:lnTo>
                    <a:pt x="4476064" y="1986635"/>
                  </a:lnTo>
                  <a:lnTo>
                    <a:pt x="4558639" y="1965655"/>
                  </a:lnTo>
                  <a:lnTo>
                    <a:pt x="4557230" y="1964524"/>
                  </a:lnTo>
                  <a:lnTo>
                    <a:pt x="4492320" y="1912188"/>
                  </a:lnTo>
                  <a:lnTo>
                    <a:pt x="4486897" y="1937004"/>
                  </a:lnTo>
                  <a:lnTo>
                    <a:pt x="114757" y="982649"/>
                  </a:lnTo>
                  <a:lnTo>
                    <a:pt x="5046802" y="928027"/>
                  </a:lnTo>
                  <a:lnTo>
                    <a:pt x="5047094" y="953414"/>
                  </a:lnTo>
                  <a:lnTo>
                    <a:pt x="5122862" y="9144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60</a:t>
            </a:fld>
            <a:endParaRPr spc="-25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Class</a:t>
            </a:r>
            <a:r>
              <a:rPr spc="5" dirty="0"/>
              <a:t> </a:t>
            </a:r>
            <a:r>
              <a:rPr dirty="0"/>
              <a:t>Ads</a:t>
            </a:r>
            <a:r>
              <a:rPr spc="10" dirty="0"/>
              <a:t> </a:t>
            </a:r>
            <a:r>
              <a:rPr dirty="0"/>
              <a:t>for</a:t>
            </a:r>
            <a:r>
              <a:rPr spc="-15" dirty="0"/>
              <a:t> </a:t>
            </a:r>
            <a:r>
              <a:rPr spc="-10" dirty="0"/>
              <a:t>People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9701530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Class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Ads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also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provide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lots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useful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information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about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jobs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computers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HTCondor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users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administrators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3334" y="5973571"/>
            <a:ext cx="21736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Photo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Roman</a:t>
            </a:r>
            <a:r>
              <a:rPr sz="1200" u="sng" spc="-2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2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Kraft</a:t>
            </a:r>
            <a:r>
              <a:rPr sz="1200" spc="-15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Unsplash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8855" y="2777619"/>
            <a:ext cx="4758081" cy="317701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80733" y="5917691"/>
            <a:ext cx="29114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See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later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talk: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What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My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Jobs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Doing?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61</a:t>
            </a:fld>
            <a:endParaRPr spc="-25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Finding</a:t>
            </a:r>
            <a:r>
              <a:rPr spc="-10" dirty="0"/>
              <a:t> </a:t>
            </a:r>
            <a:r>
              <a:rPr spc="85" dirty="0"/>
              <a:t>Job</a:t>
            </a:r>
            <a:r>
              <a:rPr dirty="0"/>
              <a:t> </a:t>
            </a:r>
            <a:r>
              <a:rPr spc="-10" dirty="0"/>
              <a:t>Attributes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62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800250"/>
            <a:ext cx="5179060" cy="781050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64"/>
              </a:spcBef>
              <a:buChar char="•"/>
              <a:tabLst>
                <a:tab pos="241300" algn="l"/>
              </a:tabLst>
            </a:pPr>
            <a:r>
              <a:rPr sz="2400" dirty="0">
                <a:latin typeface="Arial"/>
                <a:cs typeface="Arial"/>
              </a:rPr>
              <a:t>Use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80" dirty="0">
                <a:latin typeface="Arial"/>
                <a:cs typeface="Arial"/>
              </a:rPr>
              <a:t>“long”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option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b="1" spc="-10" dirty="0">
                <a:latin typeface="Courier New"/>
                <a:cs typeface="Courier New"/>
              </a:rPr>
              <a:t>condor_q</a:t>
            </a:r>
            <a:endParaRPr sz="2400" dirty="0">
              <a:latin typeface="Courier New"/>
              <a:cs typeface="Courier New"/>
            </a:endParaRPr>
          </a:p>
          <a:p>
            <a:pPr marL="469900">
              <a:lnSpc>
                <a:spcPct val="100000"/>
              </a:lnSpc>
              <a:spcBef>
                <a:spcPts val="300"/>
              </a:spcBef>
            </a:pPr>
            <a:r>
              <a:rPr sz="2000" b="1" dirty="0">
                <a:latin typeface="Courier New"/>
                <a:cs typeface="Courier New"/>
              </a:rPr>
              <a:t>condor_q</a:t>
            </a:r>
            <a:r>
              <a:rPr sz="2000" b="1" spc="-20" dirty="0">
                <a:latin typeface="Courier New"/>
                <a:cs typeface="Courier New"/>
              </a:rPr>
              <a:t> </a:t>
            </a:r>
            <a:r>
              <a:rPr sz="2000" b="1" spc="-10" dirty="0">
                <a:solidFill>
                  <a:srgbClr val="CB3A46"/>
                </a:solidFill>
                <a:latin typeface="Courier New"/>
                <a:cs typeface="Courier New"/>
              </a:rPr>
              <a:t>-</a:t>
            </a:r>
            <a:r>
              <a:rPr sz="2000" b="1" dirty="0">
                <a:solidFill>
                  <a:srgbClr val="CB3A46"/>
                </a:solidFill>
                <a:latin typeface="Courier New"/>
                <a:cs typeface="Courier New"/>
              </a:rPr>
              <a:t>l</a:t>
            </a:r>
            <a:r>
              <a:rPr sz="2000" b="1" spc="-20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000" b="1" i="1" spc="-10" dirty="0">
                <a:solidFill>
                  <a:srgbClr val="CB3A46"/>
                </a:solidFill>
                <a:latin typeface="Courier New"/>
                <a:cs typeface="Courier New"/>
              </a:rPr>
              <a:t>JobId</a:t>
            </a:r>
            <a:endParaRPr sz="2000" dirty="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3138" y="2697304"/>
            <a:ext cx="8645525" cy="336994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5880" rIns="0" bIns="0" rtlCol="0">
            <a:spAutoFit/>
          </a:bodyPr>
          <a:lstStyle/>
          <a:p>
            <a:pPr marL="129539" marR="4596130">
              <a:lnSpc>
                <a:spcPct val="101299"/>
              </a:lnSpc>
              <a:spcBef>
                <a:spcPts val="440"/>
              </a:spcBef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$ condor_q -l 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128.0 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WhenToTransferOutput = 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"ON_EXIT" 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TargetType = 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"Machine"</a:t>
            </a:r>
            <a:endParaRPr sz="1600" dirty="0">
              <a:latin typeface="Courier New"/>
              <a:cs typeface="Courier New"/>
            </a:endParaRPr>
          </a:p>
          <a:p>
            <a:pPr marL="129539" marR="1907539">
              <a:lnSpc>
                <a:spcPts val="1920"/>
              </a:lnSpc>
              <a:spcBef>
                <a:spcPts val="40"/>
              </a:spcBef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Cmd = 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"/home/alice/tests/htcondor_week/compare_states" 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JobUniverse = </a:t>
            </a:r>
            <a:r>
              <a:rPr sz="1600" spc="-50" dirty="0">
                <a:solidFill>
                  <a:srgbClr val="FFFFFF"/>
                </a:solidFill>
                <a:latin typeface="Courier New"/>
                <a:cs typeface="Courier New"/>
              </a:rPr>
              <a:t>5</a:t>
            </a:r>
            <a:endParaRPr sz="1600" dirty="0">
              <a:latin typeface="Courier New"/>
              <a:cs typeface="Courier New"/>
            </a:endParaRPr>
          </a:p>
          <a:p>
            <a:pPr marL="129539">
              <a:lnSpc>
                <a:spcPts val="1830"/>
              </a:lnSpc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Iwd = 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"/home/alice/tests/htcondor_week"</a:t>
            </a:r>
            <a:endParaRPr sz="1600" dirty="0">
              <a:latin typeface="Courier New"/>
              <a:cs typeface="Courier New"/>
            </a:endParaRPr>
          </a:p>
          <a:p>
            <a:pPr marL="129539">
              <a:lnSpc>
                <a:spcPts val="1910"/>
              </a:lnSpc>
              <a:spcBef>
                <a:spcPts val="70"/>
              </a:spcBef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RequestDisk = 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20480</a:t>
            </a:r>
            <a:endParaRPr sz="1600" dirty="0">
              <a:latin typeface="Courier New"/>
              <a:cs typeface="Courier New"/>
            </a:endParaRPr>
          </a:p>
          <a:p>
            <a:pPr marL="129539" marR="6185535">
              <a:lnSpc>
                <a:spcPts val="1900"/>
              </a:lnSpc>
              <a:spcBef>
                <a:spcPts val="70"/>
              </a:spcBef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NumJobStarts = </a:t>
            </a:r>
            <a:r>
              <a:rPr sz="1600" spc="-50" dirty="0">
                <a:solidFill>
                  <a:srgbClr val="FFFFFF"/>
                </a:solidFill>
                <a:latin typeface="Courier New"/>
                <a:cs typeface="Courier New"/>
              </a:rPr>
              <a:t>0 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OnExitRemove = </a:t>
            </a:r>
            <a:r>
              <a:rPr sz="1600" spc="-20" dirty="0">
                <a:solidFill>
                  <a:srgbClr val="FFFFFF"/>
                </a:solidFill>
                <a:latin typeface="Courier New"/>
                <a:cs typeface="Courier New"/>
              </a:rPr>
              <a:t>true</a:t>
            </a:r>
            <a:endParaRPr sz="1600" dirty="0">
              <a:latin typeface="Courier New"/>
              <a:cs typeface="Courier New"/>
            </a:endParaRPr>
          </a:p>
          <a:p>
            <a:pPr marL="129539">
              <a:lnSpc>
                <a:spcPts val="1845"/>
              </a:lnSpc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TransferInput = 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"us.dat,wi.dat"</a:t>
            </a:r>
            <a:endParaRPr sz="1600" dirty="0">
              <a:latin typeface="Courier New"/>
              <a:cs typeface="Courier New"/>
            </a:endParaRPr>
          </a:p>
          <a:p>
            <a:pPr marL="129539">
              <a:lnSpc>
                <a:spcPts val="1910"/>
              </a:lnSpc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UserLog = 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"/home/alice/tests/htcondor_week/job.log"</a:t>
            </a:r>
            <a:endParaRPr sz="1600" dirty="0">
              <a:latin typeface="Courier New"/>
              <a:cs typeface="Courier New"/>
            </a:endParaRPr>
          </a:p>
          <a:p>
            <a:pPr marL="129539">
              <a:lnSpc>
                <a:spcPts val="1910"/>
              </a:lnSpc>
              <a:spcBef>
                <a:spcPts val="70"/>
              </a:spcBef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RequestMemory = </a:t>
            </a:r>
            <a:r>
              <a:rPr sz="1600" spc="-25" dirty="0">
                <a:solidFill>
                  <a:srgbClr val="FFFFFF"/>
                </a:solidFill>
                <a:latin typeface="Courier New"/>
                <a:cs typeface="Courier New"/>
              </a:rPr>
              <a:t>20</a:t>
            </a:r>
            <a:endParaRPr sz="1600" dirty="0">
              <a:latin typeface="Courier New"/>
              <a:cs typeface="Courier New"/>
            </a:endParaRPr>
          </a:p>
          <a:p>
            <a:pPr marL="129539">
              <a:lnSpc>
                <a:spcPts val="1910"/>
              </a:lnSpc>
            </a:pPr>
            <a:r>
              <a:rPr sz="1600" spc="-25" dirty="0">
                <a:solidFill>
                  <a:srgbClr val="FFFFFF"/>
                </a:solidFill>
                <a:latin typeface="Courier New"/>
                <a:cs typeface="Courier New"/>
              </a:rPr>
              <a:t>...</a:t>
            </a:r>
            <a:endParaRPr sz="160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Displaying</a:t>
            </a:r>
            <a:r>
              <a:rPr spc="-35" dirty="0"/>
              <a:t> </a:t>
            </a:r>
            <a:r>
              <a:rPr spc="90" dirty="0"/>
              <a:t>Job</a:t>
            </a:r>
            <a:r>
              <a:rPr spc="-25" dirty="0"/>
              <a:t> </a:t>
            </a:r>
            <a:r>
              <a:rPr spc="-10" dirty="0"/>
              <a:t>Attributes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743138" y="2970580"/>
            <a:ext cx="8645525" cy="2938780"/>
            <a:chOff x="1743138" y="2970580"/>
            <a:chExt cx="8645525" cy="2938780"/>
          </a:xfrm>
        </p:grpSpPr>
        <p:sp>
          <p:nvSpPr>
            <p:cNvPr id="4" name="object 4"/>
            <p:cNvSpPr/>
            <p:nvPr/>
          </p:nvSpPr>
          <p:spPr>
            <a:xfrm>
              <a:off x="1781238" y="3008680"/>
              <a:ext cx="8569325" cy="2862580"/>
            </a:xfrm>
            <a:custGeom>
              <a:avLst/>
              <a:gdLst/>
              <a:ahLst/>
              <a:cxnLst/>
              <a:rect l="l" t="t" r="r" b="b"/>
              <a:pathLst>
                <a:path w="8569325" h="2862579">
                  <a:moveTo>
                    <a:pt x="8569233" y="0"/>
                  </a:moveTo>
                  <a:lnTo>
                    <a:pt x="0" y="0"/>
                  </a:lnTo>
                  <a:lnTo>
                    <a:pt x="0" y="2862321"/>
                  </a:lnTo>
                  <a:lnTo>
                    <a:pt x="8569233" y="2862321"/>
                  </a:lnTo>
                  <a:lnTo>
                    <a:pt x="85692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781238" y="3008680"/>
              <a:ext cx="8569325" cy="2862580"/>
            </a:xfrm>
            <a:custGeom>
              <a:avLst/>
              <a:gdLst/>
              <a:ahLst/>
              <a:cxnLst/>
              <a:rect l="l" t="t" r="r" b="b"/>
              <a:pathLst>
                <a:path w="8569325" h="2862579">
                  <a:moveTo>
                    <a:pt x="0" y="0"/>
                  </a:moveTo>
                  <a:lnTo>
                    <a:pt x="8569234" y="0"/>
                  </a:lnTo>
                  <a:lnTo>
                    <a:pt x="8569234" y="2862322"/>
                  </a:lnTo>
                  <a:lnTo>
                    <a:pt x="0" y="2862322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16939" y="1713145"/>
            <a:ext cx="8789035" cy="160401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44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Use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“auto-</a:t>
            </a:r>
            <a:r>
              <a:rPr sz="2800" spc="55" dirty="0">
                <a:latin typeface="Arial"/>
                <a:cs typeface="Arial"/>
              </a:rPr>
              <a:t>format”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option:</a:t>
            </a:r>
            <a:endParaRPr sz="2800" dirty="0">
              <a:latin typeface="Arial"/>
              <a:cs typeface="Arial"/>
            </a:endParaRPr>
          </a:p>
          <a:p>
            <a:pPr marL="377825">
              <a:lnSpc>
                <a:spcPct val="100000"/>
              </a:lnSpc>
              <a:spcBef>
                <a:spcPts val="640"/>
              </a:spcBef>
            </a:pPr>
            <a:r>
              <a:rPr sz="2400" b="1" dirty="0">
                <a:latin typeface="Courier New"/>
                <a:cs typeface="Courier New"/>
              </a:rPr>
              <a:t>condor_q</a:t>
            </a:r>
            <a:r>
              <a:rPr sz="2400" b="1" spc="-55" dirty="0">
                <a:latin typeface="Courier New"/>
                <a:cs typeface="Courier New"/>
              </a:rPr>
              <a:t> </a:t>
            </a:r>
            <a:r>
              <a:rPr sz="2400" b="1" dirty="0">
                <a:solidFill>
                  <a:srgbClr val="CB3A46"/>
                </a:solidFill>
                <a:latin typeface="Courier New"/>
                <a:cs typeface="Courier New"/>
              </a:rPr>
              <a:t>[U/C/J]</a:t>
            </a:r>
            <a:r>
              <a:rPr sz="2400" b="1" spc="-35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b="1" spc="-10" dirty="0">
                <a:solidFill>
                  <a:srgbClr val="CB3A46"/>
                </a:solidFill>
                <a:latin typeface="Courier New"/>
                <a:cs typeface="Courier New"/>
              </a:rPr>
              <a:t>-</a:t>
            </a:r>
            <a:r>
              <a:rPr sz="2400" b="1" dirty="0">
                <a:solidFill>
                  <a:srgbClr val="CB3A46"/>
                </a:solidFill>
                <a:latin typeface="Courier New"/>
                <a:cs typeface="Courier New"/>
              </a:rPr>
              <a:t>af</a:t>
            </a:r>
            <a:r>
              <a:rPr sz="2400" b="1" spc="-40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b="1" i="1" dirty="0">
                <a:solidFill>
                  <a:srgbClr val="CB3A46"/>
                </a:solidFill>
                <a:latin typeface="Courier New"/>
                <a:cs typeface="Courier New"/>
              </a:rPr>
              <a:t>Attribute1</a:t>
            </a:r>
            <a:r>
              <a:rPr sz="2400" b="1" i="1" spc="-40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b="1" i="1" dirty="0">
                <a:solidFill>
                  <a:srgbClr val="CB3A46"/>
                </a:solidFill>
                <a:latin typeface="Courier New"/>
                <a:cs typeface="Courier New"/>
              </a:rPr>
              <a:t>Attribute2</a:t>
            </a:r>
            <a:r>
              <a:rPr sz="2400" b="1" i="1" spc="-40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b="1" spc="-25" dirty="0">
                <a:solidFill>
                  <a:srgbClr val="CB3A46"/>
                </a:solidFill>
                <a:latin typeface="Courier New"/>
                <a:cs typeface="Courier New"/>
              </a:rPr>
              <a:t>...</a:t>
            </a:r>
            <a:endParaRPr sz="24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00" dirty="0">
              <a:latin typeface="Courier New"/>
              <a:cs typeface="Courier New"/>
            </a:endParaRPr>
          </a:p>
          <a:p>
            <a:pPr marL="955675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800" spc="-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condor_q</a:t>
            </a:r>
            <a:r>
              <a:rPr sz="1800" spc="-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urier New"/>
                <a:cs typeface="Courier New"/>
              </a:rPr>
              <a:t>-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af</a:t>
            </a:r>
            <a:r>
              <a:rPr sz="1800" spc="-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ClusterId</a:t>
            </a:r>
            <a:r>
              <a:rPr sz="1800" spc="-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ProcId</a:t>
            </a:r>
            <a:r>
              <a:rPr sz="1800" spc="-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RemoteHost</a:t>
            </a:r>
            <a:r>
              <a:rPr sz="1800" spc="-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urier New"/>
                <a:cs typeface="Courier New"/>
              </a:rPr>
              <a:t>MemoryUsage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63</a:t>
            </a:fld>
            <a:endParaRPr spc="-25" dirty="0"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840928" y="3631560"/>
          <a:ext cx="5523230" cy="21558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5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7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R="28575" algn="ctr">
                        <a:lnSpc>
                          <a:spcPts val="1714"/>
                        </a:lnSpc>
                      </a:pP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1725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714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116</a:t>
                      </a:r>
                      <a:r>
                        <a:rPr sz="1800" spc="-15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2"/>
                        </a:rPr>
                        <a:t>slot1_1@e092.chtc.wisc.edu</a:t>
                      </a:r>
                      <a:r>
                        <a:rPr sz="1800" spc="-15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1709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765">
                <a:tc>
                  <a:txBody>
                    <a:bodyPr/>
                    <a:lstStyle/>
                    <a:p>
                      <a:pPr marR="28575" algn="ctr">
                        <a:lnSpc>
                          <a:spcPts val="1920"/>
                        </a:lnSpc>
                      </a:pP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1725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920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118</a:t>
                      </a:r>
                      <a:r>
                        <a:rPr sz="1800" spc="-15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3"/>
                        </a:rPr>
                        <a:t>slot1_2@e093.chtc.wisc.edu</a:t>
                      </a:r>
                      <a:r>
                        <a:rPr sz="1800" spc="-15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1709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R="28575" algn="ctr">
                        <a:lnSpc>
                          <a:spcPts val="1910"/>
                        </a:lnSpc>
                      </a:pP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1725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910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137</a:t>
                      </a:r>
                      <a:r>
                        <a:rPr sz="1800" spc="-15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4"/>
                        </a:rPr>
                        <a:t>slot1_8@e125.chtc.wisc.edu</a:t>
                      </a:r>
                      <a:r>
                        <a:rPr sz="1800" spc="-15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1709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R="28575" algn="ctr">
                        <a:lnSpc>
                          <a:spcPts val="1875"/>
                        </a:lnSpc>
                      </a:pP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1725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139</a:t>
                      </a:r>
                      <a:r>
                        <a:rPr sz="1800" spc="-15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5"/>
                        </a:rPr>
                        <a:t>slot1_7@e121.chtc.wisc.edu</a:t>
                      </a:r>
                      <a:r>
                        <a:rPr sz="1800" spc="-15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1709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R="28575" algn="ctr">
                        <a:lnSpc>
                          <a:spcPts val="1910"/>
                        </a:lnSpc>
                      </a:pP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1861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910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r>
                        <a:rPr sz="1800" spc="-14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6"/>
                        </a:rPr>
                        <a:t>slot1_5@c025.chtc.wisc.edu</a:t>
                      </a:r>
                      <a:r>
                        <a:rPr sz="1800" spc="-14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196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R="28575" algn="ctr">
                        <a:lnSpc>
                          <a:spcPts val="1875"/>
                        </a:lnSpc>
                      </a:pP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1863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7"/>
                        </a:rPr>
                        <a:t>slot1_3@atlas10.chtc.wisc.edu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269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765">
                <a:tc>
                  <a:txBody>
                    <a:bodyPr/>
                    <a:lstStyle/>
                    <a:p>
                      <a:pPr marR="28575" algn="ctr">
                        <a:lnSpc>
                          <a:spcPts val="1920"/>
                        </a:lnSpc>
                      </a:pP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1864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920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8"/>
                        </a:rPr>
                        <a:t>slot1_25@e348.chtc.wisc.edu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245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R="28575" algn="ctr">
                        <a:lnSpc>
                          <a:spcPts val="1889"/>
                        </a:lnSpc>
                      </a:pP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1865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89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r>
                        <a:rPr sz="1800" spc="-14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9"/>
                        </a:rPr>
                        <a:t>slot1_23@e305.chtc.wisc.edu</a:t>
                      </a:r>
                      <a:r>
                        <a:rPr sz="1800" spc="-13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196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Selecting</a:t>
            </a:r>
            <a:r>
              <a:rPr spc="5" dirty="0"/>
              <a:t> </a:t>
            </a:r>
            <a:r>
              <a:rPr spc="85" dirty="0"/>
              <a:t>Job</a:t>
            </a:r>
            <a:r>
              <a:rPr spc="10" dirty="0"/>
              <a:t> </a:t>
            </a:r>
            <a:r>
              <a:rPr spc="-10" dirty="0"/>
              <a:t>Attributes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743138" y="3362676"/>
            <a:ext cx="8694420" cy="1400175"/>
            <a:chOff x="1743138" y="3362676"/>
            <a:chExt cx="8694420" cy="1400175"/>
          </a:xfrm>
        </p:grpSpPr>
        <p:sp>
          <p:nvSpPr>
            <p:cNvPr id="4" name="object 4"/>
            <p:cNvSpPr/>
            <p:nvPr/>
          </p:nvSpPr>
          <p:spPr>
            <a:xfrm>
              <a:off x="1781238" y="3400776"/>
              <a:ext cx="8618220" cy="1323975"/>
            </a:xfrm>
            <a:custGeom>
              <a:avLst/>
              <a:gdLst/>
              <a:ahLst/>
              <a:cxnLst/>
              <a:rect l="l" t="t" r="r" b="b"/>
              <a:pathLst>
                <a:path w="8618220" h="1323975">
                  <a:moveTo>
                    <a:pt x="8618007" y="0"/>
                  </a:moveTo>
                  <a:lnTo>
                    <a:pt x="0" y="0"/>
                  </a:lnTo>
                  <a:lnTo>
                    <a:pt x="0" y="1323439"/>
                  </a:lnTo>
                  <a:lnTo>
                    <a:pt x="8618007" y="1323439"/>
                  </a:lnTo>
                  <a:lnTo>
                    <a:pt x="86180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781238" y="3400776"/>
              <a:ext cx="8618220" cy="1323975"/>
            </a:xfrm>
            <a:custGeom>
              <a:avLst/>
              <a:gdLst/>
              <a:ahLst/>
              <a:cxnLst/>
              <a:rect l="l" t="t" r="r" b="b"/>
              <a:pathLst>
                <a:path w="8618220" h="1323975">
                  <a:moveTo>
                    <a:pt x="0" y="0"/>
                  </a:moveTo>
                  <a:lnTo>
                    <a:pt x="8618008" y="0"/>
                  </a:lnTo>
                  <a:lnTo>
                    <a:pt x="8618008" y="1323439"/>
                  </a:lnTo>
                  <a:lnTo>
                    <a:pt x="0" y="1323439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16939" y="1807971"/>
            <a:ext cx="10116820" cy="186943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Use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50" dirty="0">
                <a:latin typeface="Arial"/>
                <a:cs typeface="Arial"/>
              </a:rPr>
              <a:t>"constraint"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option,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along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expression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what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you</a:t>
            </a:r>
            <a:r>
              <a:rPr sz="2800" spc="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want</a:t>
            </a:r>
            <a:r>
              <a:rPr sz="2800" spc="80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look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at:</a:t>
            </a:r>
            <a:endParaRPr sz="2800" dirty="0">
              <a:latin typeface="Arial"/>
              <a:cs typeface="Arial"/>
            </a:endParaRPr>
          </a:p>
          <a:p>
            <a:pPr marL="377825">
              <a:lnSpc>
                <a:spcPct val="100000"/>
              </a:lnSpc>
              <a:spcBef>
                <a:spcPts val="600"/>
              </a:spcBef>
            </a:pPr>
            <a:r>
              <a:rPr sz="2400" b="1" dirty="0">
                <a:latin typeface="Courier New"/>
                <a:cs typeface="Courier New"/>
              </a:rPr>
              <a:t>condor_q</a:t>
            </a:r>
            <a:r>
              <a:rPr sz="2400" b="1" spc="-45" dirty="0">
                <a:latin typeface="Courier New"/>
                <a:cs typeface="Courier New"/>
              </a:rPr>
              <a:t> </a:t>
            </a:r>
            <a:r>
              <a:rPr sz="2400" b="1" dirty="0">
                <a:solidFill>
                  <a:srgbClr val="CB3A46"/>
                </a:solidFill>
                <a:latin typeface="Courier New"/>
                <a:cs typeface="Courier New"/>
              </a:rPr>
              <a:t>[U/C/J]</a:t>
            </a:r>
            <a:r>
              <a:rPr sz="2400" b="1" spc="-45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b="1" spc="-10" dirty="0">
                <a:solidFill>
                  <a:srgbClr val="CB3A46"/>
                </a:solidFill>
                <a:latin typeface="Courier New"/>
                <a:cs typeface="Courier New"/>
              </a:rPr>
              <a:t>-</a:t>
            </a:r>
            <a:r>
              <a:rPr sz="2400" b="1" dirty="0">
                <a:solidFill>
                  <a:srgbClr val="CB3A46"/>
                </a:solidFill>
                <a:latin typeface="Courier New"/>
                <a:cs typeface="Courier New"/>
              </a:rPr>
              <a:t>constraint</a:t>
            </a:r>
            <a:r>
              <a:rPr sz="2400" b="1" spc="-40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b="1" dirty="0">
                <a:solidFill>
                  <a:srgbClr val="CB3A46"/>
                </a:solidFill>
                <a:latin typeface="Courier New"/>
                <a:cs typeface="Courier New"/>
              </a:rPr>
              <a:t>'</a:t>
            </a:r>
            <a:r>
              <a:rPr sz="2400" b="1" i="1" dirty="0">
                <a:solidFill>
                  <a:srgbClr val="CB3A46"/>
                </a:solidFill>
                <a:latin typeface="Courier New"/>
                <a:cs typeface="Courier New"/>
              </a:rPr>
              <a:t>Attribute</a:t>
            </a:r>
            <a:r>
              <a:rPr sz="2400" b="1" i="1" spc="-45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b="1" i="1" dirty="0">
                <a:solidFill>
                  <a:srgbClr val="CB3A46"/>
                </a:solidFill>
                <a:latin typeface="Courier New"/>
                <a:cs typeface="Courier New"/>
              </a:rPr>
              <a:t>&gt;/&lt;/==</a:t>
            </a:r>
            <a:r>
              <a:rPr sz="2400" b="1" i="1" spc="-45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b="1" i="1" spc="-10" dirty="0">
                <a:solidFill>
                  <a:srgbClr val="CB3A46"/>
                </a:solidFill>
                <a:latin typeface="Courier New"/>
                <a:cs typeface="Courier New"/>
              </a:rPr>
              <a:t>value</a:t>
            </a:r>
            <a:r>
              <a:rPr sz="2400" b="1" spc="-10" dirty="0">
                <a:solidFill>
                  <a:srgbClr val="CB3A46"/>
                </a:solidFill>
                <a:latin typeface="Courier New"/>
                <a:cs typeface="Courier New"/>
              </a:rPr>
              <a:t>'</a:t>
            </a:r>
            <a:endParaRPr sz="24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</a:pPr>
            <a:endParaRPr sz="2400" dirty="0">
              <a:latin typeface="Courier New"/>
              <a:cs typeface="Courier New"/>
            </a:endParaRPr>
          </a:p>
          <a:p>
            <a:pPr marL="955675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$ condor_q</a:t>
            </a:r>
            <a:r>
              <a:rPr sz="16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-constraint 'JobBatchName == 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"CoolJobs"'</a:t>
            </a:r>
            <a:endParaRPr sz="1600" dirty="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64</a:t>
            </a:fld>
            <a:endParaRPr spc="-25" dirty="0"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840928" y="3967702"/>
          <a:ext cx="8256268" cy="444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0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5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60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50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437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1615">
                <a:tc>
                  <a:txBody>
                    <a:bodyPr/>
                    <a:lstStyle/>
                    <a:p>
                      <a:pPr marL="31750">
                        <a:lnSpc>
                          <a:spcPts val="1525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OWNER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525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BATCH_NAME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05435">
                        <a:lnSpc>
                          <a:spcPts val="1525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SUBMITTED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ts val="1525"/>
                        </a:lnSpc>
                      </a:pPr>
                      <a:r>
                        <a:rPr sz="16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DONE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82880">
                        <a:lnSpc>
                          <a:spcPts val="1525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RUN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14300" algn="r">
                        <a:lnSpc>
                          <a:spcPts val="1525"/>
                        </a:lnSpc>
                      </a:pPr>
                      <a:r>
                        <a:rPr sz="16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IDLE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525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TOTAL </a:t>
                      </a: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JOB_IDS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615">
                <a:tc>
                  <a:txBody>
                    <a:bodyPr/>
                    <a:lstStyle/>
                    <a:p>
                      <a:pPr marL="31750">
                        <a:lnSpc>
                          <a:spcPts val="1650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650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CoolJobs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05435">
                        <a:lnSpc>
                          <a:spcPts val="1650"/>
                        </a:lnSpc>
                        <a:tabLst>
                          <a:tab pos="916305" algn="l"/>
                        </a:tabLst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5/9</a:t>
                      </a: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	</a:t>
                      </a: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11:03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ts val="165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14300" algn="r">
                        <a:lnSpc>
                          <a:spcPts val="165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3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65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3 128.0-</a:t>
                      </a:r>
                      <a:r>
                        <a:rPr sz="1600" spc="-5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Other</a:t>
            </a:r>
            <a:r>
              <a:rPr spc="-100" dirty="0"/>
              <a:t> </a:t>
            </a:r>
            <a:r>
              <a:rPr spc="-10" dirty="0"/>
              <a:t>Displays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90572" y="3050992"/>
            <a:ext cx="10468610" cy="2630805"/>
            <a:chOff x="990572" y="3050992"/>
            <a:chExt cx="10468610" cy="2630805"/>
          </a:xfrm>
        </p:grpSpPr>
        <p:sp>
          <p:nvSpPr>
            <p:cNvPr id="4" name="object 4"/>
            <p:cNvSpPr/>
            <p:nvPr/>
          </p:nvSpPr>
          <p:spPr>
            <a:xfrm>
              <a:off x="1028672" y="3089092"/>
              <a:ext cx="10392410" cy="2554605"/>
            </a:xfrm>
            <a:custGeom>
              <a:avLst/>
              <a:gdLst/>
              <a:ahLst/>
              <a:cxnLst/>
              <a:rect l="l" t="t" r="r" b="b"/>
              <a:pathLst>
                <a:path w="10392410" h="2554604">
                  <a:moveTo>
                    <a:pt x="10391890" y="0"/>
                  </a:moveTo>
                  <a:lnTo>
                    <a:pt x="0" y="0"/>
                  </a:lnTo>
                  <a:lnTo>
                    <a:pt x="0" y="2554544"/>
                  </a:lnTo>
                  <a:lnTo>
                    <a:pt x="10391890" y="2554544"/>
                  </a:lnTo>
                  <a:lnTo>
                    <a:pt x="103918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028672" y="3089092"/>
              <a:ext cx="10392410" cy="2554605"/>
            </a:xfrm>
            <a:custGeom>
              <a:avLst/>
              <a:gdLst/>
              <a:ahLst/>
              <a:cxnLst/>
              <a:rect l="l" t="t" r="r" b="b"/>
              <a:pathLst>
                <a:path w="10392410" h="2554604">
                  <a:moveTo>
                    <a:pt x="0" y="0"/>
                  </a:moveTo>
                  <a:lnTo>
                    <a:pt x="10391891" y="0"/>
                  </a:lnTo>
                  <a:lnTo>
                    <a:pt x="10391891" y="2554545"/>
                  </a:lnTo>
                  <a:lnTo>
                    <a:pt x="0" y="2554545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16939" y="1713145"/>
            <a:ext cx="6505575" cy="1653539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44"/>
              </a:spcBef>
              <a:buChar char="•"/>
              <a:tabLst>
                <a:tab pos="241300" algn="l"/>
              </a:tabLst>
            </a:pPr>
            <a:r>
              <a:rPr sz="2800" spc="-10" dirty="0">
                <a:latin typeface="Arial"/>
                <a:cs typeface="Arial"/>
              </a:rPr>
              <a:t>See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whole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queue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(all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users,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all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jobs)</a:t>
            </a:r>
            <a:endParaRPr sz="2800" dirty="0">
              <a:latin typeface="Arial"/>
              <a:cs typeface="Arial"/>
            </a:endParaRPr>
          </a:p>
          <a:p>
            <a:pPr marL="377825">
              <a:lnSpc>
                <a:spcPct val="100000"/>
              </a:lnSpc>
              <a:spcBef>
                <a:spcPts val="640"/>
              </a:spcBef>
            </a:pPr>
            <a:r>
              <a:rPr sz="2400" b="1" dirty="0">
                <a:latin typeface="Courier New"/>
                <a:cs typeface="Courier New"/>
              </a:rPr>
              <a:t>condor_q</a:t>
            </a:r>
            <a:r>
              <a:rPr sz="2400" b="1" spc="-40" dirty="0">
                <a:latin typeface="Courier New"/>
                <a:cs typeface="Courier New"/>
              </a:rPr>
              <a:t> </a:t>
            </a:r>
            <a:r>
              <a:rPr sz="2400" b="1" spc="-10" dirty="0">
                <a:solidFill>
                  <a:srgbClr val="CB3A46"/>
                </a:solidFill>
                <a:latin typeface="Courier New"/>
                <a:cs typeface="Courier New"/>
              </a:rPr>
              <a:t>-</a:t>
            </a:r>
            <a:r>
              <a:rPr sz="2400" b="1" spc="-25" dirty="0">
                <a:solidFill>
                  <a:srgbClr val="CB3A46"/>
                </a:solidFill>
                <a:latin typeface="Courier New"/>
                <a:cs typeface="Courier New"/>
              </a:rPr>
              <a:t>all</a:t>
            </a:r>
            <a:endParaRPr sz="24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50" dirty="0">
              <a:latin typeface="Courier New"/>
              <a:cs typeface="Courier New"/>
            </a:endParaRPr>
          </a:p>
          <a:p>
            <a:pPr marL="202565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Courier New"/>
                <a:cs typeface="Courier New"/>
              </a:rPr>
              <a:t>$ condor_q -</a:t>
            </a:r>
            <a:r>
              <a:rPr sz="1600" b="1" spc="-25" dirty="0">
                <a:solidFill>
                  <a:srgbClr val="FFFFFF"/>
                </a:solidFill>
                <a:latin typeface="Courier New"/>
                <a:cs typeface="Courier New"/>
              </a:rPr>
              <a:t>all</a:t>
            </a:r>
            <a:endParaRPr sz="1600" dirty="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65</a:t>
            </a:fld>
            <a:endParaRPr spc="-25" dirty="0"/>
          </a:p>
        </p:txBody>
      </p:sp>
      <p:sp>
        <p:nvSpPr>
          <p:cNvPr id="7" name="object 7"/>
          <p:cNvSpPr txBox="1"/>
          <p:nvPr/>
        </p:nvSpPr>
        <p:spPr>
          <a:xfrm>
            <a:off x="1107412" y="3591052"/>
            <a:ext cx="735965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  <a:tabLst>
                <a:tab pos="1112520" algn="l"/>
                <a:tab pos="2701290" algn="l"/>
                <a:tab pos="4168140" algn="l"/>
                <a:tab pos="5024120" algn="l"/>
                <a:tab pos="5879465" algn="l"/>
                <a:tab pos="6734809" algn="l"/>
              </a:tabLst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-- Schedd: submit-1.chtc.wisc.edu : 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&lt;128.104.101.92:9618?... OWNER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BATCH_NAME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SUBMITTED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600" spc="-20" dirty="0">
                <a:solidFill>
                  <a:srgbClr val="FFFFFF"/>
                </a:solidFill>
                <a:latin typeface="Courier New"/>
                <a:cs typeface="Courier New"/>
              </a:rPr>
              <a:t>DONE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600" spc="-25" dirty="0">
                <a:solidFill>
                  <a:srgbClr val="FFFFFF"/>
                </a:solidFill>
                <a:latin typeface="Courier New"/>
                <a:cs typeface="Courier New"/>
              </a:rPr>
              <a:t>RUN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600" spc="-20" dirty="0">
                <a:solidFill>
                  <a:srgbClr val="FFFFFF"/>
                </a:solidFill>
                <a:latin typeface="Courier New"/>
                <a:cs typeface="Courier New"/>
              </a:rPr>
              <a:t>IDLE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600" spc="-20" dirty="0">
                <a:solidFill>
                  <a:srgbClr val="FFFFFF"/>
                </a:solidFill>
                <a:latin typeface="Courier New"/>
                <a:cs typeface="Courier New"/>
              </a:rPr>
              <a:t>HOLD</a:t>
            </a:r>
            <a:endParaRPr sz="160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63590" y="3831844"/>
            <a:ext cx="16148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TOTAL 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JOB_IDS</a:t>
            </a:r>
            <a:endParaRPr sz="1600" dirty="0">
              <a:latin typeface="Courier New"/>
              <a:cs typeface="Courier New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088362" y="4138390"/>
          <a:ext cx="10090145" cy="14211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7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5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2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59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59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24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405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4492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97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21615">
                <a:tc>
                  <a:txBody>
                    <a:bodyPr/>
                    <a:lstStyle/>
                    <a:p>
                      <a:pPr marL="31750">
                        <a:lnSpc>
                          <a:spcPts val="1525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525"/>
                        </a:lnSpc>
                      </a:pPr>
                      <a:r>
                        <a:rPr sz="16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DAG: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ts val="1525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128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14300" algn="r">
                        <a:lnSpc>
                          <a:spcPts val="1525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5/9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525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02:52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ts val="1525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982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ts val="1525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59410" algn="r">
                        <a:lnSpc>
                          <a:spcPts val="1525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75895" algn="r">
                        <a:lnSpc>
                          <a:spcPts val="1525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525"/>
                        </a:lnSpc>
                      </a:pPr>
                      <a:r>
                        <a:rPr sz="16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1000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525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18888976.0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ts val="1525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...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L="31750">
                        <a:lnSpc>
                          <a:spcPts val="1675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bob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675"/>
                        </a:lnSpc>
                      </a:pPr>
                      <a:r>
                        <a:rPr sz="16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DAG: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ts val="1675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139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14300" algn="r">
                        <a:lnSpc>
                          <a:spcPts val="1675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5/9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675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09:21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ts val="1675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ts val="1675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58775" algn="r">
                        <a:lnSpc>
                          <a:spcPts val="1675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89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75895" algn="r">
                        <a:lnSpc>
                          <a:spcPts val="1675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675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180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675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18910071.0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ts val="1675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...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379">
                <a:tc>
                  <a:txBody>
                    <a:bodyPr/>
                    <a:lstStyle/>
                    <a:p>
                      <a:pPr marL="31750">
                        <a:lnSpc>
                          <a:spcPts val="1720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720"/>
                        </a:lnSpc>
                      </a:pPr>
                      <a:r>
                        <a:rPr sz="16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DAG: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ts val="1720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219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14300" algn="r">
                        <a:lnSpc>
                          <a:spcPts val="1720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5/9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720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10:31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ts val="172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ts val="1720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997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59410" algn="r">
                        <a:lnSpc>
                          <a:spcPts val="172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75895" algn="r">
                        <a:lnSpc>
                          <a:spcPts val="172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720"/>
                        </a:lnSpc>
                      </a:pPr>
                      <a:r>
                        <a:rPr sz="16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1000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720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18911030.0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ts val="1720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...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665">
                <a:tc>
                  <a:txBody>
                    <a:bodyPr/>
                    <a:lstStyle/>
                    <a:p>
                      <a:pPr marL="31750">
                        <a:lnSpc>
                          <a:spcPts val="1675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bob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675"/>
                        </a:lnSpc>
                      </a:pPr>
                      <a:r>
                        <a:rPr sz="16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DAG: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ts val="1675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226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14300" algn="r">
                        <a:lnSpc>
                          <a:spcPts val="1675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5/9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675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10:51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ts val="1675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10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ts val="1675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58775" algn="r">
                        <a:lnSpc>
                          <a:spcPts val="1675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75895" algn="r">
                        <a:lnSpc>
                          <a:spcPts val="1675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675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44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675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18913051.0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615">
                <a:tc>
                  <a:txBody>
                    <a:bodyPr/>
                    <a:lstStyle/>
                    <a:p>
                      <a:pPr marL="31750">
                        <a:lnSpc>
                          <a:spcPts val="1650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bob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650"/>
                        </a:lnSpc>
                      </a:pPr>
                      <a:r>
                        <a:rPr sz="16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CMD: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ts val="1650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ce.sh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14300" algn="r">
                        <a:lnSpc>
                          <a:spcPts val="1650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5/9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650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10:55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ts val="165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ts val="165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58775" algn="r">
                        <a:lnSpc>
                          <a:spcPts val="165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ts val="165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65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650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18913029.0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ts val="1650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...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31750">
                        <a:lnSpc>
                          <a:spcPts val="1820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820"/>
                        </a:lnSpc>
                      </a:pPr>
                      <a:r>
                        <a:rPr sz="16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CMD: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ts val="1820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sb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14300" algn="r">
                        <a:lnSpc>
                          <a:spcPts val="1820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5/9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ts val="1820"/>
                        </a:lnSpc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10:57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ts val="182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36854" algn="r">
                        <a:lnSpc>
                          <a:spcPts val="182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58775" algn="r">
                        <a:lnSpc>
                          <a:spcPts val="1820"/>
                        </a:lnSpc>
                      </a:pP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998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76530" algn="r">
                        <a:lnSpc>
                          <a:spcPts val="182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82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_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0960">
                        <a:lnSpc>
                          <a:spcPts val="1820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18913030.0-</a:t>
                      </a:r>
                      <a:r>
                        <a:rPr sz="16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999</a:t>
                      </a:r>
                      <a:endParaRPr sz="16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Class</a:t>
            </a:r>
            <a:r>
              <a:rPr spc="5" dirty="0"/>
              <a:t> </a:t>
            </a:r>
            <a:r>
              <a:rPr dirty="0"/>
              <a:t>Ads</a:t>
            </a:r>
            <a:r>
              <a:rPr spc="10" dirty="0"/>
              <a:t> </a:t>
            </a:r>
            <a:r>
              <a:rPr dirty="0"/>
              <a:t>for</a:t>
            </a:r>
            <a:r>
              <a:rPr spc="-15" dirty="0"/>
              <a:t> </a:t>
            </a:r>
            <a:r>
              <a:rPr spc="-10" dirty="0"/>
              <a:t>Computers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94764"/>
            <a:ext cx="104533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400" dirty="0">
                <a:latin typeface="Arial"/>
                <a:cs typeface="Arial"/>
              </a:rPr>
              <a:t>as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b="1" spc="-10" dirty="0">
                <a:latin typeface="Courier New"/>
                <a:cs typeface="Courier New"/>
              </a:rPr>
              <a:t>condor_q</a:t>
            </a:r>
            <a:r>
              <a:rPr sz="2400" b="1" spc="-775" dirty="0">
                <a:latin typeface="Courier New"/>
                <a:cs typeface="Courier New"/>
              </a:rPr>
              <a:t> </a:t>
            </a:r>
            <a:r>
              <a:rPr sz="2400" dirty="0">
                <a:latin typeface="Arial"/>
                <a:cs typeface="Arial"/>
              </a:rPr>
              <a:t>is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55" dirty="0">
                <a:latin typeface="Arial"/>
                <a:cs typeface="Arial"/>
              </a:rPr>
              <a:t>to</a:t>
            </a:r>
            <a:r>
              <a:rPr sz="2400" dirty="0">
                <a:latin typeface="Arial"/>
                <a:cs typeface="Arial"/>
              </a:rPr>
              <a:t> jobs,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B3A46"/>
                </a:solidFill>
                <a:latin typeface="Courier New"/>
                <a:cs typeface="Courier New"/>
              </a:rPr>
              <a:t>condor_status</a:t>
            </a:r>
            <a:r>
              <a:rPr sz="2400" b="1" spc="15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dirty="0">
                <a:latin typeface="Arial"/>
                <a:cs typeface="Arial"/>
              </a:rPr>
              <a:t>is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55" dirty="0">
                <a:latin typeface="Arial"/>
                <a:cs typeface="Arial"/>
              </a:rPr>
              <a:t>to</a:t>
            </a:r>
            <a:r>
              <a:rPr sz="2400" dirty="0">
                <a:latin typeface="Arial"/>
                <a:cs typeface="Arial"/>
              </a:rPr>
              <a:t> computers </a:t>
            </a:r>
            <a:r>
              <a:rPr sz="2400" spc="-10" dirty="0">
                <a:latin typeface="Arial"/>
                <a:cs typeface="Arial"/>
              </a:rPr>
              <a:t>(or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“machines”)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02287" y="2389154"/>
            <a:ext cx="9631680" cy="2753995"/>
            <a:chOff x="1602287" y="2389154"/>
            <a:chExt cx="9631680" cy="2753995"/>
          </a:xfrm>
        </p:grpSpPr>
        <p:sp>
          <p:nvSpPr>
            <p:cNvPr id="5" name="object 5"/>
            <p:cNvSpPr/>
            <p:nvPr/>
          </p:nvSpPr>
          <p:spPr>
            <a:xfrm>
              <a:off x="1640387" y="2427254"/>
              <a:ext cx="9555480" cy="2677795"/>
            </a:xfrm>
            <a:custGeom>
              <a:avLst/>
              <a:gdLst/>
              <a:ahLst/>
              <a:cxnLst/>
              <a:rect l="l" t="t" r="r" b="b"/>
              <a:pathLst>
                <a:path w="9555480" h="2677795">
                  <a:moveTo>
                    <a:pt x="9555435" y="0"/>
                  </a:moveTo>
                  <a:lnTo>
                    <a:pt x="0" y="0"/>
                  </a:lnTo>
                  <a:lnTo>
                    <a:pt x="0" y="2677655"/>
                  </a:lnTo>
                  <a:lnTo>
                    <a:pt x="9555435" y="2677655"/>
                  </a:lnTo>
                  <a:lnTo>
                    <a:pt x="95554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640387" y="2427254"/>
              <a:ext cx="9555480" cy="2677795"/>
            </a:xfrm>
            <a:custGeom>
              <a:avLst/>
              <a:gdLst/>
              <a:ahLst/>
              <a:cxnLst/>
              <a:rect l="l" t="t" r="r" b="b"/>
              <a:pathLst>
                <a:path w="9555480" h="2677795">
                  <a:moveTo>
                    <a:pt x="0" y="0"/>
                  </a:moveTo>
                  <a:lnTo>
                    <a:pt x="9555436" y="0"/>
                  </a:lnTo>
                  <a:lnTo>
                    <a:pt x="9555436" y="2677656"/>
                  </a:lnTo>
                  <a:lnTo>
                    <a:pt x="0" y="2677656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119927" y="2626867"/>
            <a:ext cx="48640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OpSys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34327" y="2626867"/>
            <a:ext cx="3943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Courier New"/>
                <a:cs typeface="Courier New"/>
              </a:rPr>
              <a:t>Arch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48727" y="2626867"/>
            <a:ext cx="48640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State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19127" y="2447035"/>
            <a:ext cx="1677035" cy="5772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274320">
              <a:lnSpc>
                <a:spcPts val="1420"/>
              </a:lnSpc>
              <a:spcBef>
                <a:spcPts val="16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condor_status </a:t>
            </a:r>
            <a:r>
              <a:rPr sz="1200" spc="-20" dirty="0">
                <a:solidFill>
                  <a:srgbClr val="FFFFFF"/>
                </a:solidFill>
                <a:latin typeface="Courier New"/>
                <a:cs typeface="Courier New"/>
              </a:rPr>
              <a:t>Name</a:t>
            </a:r>
            <a:endParaRPr sz="1200" dirty="0">
              <a:latin typeface="Courier New"/>
              <a:cs typeface="Courier New"/>
            </a:endParaRPr>
          </a:p>
          <a:p>
            <a:pPr marL="927100">
              <a:lnSpc>
                <a:spcPct val="100000"/>
              </a:lnSpc>
              <a:spcBef>
                <a:spcPts val="5"/>
              </a:spcBef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Activity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47928" y="2815844"/>
            <a:ext cx="5784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LoadAv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62328" y="2815844"/>
            <a:ext cx="9467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Mem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Actvty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19127" y="2992628"/>
            <a:ext cx="2235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  <a:hlinkClick r:id="rId2"/>
              </a:rPr>
              <a:t>slot1@c001.chtc.wisc.edu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60878" y="2992628"/>
            <a:ext cx="4857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LINUX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67352" y="2992628"/>
            <a:ext cx="1958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X86_64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Unclaimed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Courier New"/>
                <a:cs typeface="Courier New"/>
              </a:rPr>
              <a:t>Idle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53232" y="2992628"/>
            <a:ext cx="4857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0.000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973958" y="2992628"/>
            <a:ext cx="854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673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25+01</a:t>
            </a:r>
            <a:endParaRPr sz="1200" dirty="0">
              <a:latin typeface="Courier New"/>
              <a:cs typeface="Courier New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602286" y="4918970"/>
            <a:ext cx="9631680" cy="1276985"/>
            <a:chOff x="1602286" y="4918970"/>
            <a:chExt cx="9631680" cy="1276985"/>
          </a:xfrm>
        </p:grpSpPr>
        <p:sp>
          <p:nvSpPr>
            <p:cNvPr id="19" name="object 19"/>
            <p:cNvSpPr/>
            <p:nvPr/>
          </p:nvSpPr>
          <p:spPr>
            <a:xfrm>
              <a:off x="1640386" y="4957070"/>
              <a:ext cx="9555480" cy="1200785"/>
            </a:xfrm>
            <a:custGeom>
              <a:avLst/>
              <a:gdLst/>
              <a:ahLst/>
              <a:cxnLst/>
              <a:rect l="l" t="t" r="r" b="b"/>
              <a:pathLst>
                <a:path w="9555480" h="1200785">
                  <a:moveTo>
                    <a:pt x="9555435" y="0"/>
                  </a:moveTo>
                  <a:lnTo>
                    <a:pt x="0" y="0"/>
                  </a:lnTo>
                  <a:lnTo>
                    <a:pt x="0" y="1200329"/>
                  </a:lnTo>
                  <a:lnTo>
                    <a:pt x="9555435" y="1200329"/>
                  </a:lnTo>
                  <a:lnTo>
                    <a:pt x="955543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640386" y="4957070"/>
              <a:ext cx="9555480" cy="1200785"/>
            </a:xfrm>
            <a:custGeom>
              <a:avLst/>
              <a:gdLst/>
              <a:ahLst/>
              <a:cxnLst/>
              <a:rect l="l" t="t" r="r" b="b"/>
              <a:pathLst>
                <a:path w="9555480" h="1200785">
                  <a:moveTo>
                    <a:pt x="0" y="0"/>
                  </a:moveTo>
                  <a:lnTo>
                    <a:pt x="9555435" y="0"/>
                  </a:lnTo>
                  <a:lnTo>
                    <a:pt x="9555435" y="1200329"/>
                  </a:lnTo>
                  <a:lnTo>
                    <a:pt x="0" y="1200329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1700077" y="3190914"/>
          <a:ext cx="8723627" cy="2930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2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1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97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40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13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40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759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3784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01930">
                <a:tc gridSpan="2">
                  <a:txBody>
                    <a:bodyPr/>
                    <a:lstStyle/>
                    <a:p>
                      <a:pPr marL="31750">
                        <a:lnSpc>
                          <a:spcPts val="139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3"/>
                        </a:rPr>
                        <a:t>slot1_1@c001.chtc.wisc.edu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72819">
                        <a:lnSpc>
                          <a:spcPts val="139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LINUX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75590">
                        <a:lnSpc>
                          <a:spcPts val="139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X86_64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5720">
                        <a:lnSpc>
                          <a:spcPts val="139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Claimed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39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Busy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9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1.000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39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2048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9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0+01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50">
                <a:tc gridSpan="2">
                  <a:txBody>
                    <a:bodyPr/>
                    <a:lstStyle/>
                    <a:p>
                      <a:pPr marL="3175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4"/>
                        </a:rPr>
                        <a:t>slot1_2@c001.chtc.wisc.edu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72819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LINUX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7559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X86_64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572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Claimed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Busy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1.000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2048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0+01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2">
                  <a:txBody>
                    <a:bodyPr/>
                    <a:lstStyle/>
                    <a:p>
                      <a:pPr marL="31750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5"/>
                        </a:rPr>
                        <a:t>slot1_3@c001.chtc.wisc.edu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72819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LINUX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75590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X86_64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5720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Claimed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25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Busy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1.000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5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2048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5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0+00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 gridSpan="2">
                  <a:txBody>
                    <a:bodyPr/>
                    <a:lstStyle/>
                    <a:p>
                      <a:pPr marL="3175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6"/>
                        </a:rPr>
                        <a:t>slot1_4@c001.chtc.wisc.edu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72819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LINUX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7559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X86_64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572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Claimed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Busy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1.000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2048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0+14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800">
                <a:tc gridSpan="2">
                  <a:txBody>
                    <a:bodyPr/>
                    <a:lstStyle/>
                    <a:p>
                      <a:pPr marL="31750">
                        <a:lnSpc>
                          <a:spcPts val="124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7"/>
                        </a:rPr>
                        <a:t>slot1@c002.chtc.wisc.edu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72819">
                        <a:lnSpc>
                          <a:spcPts val="124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LINUX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76225">
                        <a:lnSpc>
                          <a:spcPts val="124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X86_64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5720">
                        <a:lnSpc>
                          <a:spcPts val="124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Unclaimed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4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Idle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4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1.000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4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2693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4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19+19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150">
                <a:tc gridSpan="2">
                  <a:txBody>
                    <a:bodyPr/>
                    <a:lstStyle/>
                    <a:p>
                      <a:pPr marL="31750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8"/>
                        </a:rPr>
                        <a:t>slot1_1@c002.chtc.wisc.edu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72819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LINUX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75590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X86_64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5720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Claimed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25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Busy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1.000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5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2048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5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0+04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150">
                <a:tc gridSpan="2">
                  <a:txBody>
                    <a:bodyPr/>
                    <a:lstStyle/>
                    <a:p>
                      <a:pPr marL="3175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9"/>
                        </a:rPr>
                        <a:t>slot1_2@c002.chtc.wisc.edu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72819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LINUX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7559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X86_64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572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Claimed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Busy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1.000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2048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0+01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150">
                <a:tc gridSpan="2">
                  <a:txBody>
                    <a:bodyPr/>
                    <a:lstStyle/>
                    <a:p>
                      <a:pPr marL="31750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10"/>
                        </a:rPr>
                        <a:t>slot1@c004.chtc.wisc.edu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72819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LINUX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76225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X86_64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5720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Unclaimed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5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Idle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0.010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55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645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25+05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350">
                <a:tc gridSpan="2">
                  <a:txBody>
                    <a:bodyPr/>
                    <a:lstStyle/>
                    <a:p>
                      <a:pPr marL="3175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11"/>
                        </a:rPr>
                        <a:t>slot1_1@c004.chtc.wisc.edu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972819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LINUX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7559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X86_64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572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Claimed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Busy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1.000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2048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0+01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4450" algn="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Total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52069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4450" algn="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Owner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52069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4450" algn="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Claimed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52069" marB="0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Unclaimed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52069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Matched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52069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Preempting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52069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370" marR="3175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Backfill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52069" marB="0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Drain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52069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R="31750" algn="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X86_64/LINUX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10962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2384" algn="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10340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04520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613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750" algn="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2384" algn="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9705" algn="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74650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9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R="31750" algn="r">
                        <a:lnSpc>
                          <a:spcPts val="124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X86_64/WINDOWS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2384" algn="r">
                        <a:lnSpc>
                          <a:spcPts val="124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2384" algn="r">
                        <a:lnSpc>
                          <a:spcPts val="124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2384" algn="r">
                        <a:lnSpc>
                          <a:spcPts val="124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32384" algn="r">
                        <a:lnSpc>
                          <a:spcPts val="124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750" algn="r">
                        <a:lnSpc>
                          <a:spcPts val="124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2384" algn="r">
                        <a:lnSpc>
                          <a:spcPts val="124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9705" algn="r">
                        <a:lnSpc>
                          <a:spcPts val="124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74650">
                        <a:lnSpc>
                          <a:spcPts val="124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R="31750" algn="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Total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10964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1750" algn="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10340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04520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613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750" algn="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2384" algn="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79705" algn="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74650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9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22" name="object 22"/>
          <p:cNvGrpSpPr/>
          <p:nvPr/>
        </p:nvGrpSpPr>
        <p:grpSpPr>
          <a:xfrm>
            <a:off x="11458773" y="2557616"/>
            <a:ext cx="320675" cy="3280410"/>
            <a:chOff x="11458773" y="2557616"/>
            <a:chExt cx="320675" cy="3280410"/>
          </a:xfrm>
        </p:grpSpPr>
        <p:sp>
          <p:nvSpPr>
            <p:cNvPr id="23" name="object 23"/>
            <p:cNvSpPr/>
            <p:nvPr/>
          </p:nvSpPr>
          <p:spPr>
            <a:xfrm>
              <a:off x="11465123" y="2563966"/>
              <a:ext cx="307975" cy="3267710"/>
            </a:xfrm>
            <a:custGeom>
              <a:avLst/>
              <a:gdLst/>
              <a:ahLst/>
              <a:cxnLst/>
              <a:rect l="l" t="t" r="r" b="b"/>
              <a:pathLst>
                <a:path w="307975" h="3267710">
                  <a:moveTo>
                    <a:pt x="307776" y="0"/>
                  </a:moveTo>
                  <a:lnTo>
                    <a:pt x="0" y="0"/>
                  </a:lnTo>
                  <a:lnTo>
                    <a:pt x="0" y="3267366"/>
                  </a:lnTo>
                  <a:lnTo>
                    <a:pt x="307776" y="3267366"/>
                  </a:lnTo>
                  <a:lnTo>
                    <a:pt x="3077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1465123" y="2563966"/>
              <a:ext cx="307975" cy="3267710"/>
            </a:xfrm>
            <a:custGeom>
              <a:avLst/>
              <a:gdLst/>
              <a:ahLst/>
              <a:cxnLst/>
              <a:rect l="l" t="t" r="r" b="b"/>
              <a:pathLst>
                <a:path w="307975" h="3267710">
                  <a:moveTo>
                    <a:pt x="0" y="3267366"/>
                  </a:moveTo>
                  <a:lnTo>
                    <a:pt x="0" y="0"/>
                  </a:lnTo>
                  <a:lnTo>
                    <a:pt x="307777" y="0"/>
                  </a:lnTo>
                  <a:lnTo>
                    <a:pt x="307777" y="3267366"/>
                  </a:lnTo>
                  <a:lnTo>
                    <a:pt x="0" y="326736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1701343" y="3085593"/>
              <a:ext cx="12700" cy="2654300"/>
            </a:xfrm>
            <a:custGeom>
              <a:avLst/>
              <a:gdLst/>
              <a:ahLst/>
              <a:cxnLst/>
              <a:rect l="l" t="t" r="r" b="b"/>
              <a:pathLst>
                <a:path w="12700" h="2654300">
                  <a:moveTo>
                    <a:pt x="12700" y="0"/>
                  </a:moveTo>
                  <a:lnTo>
                    <a:pt x="0" y="0"/>
                  </a:lnTo>
                  <a:lnTo>
                    <a:pt x="0" y="2654299"/>
                  </a:lnTo>
                  <a:lnTo>
                    <a:pt x="12700" y="2654299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0563C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1514990" y="3068465"/>
            <a:ext cx="224154" cy="26841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45"/>
              </a:lnSpc>
            </a:pPr>
            <a:r>
              <a:rPr sz="1400" dirty="0">
                <a:solidFill>
                  <a:srgbClr val="0563C1"/>
                </a:solidFill>
                <a:latin typeface="Arial"/>
                <a:cs typeface="Arial"/>
              </a:rPr>
              <a:t>HTCondor</a:t>
            </a:r>
            <a:r>
              <a:rPr sz="1400" spc="-35" dirty="0">
                <a:solidFill>
                  <a:srgbClr val="0563C1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0563C1"/>
                </a:solidFill>
                <a:latin typeface="Arial"/>
                <a:cs typeface="Arial"/>
              </a:rPr>
              <a:t>Manual:</a:t>
            </a:r>
            <a:r>
              <a:rPr sz="1400" spc="-35" dirty="0">
                <a:solidFill>
                  <a:srgbClr val="0563C1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563C1"/>
                </a:solidFill>
                <a:latin typeface="Arial"/>
                <a:cs typeface="Arial"/>
              </a:rPr>
              <a:t>condor_status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66</a:t>
            </a:fld>
            <a:endParaRPr spc="-25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Find</a:t>
            </a:r>
            <a:r>
              <a:rPr spc="15" dirty="0"/>
              <a:t> </a:t>
            </a:r>
            <a:r>
              <a:rPr dirty="0"/>
              <a:t>Machine</a:t>
            </a:r>
            <a:r>
              <a:rPr spc="5" dirty="0"/>
              <a:t> </a:t>
            </a:r>
            <a:r>
              <a:rPr spc="-10" dirty="0"/>
              <a:t>Attributes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95779"/>
            <a:ext cx="9049385" cy="119189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41300" marR="5080" indent="-228600">
              <a:lnSpc>
                <a:spcPts val="3100"/>
              </a:lnSpc>
              <a:spcBef>
                <a:spcPts val="42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Use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same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options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as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b="1" spc="-10" dirty="0">
                <a:latin typeface="Courier New"/>
                <a:cs typeface="Courier New"/>
              </a:rPr>
              <a:t>condor_q:</a:t>
            </a:r>
            <a:r>
              <a:rPr sz="2800" b="1" spc="-860" dirty="0">
                <a:latin typeface="Courier New"/>
                <a:cs typeface="Courier New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get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attributes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-50" dirty="0">
                <a:latin typeface="Arial"/>
                <a:cs typeface="Arial"/>
              </a:rPr>
              <a:t>a </a:t>
            </a:r>
            <a:r>
              <a:rPr sz="2800" dirty="0">
                <a:latin typeface="Arial"/>
                <a:cs typeface="Arial"/>
              </a:rPr>
              <a:t>specific</a:t>
            </a:r>
            <a:r>
              <a:rPr sz="2800" spc="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machine,</a:t>
            </a:r>
            <a:r>
              <a:rPr sz="2800" spc="9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use:</a:t>
            </a:r>
            <a:endParaRPr sz="2800" dirty="0">
              <a:latin typeface="Arial"/>
              <a:cs typeface="Arial"/>
            </a:endParaRPr>
          </a:p>
          <a:p>
            <a:pPr marL="560070">
              <a:lnSpc>
                <a:spcPts val="2665"/>
              </a:lnSpc>
            </a:pPr>
            <a:r>
              <a:rPr sz="2400" b="1" dirty="0">
                <a:latin typeface="Courier New"/>
                <a:cs typeface="Courier New"/>
              </a:rPr>
              <a:t>condor_status</a:t>
            </a:r>
            <a:r>
              <a:rPr sz="2400" b="1" spc="-40" dirty="0">
                <a:latin typeface="Courier New"/>
                <a:cs typeface="Courier New"/>
              </a:rPr>
              <a:t> </a:t>
            </a:r>
            <a:r>
              <a:rPr sz="2400" b="1" spc="-10" dirty="0">
                <a:solidFill>
                  <a:srgbClr val="CB3A46"/>
                </a:solidFill>
                <a:latin typeface="Courier New"/>
                <a:cs typeface="Courier New"/>
              </a:rPr>
              <a:t>-</a:t>
            </a:r>
            <a:r>
              <a:rPr sz="2400" b="1" dirty="0">
                <a:solidFill>
                  <a:srgbClr val="CB3A46"/>
                </a:solidFill>
                <a:latin typeface="Courier New"/>
                <a:cs typeface="Courier New"/>
              </a:rPr>
              <a:t>l</a:t>
            </a:r>
            <a:r>
              <a:rPr sz="2400" b="1" spc="-35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b="1" i="1" spc="-10" dirty="0">
                <a:solidFill>
                  <a:srgbClr val="CB3A46"/>
                </a:solidFill>
                <a:latin typeface="Courier New"/>
                <a:cs typeface="Courier New"/>
              </a:rPr>
              <a:t>Slot/Machine</a:t>
            </a:r>
            <a:endParaRPr sz="2400" dirty="0">
              <a:latin typeface="Courier New"/>
              <a:cs typeface="Courier Ne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07858" y="3226812"/>
            <a:ext cx="11085195" cy="2877185"/>
            <a:chOff x="707858" y="3226812"/>
            <a:chExt cx="11085195" cy="2877185"/>
          </a:xfrm>
        </p:grpSpPr>
        <p:sp>
          <p:nvSpPr>
            <p:cNvPr id="5" name="object 5"/>
            <p:cNvSpPr/>
            <p:nvPr/>
          </p:nvSpPr>
          <p:spPr>
            <a:xfrm>
              <a:off x="745958" y="3264912"/>
              <a:ext cx="11008995" cy="2800985"/>
            </a:xfrm>
            <a:custGeom>
              <a:avLst/>
              <a:gdLst/>
              <a:ahLst/>
              <a:cxnLst/>
              <a:rect l="l" t="t" r="r" b="b"/>
              <a:pathLst>
                <a:path w="11008995" h="2800985">
                  <a:moveTo>
                    <a:pt x="11008894" y="0"/>
                  </a:moveTo>
                  <a:lnTo>
                    <a:pt x="0" y="0"/>
                  </a:lnTo>
                  <a:lnTo>
                    <a:pt x="0" y="2800766"/>
                  </a:lnTo>
                  <a:lnTo>
                    <a:pt x="11008894" y="2800766"/>
                  </a:lnTo>
                  <a:lnTo>
                    <a:pt x="110088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745958" y="3264912"/>
              <a:ext cx="11008995" cy="2800985"/>
            </a:xfrm>
            <a:custGeom>
              <a:avLst/>
              <a:gdLst/>
              <a:ahLst/>
              <a:cxnLst/>
              <a:rect l="l" t="t" r="r" b="b"/>
              <a:pathLst>
                <a:path w="11008995" h="2800985">
                  <a:moveTo>
                    <a:pt x="0" y="0"/>
                  </a:moveTo>
                  <a:lnTo>
                    <a:pt x="11008894" y="0"/>
                  </a:lnTo>
                  <a:lnTo>
                    <a:pt x="11008894" y="2800767"/>
                  </a:lnTo>
                  <a:lnTo>
                    <a:pt x="0" y="2800767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37398" y="3258820"/>
            <a:ext cx="5513705" cy="77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50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$ condor_status -l 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  <a:hlinkClick r:id="rId2"/>
              </a:rPr>
              <a:t>slot1_1@c001.chtc.wisc.edu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HasFileTransfer = </a:t>
            </a:r>
            <a:r>
              <a:rPr sz="1600" spc="-20" dirty="0">
                <a:solidFill>
                  <a:srgbClr val="FFFFFF"/>
                </a:solidFill>
                <a:latin typeface="Courier New"/>
                <a:cs typeface="Courier New"/>
              </a:rPr>
              <a:t>true</a:t>
            </a:r>
            <a:endParaRPr sz="1600" dirty="0">
              <a:latin typeface="Courier New"/>
              <a:cs typeface="Courier New"/>
            </a:endParaRPr>
          </a:p>
          <a:p>
            <a:pPr>
              <a:lnSpc>
                <a:spcPts val="1895"/>
              </a:lnSpc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COLLECTOR_HOST_STRING = 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"cm.chtc.wisc.edu”</a:t>
            </a:r>
            <a:endParaRPr sz="1600" dirty="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67</a:t>
            </a:fld>
            <a:endParaRPr spc="-25" dirty="0"/>
          </a:p>
        </p:txBody>
      </p:sp>
      <p:sp>
        <p:nvSpPr>
          <p:cNvPr id="8" name="object 8"/>
          <p:cNvSpPr txBox="1"/>
          <p:nvPr/>
        </p:nvSpPr>
        <p:spPr>
          <a:xfrm>
            <a:off x="3648855" y="4008628"/>
            <a:ext cx="28244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43334c001.chtc.wisc.edu</a:t>
            </a:r>
            <a:endParaRPr sz="1600" dirty="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48658" y="4478020"/>
            <a:ext cx="7591425" cy="53784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5"/>
              </a:spcBef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( 72</a:t>
            </a:r>
            <a:r>
              <a:rPr sz="16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- 68 * ( WantGlidein =?= true ) ) </a:t>
            </a:r>
            <a:r>
              <a:rPr sz="1600" spc="-50" dirty="0">
                <a:solidFill>
                  <a:srgbClr val="FFFFFF"/>
                </a:solidFill>
                <a:latin typeface="Courier New"/>
                <a:cs typeface="Courier New"/>
              </a:rPr>
              <a:t>)</a:t>
            </a:r>
            <a:endParaRPr sz="16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) &amp;&amp; (</a:t>
            </a:r>
            <a:r>
              <a:rPr sz="16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IsValidCheckpointPlatform ) &amp;&amp; ( WithinResourceLimits </a:t>
            </a:r>
            <a:r>
              <a:rPr sz="1600" spc="-50" dirty="0">
                <a:solidFill>
                  <a:srgbClr val="FFFFFF"/>
                </a:solidFill>
                <a:latin typeface="Courier New"/>
                <a:cs typeface="Courier New"/>
              </a:rPr>
              <a:t>)</a:t>
            </a:r>
            <a:endParaRPr sz="1600" dirty="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7398" y="4008628"/>
            <a:ext cx="2701925" cy="19704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R="5080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TotalTimeClaimedBusy </a:t>
            </a:r>
            <a:r>
              <a:rPr sz="1600" spc="-50" dirty="0">
                <a:solidFill>
                  <a:srgbClr val="FFFFFF"/>
                </a:solidFill>
                <a:latin typeface="Courier New"/>
                <a:cs typeface="Courier New"/>
              </a:rPr>
              <a:t>= 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Mips = 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17902 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MAX_PREEMPT = ( 3600 </a:t>
            </a:r>
            <a:r>
              <a:rPr sz="1600" spc="-50" dirty="0">
                <a:solidFill>
                  <a:srgbClr val="FFFFFF"/>
                </a:solidFill>
                <a:latin typeface="Courier New"/>
                <a:cs typeface="Courier New"/>
              </a:rPr>
              <a:t>*</a:t>
            </a:r>
            <a:endParaRPr sz="1600" dirty="0">
              <a:latin typeface="Courier New"/>
              <a:cs typeface="Courier New"/>
            </a:endParaRPr>
          </a:p>
          <a:p>
            <a:pPr marR="5080">
              <a:lnSpc>
                <a:spcPts val="1900"/>
              </a:lnSpc>
              <a:spcBef>
                <a:spcPts val="105"/>
              </a:spcBef>
            </a:pP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Requirements = ( 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START 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State = </a:t>
            </a:r>
            <a:r>
              <a:rPr sz="1600" spc="-10" dirty="0">
                <a:solidFill>
                  <a:srgbClr val="FFFFFF"/>
                </a:solidFill>
                <a:latin typeface="Courier New"/>
                <a:cs typeface="Courier New"/>
              </a:rPr>
              <a:t>"Claimed" 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OpSysMajorVer = </a:t>
            </a:r>
            <a:r>
              <a:rPr sz="1600" spc="-50" dirty="0">
                <a:solidFill>
                  <a:srgbClr val="FFFFFF"/>
                </a:solidFill>
                <a:latin typeface="Courier New"/>
                <a:cs typeface="Courier New"/>
              </a:rPr>
              <a:t>6 </a:t>
            </a:r>
            <a:r>
              <a:rPr sz="1600" dirty="0">
                <a:solidFill>
                  <a:srgbClr val="FFFFFF"/>
                </a:solidFill>
                <a:latin typeface="Courier New"/>
                <a:cs typeface="Courier New"/>
              </a:rPr>
              <a:t>OpSysName = </a:t>
            </a:r>
            <a:r>
              <a:rPr sz="1600" spc="-20" dirty="0">
                <a:solidFill>
                  <a:srgbClr val="FFFFFF"/>
                </a:solidFill>
                <a:latin typeface="Courier New"/>
                <a:cs typeface="Courier New"/>
              </a:rPr>
              <a:t>"SL”</a:t>
            </a:r>
            <a:endParaRPr sz="1600" dirty="0">
              <a:latin typeface="Courier New"/>
              <a:cs typeface="Courier New"/>
            </a:endParaRPr>
          </a:p>
          <a:p>
            <a:pPr>
              <a:lnSpc>
                <a:spcPts val="1825"/>
              </a:lnSpc>
            </a:pPr>
            <a:r>
              <a:rPr sz="1600" spc="-25" dirty="0">
                <a:solidFill>
                  <a:srgbClr val="FFFFFF"/>
                </a:solidFill>
                <a:latin typeface="Courier New"/>
                <a:cs typeface="Courier New"/>
              </a:rPr>
              <a:t>...</a:t>
            </a:r>
            <a:endParaRPr sz="160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Useful</a:t>
            </a:r>
            <a:r>
              <a:rPr spc="-5" dirty="0"/>
              <a:t> </a:t>
            </a:r>
            <a:r>
              <a:rPr dirty="0"/>
              <a:t>Machine</a:t>
            </a:r>
            <a:r>
              <a:rPr spc="-10" dirty="0"/>
              <a:t> Attributes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68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716532"/>
            <a:ext cx="9069705" cy="309499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dirty="0">
                <a:latin typeface="Courier New"/>
                <a:cs typeface="Courier New"/>
              </a:rPr>
              <a:t>Machine,</a:t>
            </a:r>
            <a:r>
              <a:rPr sz="2800" b="1" spc="-55" dirty="0">
                <a:latin typeface="Courier New"/>
                <a:cs typeface="Courier New"/>
              </a:rPr>
              <a:t> </a:t>
            </a:r>
            <a:r>
              <a:rPr sz="2800" b="1" dirty="0">
                <a:latin typeface="Courier New"/>
                <a:cs typeface="Courier New"/>
              </a:rPr>
              <a:t>Name</a:t>
            </a:r>
            <a:r>
              <a:rPr sz="2800" dirty="0">
                <a:latin typeface="Arial"/>
                <a:cs typeface="Arial"/>
              </a:rPr>
              <a:t>: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name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40" dirty="0">
                <a:latin typeface="Arial"/>
                <a:cs typeface="Arial"/>
              </a:rPr>
              <a:t>server,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slot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dirty="0">
                <a:latin typeface="Courier New"/>
                <a:cs typeface="Courier New"/>
              </a:rPr>
              <a:t>Cpus,</a:t>
            </a:r>
            <a:r>
              <a:rPr sz="2800" b="1" spc="-40" dirty="0">
                <a:latin typeface="Courier New"/>
                <a:cs typeface="Courier New"/>
              </a:rPr>
              <a:t> </a:t>
            </a:r>
            <a:r>
              <a:rPr sz="2800" b="1" dirty="0">
                <a:latin typeface="Courier New"/>
                <a:cs typeface="Courier New"/>
              </a:rPr>
              <a:t>Memory,</a:t>
            </a:r>
            <a:r>
              <a:rPr sz="2800" b="1" spc="-40" dirty="0">
                <a:latin typeface="Courier New"/>
                <a:cs typeface="Courier New"/>
              </a:rPr>
              <a:t> </a:t>
            </a:r>
            <a:r>
              <a:rPr sz="2800" b="1" dirty="0">
                <a:latin typeface="Courier New"/>
                <a:cs typeface="Courier New"/>
              </a:rPr>
              <a:t>Disk</a:t>
            </a:r>
            <a:r>
              <a:rPr sz="2800" dirty="0">
                <a:latin typeface="Arial"/>
                <a:cs typeface="Arial"/>
              </a:rPr>
              <a:t>: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resources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on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that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server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dirty="0">
                <a:latin typeface="Courier New"/>
                <a:cs typeface="Courier New"/>
              </a:rPr>
              <a:t>GPUs,</a:t>
            </a:r>
            <a:r>
              <a:rPr sz="2800" b="1" spc="20" dirty="0">
                <a:latin typeface="Courier New"/>
                <a:cs typeface="Courier New"/>
              </a:rPr>
              <a:t> </a:t>
            </a:r>
            <a:r>
              <a:rPr sz="2800" b="1" dirty="0">
                <a:latin typeface="Courier New"/>
                <a:cs typeface="Courier New"/>
              </a:rPr>
              <a:t>GPUs_DeviceName</a:t>
            </a:r>
            <a:r>
              <a:rPr sz="2800" dirty="0">
                <a:latin typeface="Arial"/>
                <a:cs typeface="Arial"/>
              </a:rPr>
              <a:t>: number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type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GPUs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dirty="0">
                <a:latin typeface="Courier New"/>
                <a:cs typeface="Courier New"/>
              </a:rPr>
              <a:t>RemoteOwner</a:t>
            </a:r>
            <a:r>
              <a:rPr sz="2800" dirty="0">
                <a:latin typeface="Arial"/>
                <a:cs typeface="Arial"/>
              </a:rPr>
              <a:t>: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Who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is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running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dirty="0">
                <a:latin typeface="Courier New"/>
                <a:cs typeface="Courier New"/>
              </a:rPr>
              <a:t>CPUModel</a:t>
            </a:r>
            <a:r>
              <a:rPr sz="2800" dirty="0">
                <a:latin typeface="Arial"/>
                <a:cs typeface="Arial"/>
              </a:rPr>
              <a:t>: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type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CPU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72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...and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more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60" dirty="0">
                <a:latin typeface="Arial"/>
                <a:cs typeface="Arial"/>
              </a:rPr>
              <a:t>(see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manual</a:t>
            </a:r>
            <a:r>
              <a:rPr sz="2800" spc="-10" dirty="0">
                <a:latin typeface="Arial"/>
                <a:cs typeface="Arial"/>
              </a:rPr>
              <a:t>)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Display</a:t>
            </a:r>
            <a:r>
              <a:rPr spc="-30" dirty="0"/>
              <a:t> </a:t>
            </a:r>
            <a:r>
              <a:rPr dirty="0"/>
              <a:t>Machine</a:t>
            </a:r>
            <a:r>
              <a:rPr spc="-25" dirty="0"/>
              <a:t> </a:t>
            </a:r>
            <a:r>
              <a:rPr spc="-10" dirty="0"/>
              <a:t>Attributes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07858" y="3148755"/>
            <a:ext cx="11085195" cy="2938780"/>
            <a:chOff x="707858" y="3148755"/>
            <a:chExt cx="11085195" cy="2938780"/>
          </a:xfrm>
        </p:grpSpPr>
        <p:sp>
          <p:nvSpPr>
            <p:cNvPr id="4" name="object 4"/>
            <p:cNvSpPr/>
            <p:nvPr/>
          </p:nvSpPr>
          <p:spPr>
            <a:xfrm>
              <a:off x="745958" y="3186855"/>
              <a:ext cx="11008995" cy="2862580"/>
            </a:xfrm>
            <a:custGeom>
              <a:avLst/>
              <a:gdLst/>
              <a:ahLst/>
              <a:cxnLst/>
              <a:rect l="l" t="t" r="r" b="b"/>
              <a:pathLst>
                <a:path w="11008995" h="2862579">
                  <a:moveTo>
                    <a:pt x="11008894" y="0"/>
                  </a:moveTo>
                  <a:lnTo>
                    <a:pt x="0" y="0"/>
                  </a:lnTo>
                  <a:lnTo>
                    <a:pt x="0" y="2862321"/>
                  </a:lnTo>
                  <a:lnTo>
                    <a:pt x="11008894" y="2862321"/>
                  </a:lnTo>
                  <a:lnTo>
                    <a:pt x="110088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45958" y="3186855"/>
              <a:ext cx="11008995" cy="2862580"/>
            </a:xfrm>
            <a:custGeom>
              <a:avLst/>
              <a:gdLst/>
              <a:ahLst/>
              <a:cxnLst/>
              <a:rect l="l" t="t" r="r" b="b"/>
              <a:pathLst>
                <a:path w="11008995" h="2862579">
                  <a:moveTo>
                    <a:pt x="0" y="0"/>
                  </a:moveTo>
                  <a:lnTo>
                    <a:pt x="11008894" y="0"/>
                  </a:lnTo>
                  <a:lnTo>
                    <a:pt x="11008894" y="2862322"/>
                  </a:lnTo>
                  <a:lnTo>
                    <a:pt x="0" y="2862322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24698" y="1795779"/>
            <a:ext cx="10264775" cy="19786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33375" marR="213360" indent="-228600">
              <a:lnSpc>
                <a:spcPts val="3100"/>
              </a:lnSpc>
              <a:spcBef>
                <a:spcPts val="420"/>
              </a:spcBef>
              <a:buChar char="•"/>
              <a:tabLst>
                <a:tab pos="334010" algn="l"/>
              </a:tabLst>
            </a:pPr>
            <a:r>
              <a:rPr sz="2800" dirty="0">
                <a:latin typeface="Arial"/>
                <a:cs typeface="Arial"/>
              </a:rPr>
              <a:t>Use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same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options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as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b="1" dirty="0">
                <a:latin typeface="Courier New"/>
                <a:cs typeface="Courier New"/>
              </a:rPr>
              <a:t>condor_q</a:t>
            </a:r>
            <a:r>
              <a:rPr sz="2800" dirty="0">
                <a:latin typeface="Arial"/>
                <a:cs typeface="Arial"/>
              </a:rPr>
              <a:t>,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part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2,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display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attributes, </a:t>
            </a:r>
            <a:r>
              <a:rPr sz="2800" spc="-25" dirty="0">
                <a:latin typeface="Arial"/>
                <a:cs typeface="Arial"/>
              </a:rPr>
              <a:t>use</a:t>
            </a:r>
            <a:endParaRPr sz="2800" dirty="0">
              <a:latin typeface="Arial"/>
              <a:cs typeface="Arial"/>
            </a:endParaRPr>
          </a:p>
          <a:p>
            <a:pPr marL="287020">
              <a:lnSpc>
                <a:spcPts val="2665"/>
              </a:lnSpc>
            </a:pPr>
            <a:r>
              <a:rPr sz="2400" b="1" dirty="0">
                <a:latin typeface="Courier New"/>
                <a:cs typeface="Courier New"/>
              </a:rPr>
              <a:t>condor_status</a:t>
            </a:r>
            <a:r>
              <a:rPr sz="2400" b="1" spc="-60" dirty="0">
                <a:latin typeface="Courier New"/>
                <a:cs typeface="Courier New"/>
              </a:rPr>
              <a:t> </a:t>
            </a:r>
            <a:r>
              <a:rPr sz="2400" b="1" dirty="0">
                <a:solidFill>
                  <a:srgbClr val="CB3A46"/>
                </a:solidFill>
                <a:latin typeface="Courier New"/>
                <a:cs typeface="Courier New"/>
              </a:rPr>
              <a:t>[Machine]</a:t>
            </a:r>
            <a:r>
              <a:rPr sz="2400" b="1" spc="-45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b="1" spc="-10" dirty="0">
                <a:solidFill>
                  <a:srgbClr val="CB3A46"/>
                </a:solidFill>
                <a:latin typeface="Courier New"/>
                <a:cs typeface="Courier New"/>
              </a:rPr>
              <a:t>-</a:t>
            </a:r>
            <a:r>
              <a:rPr sz="2400" b="1" dirty="0">
                <a:solidFill>
                  <a:srgbClr val="CB3A46"/>
                </a:solidFill>
                <a:latin typeface="Courier New"/>
                <a:cs typeface="Courier New"/>
              </a:rPr>
              <a:t>af</a:t>
            </a:r>
            <a:r>
              <a:rPr sz="2400" b="1" spc="-45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b="1" i="1" dirty="0">
                <a:solidFill>
                  <a:srgbClr val="CB3A46"/>
                </a:solidFill>
                <a:latin typeface="Courier New"/>
                <a:cs typeface="Courier New"/>
              </a:rPr>
              <a:t>Attribute1</a:t>
            </a:r>
            <a:r>
              <a:rPr sz="2400" b="1" i="1" spc="-50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b="1" i="1" dirty="0">
                <a:solidFill>
                  <a:srgbClr val="CB3A46"/>
                </a:solidFill>
                <a:latin typeface="Courier New"/>
                <a:cs typeface="Courier New"/>
              </a:rPr>
              <a:t>Attribute2</a:t>
            </a:r>
            <a:r>
              <a:rPr sz="2400" b="1" i="1" spc="-40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b="1" spc="-25" dirty="0">
                <a:solidFill>
                  <a:srgbClr val="CB3A46"/>
                </a:solidFill>
                <a:latin typeface="Courier New"/>
                <a:cs typeface="Courier New"/>
              </a:rPr>
              <a:t>...</a:t>
            </a:r>
            <a:endParaRPr sz="24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825"/>
              </a:spcBef>
            </a:pPr>
            <a:r>
              <a:rPr sz="1800" b="1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800" b="1" spc="-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ourier New"/>
                <a:cs typeface="Courier New"/>
              </a:rPr>
              <a:t>condor_status</a:t>
            </a:r>
            <a:r>
              <a:rPr sz="1800" b="1" spc="-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ourier New"/>
                <a:cs typeface="Courier New"/>
              </a:rPr>
              <a:t>e000.chtc.wisc.edu</a:t>
            </a:r>
            <a:r>
              <a:rPr sz="1800" b="1" spc="-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ourier New"/>
                <a:cs typeface="Courier New"/>
              </a:rPr>
              <a:t>–af</a:t>
            </a:r>
            <a:r>
              <a:rPr sz="1800" b="1" spc="-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ourier New"/>
                <a:cs typeface="Courier New"/>
              </a:rPr>
              <a:t>Name</a:t>
            </a:r>
            <a:r>
              <a:rPr sz="1800" b="1" spc="-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ourier New"/>
                <a:cs typeface="Courier New"/>
              </a:rPr>
              <a:t>CPUs</a:t>
            </a:r>
            <a:r>
              <a:rPr sz="1800" b="1" spc="-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ourier New"/>
                <a:cs typeface="Courier New"/>
              </a:rPr>
              <a:t>Memory</a:t>
            </a:r>
            <a:r>
              <a:rPr sz="1800" b="1" spc="-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ourier New"/>
                <a:cs typeface="Courier New"/>
              </a:rPr>
              <a:t>Disk</a:t>
            </a:r>
            <a:r>
              <a:rPr sz="1800" b="1" spc="-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ourier New"/>
                <a:cs typeface="Courier New"/>
              </a:rPr>
              <a:t>HasCHTCStaging</a:t>
            </a:r>
            <a:endParaRPr sz="1800" dirty="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  <a:hlinkClick r:id="rId2"/>
              </a:rPr>
              <a:t>slot1@e1013.chtc.wisc.edu</a:t>
            </a:r>
            <a:r>
              <a:rPr sz="1800" spc="-10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800" spc="-1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80116</a:t>
            </a:r>
            <a:r>
              <a:rPr sz="1800" spc="-10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82285091</a:t>
            </a:r>
            <a:r>
              <a:rPr sz="1800" spc="-10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ourier New"/>
                <a:cs typeface="Courier New"/>
              </a:rPr>
              <a:t>false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69</a:t>
            </a:fld>
            <a:endParaRPr spc="-25" dirty="0"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805648" y="3808345"/>
          <a:ext cx="6614793" cy="2157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9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15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29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ts val="1714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3"/>
                        </a:rPr>
                        <a:t>slot1_1@e1013.chtc.wisc.edu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4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7310">
                        <a:lnSpc>
                          <a:spcPts val="1714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768</a:t>
                      </a:r>
                      <a:r>
                        <a:rPr sz="1800" spc="-3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12992383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ts val="1714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false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 marL="31750">
                        <a:lnSpc>
                          <a:spcPts val="1920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4"/>
                        </a:rPr>
                        <a:t>slot1_2@e1013.chtc.wisc.edu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7310">
                        <a:lnSpc>
                          <a:spcPts val="1920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1536</a:t>
                      </a:r>
                      <a:r>
                        <a:rPr sz="1800" spc="-4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1332553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ts val="1920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false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ts val="1905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5"/>
                        </a:rPr>
                        <a:t>slot1_3@e1013.chtc.wisc.edu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5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7310">
                        <a:lnSpc>
                          <a:spcPts val="1905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768</a:t>
                      </a:r>
                      <a:r>
                        <a:rPr sz="1800" spc="-3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12992383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ts val="1905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false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830">
                <a:tc>
                  <a:txBody>
                    <a:bodyPr/>
                    <a:lstStyle/>
                    <a:p>
                      <a:pPr marL="31750">
                        <a:lnSpc>
                          <a:spcPts val="2005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6"/>
                        </a:rPr>
                        <a:t>slot1_4@e1013.chtc.wisc.edu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5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5"/>
                        </a:lnSpc>
                      </a:pP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1536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5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1332553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ts val="2005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false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31750">
                        <a:lnSpc>
                          <a:spcPts val="1920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7"/>
                        </a:rPr>
                        <a:t>slot1_5@e1013.chtc.wisc.edu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1536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1332553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ts val="1920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false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31750">
                        <a:lnSpc>
                          <a:spcPts val="1860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8"/>
                        </a:rPr>
                        <a:t>slot1_7@e1013.chtc.wisc.edu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1536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1332553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ts val="1860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false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 marL="31750">
                        <a:lnSpc>
                          <a:spcPts val="1920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9"/>
                        </a:rPr>
                        <a:t>slot1_8@e1013.chtc.wisc.edu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2048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20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2331967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ctr">
                        <a:lnSpc>
                          <a:spcPts val="1920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false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31750">
                        <a:lnSpc>
                          <a:spcPts val="1905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  <a:hlinkClick r:id="rId10"/>
                        </a:rPr>
                        <a:t>slot1_9@e1013.chtc.wisc.edu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5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5"/>
                        </a:lnSpc>
                      </a:pPr>
                      <a:r>
                        <a:rPr sz="18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1536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5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1332553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ts val="1905"/>
                        </a:lnSpc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false</a:t>
                      </a:r>
                      <a:endParaRPr sz="18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761" y="1292094"/>
            <a:ext cx="11669733" cy="3831177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35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25" dirty="0">
                <a:solidFill>
                  <a:srgbClr val="242424"/>
                </a:solidFill>
                <a:latin typeface="Arial"/>
                <a:cs typeface="Arial"/>
              </a:rPr>
              <a:t>Documentation:</a:t>
            </a:r>
            <a:endParaRPr sz="2400" dirty="0">
              <a:latin typeface="Arial"/>
              <a:cs typeface="Arial"/>
            </a:endParaRPr>
          </a:p>
          <a:p>
            <a:pPr marL="822960" lvl="1" indent="-343535">
              <a:lnSpc>
                <a:spcPct val="100000"/>
              </a:lnSpc>
              <a:spcBef>
                <a:spcPts val="1100"/>
              </a:spcBef>
              <a:buChar char="•"/>
              <a:tabLst>
                <a:tab pos="822325" algn="l"/>
                <a:tab pos="822960" algn="l"/>
              </a:tabLst>
            </a:pPr>
            <a:r>
              <a:rPr sz="2100" spc="-125" dirty="0">
                <a:solidFill>
                  <a:srgbClr val="242424"/>
                </a:solidFill>
                <a:latin typeface="Arial"/>
                <a:cs typeface="Arial"/>
              </a:rPr>
              <a:t>ISyE</a:t>
            </a:r>
            <a:r>
              <a:rPr lang="en-US" sz="2100" spc="-12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spc="-125" dirty="0">
                <a:solidFill>
                  <a:srgbClr val="242424"/>
                </a:solidFill>
                <a:latin typeface="Arial"/>
                <a:cs typeface="Arial"/>
              </a:rPr>
              <a:t>website</a:t>
            </a:r>
            <a:r>
              <a:rPr sz="2100" spc="-2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endParaRPr sz="2100" dirty="0">
              <a:latin typeface="Arial"/>
              <a:cs typeface="Arial"/>
            </a:endParaRPr>
          </a:p>
          <a:p>
            <a:pPr marL="1499235" lvl="2" indent="-344170">
              <a:lnSpc>
                <a:spcPct val="100000"/>
              </a:lnSpc>
              <a:spcBef>
                <a:spcPts val="1160"/>
              </a:spcBef>
              <a:buClr>
                <a:srgbClr val="242424"/>
              </a:buClr>
              <a:buChar char="•"/>
              <a:tabLst>
                <a:tab pos="1499235" algn="l"/>
                <a:tab pos="1499870" algn="l"/>
              </a:tabLst>
            </a:pPr>
            <a:r>
              <a:rPr sz="2100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https://www.</a:t>
            </a:r>
            <a:r>
              <a:rPr lang="en-US" sz="2100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</a:rPr>
              <a:t>isye.gatech.edu/about/school/computing</a:t>
            </a:r>
            <a:endParaRPr sz="2100" dirty="0">
              <a:latin typeface="Arial"/>
              <a:cs typeface="Arial"/>
            </a:endParaRPr>
          </a:p>
          <a:p>
            <a:pPr marL="1499235" lvl="2" indent="-344170">
              <a:lnSpc>
                <a:spcPct val="100000"/>
              </a:lnSpc>
              <a:spcBef>
                <a:spcPts val="1085"/>
              </a:spcBef>
              <a:buClr>
                <a:srgbClr val="242424"/>
              </a:buClr>
              <a:buChar char="•"/>
              <a:tabLst>
                <a:tab pos="1499235" algn="l"/>
                <a:tab pos="1499870" algn="l"/>
              </a:tabLst>
            </a:pPr>
            <a:r>
              <a:rPr sz="2100" u="sng" spc="-8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https://www2.isye.gatech.edu/apps/helpdesk/kb/browse/866-Computational-</a:t>
            </a:r>
            <a:r>
              <a:rPr sz="21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Resources</a:t>
            </a:r>
            <a:endParaRPr sz="2100" dirty="0">
              <a:latin typeface="Arial"/>
              <a:cs typeface="Arial"/>
            </a:endParaRPr>
          </a:p>
          <a:p>
            <a:pPr marL="822960" lvl="1" indent="-343535">
              <a:lnSpc>
                <a:spcPct val="100000"/>
              </a:lnSpc>
              <a:spcBef>
                <a:spcPts val="1085"/>
              </a:spcBef>
              <a:buChar char="•"/>
              <a:tabLst>
                <a:tab pos="822325" algn="l"/>
                <a:tab pos="822960" algn="l"/>
              </a:tabLst>
            </a:pPr>
            <a:r>
              <a:rPr sz="2100" spc="-160" dirty="0">
                <a:solidFill>
                  <a:srgbClr val="242424"/>
                </a:solidFill>
                <a:latin typeface="Arial"/>
                <a:cs typeface="Arial"/>
              </a:rPr>
              <a:t>HTCondor</a:t>
            </a:r>
            <a:r>
              <a:rPr sz="2100" spc="-13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spc="-85" dirty="0">
                <a:solidFill>
                  <a:srgbClr val="242424"/>
                </a:solidFill>
                <a:latin typeface="Arial"/>
                <a:cs typeface="Arial"/>
              </a:rPr>
              <a:t>website</a:t>
            </a:r>
            <a:r>
              <a:rPr sz="2100" spc="-7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spc="-135" dirty="0">
                <a:solidFill>
                  <a:srgbClr val="242424"/>
                </a:solidFill>
                <a:latin typeface="Arial"/>
                <a:cs typeface="Arial"/>
              </a:rPr>
              <a:t>(make</a:t>
            </a:r>
            <a:r>
              <a:rPr sz="2100" spc="-6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spc="-55" dirty="0">
                <a:solidFill>
                  <a:srgbClr val="242424"/>
                </a:solidFill>
                <a:latin typeface="Arial"/>
                <a:cs typeface="Arial"/>
              </a:rPr>
              <a:t>sure</a:t>
            </a:r>
            <a:r>
              <a:rPr sz="2100" spc="-31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spc="-100" dirty="0">
                <a:solidFill>
                  <a:srgbClr val="242424"/>
                </a:solidFill>
                <a:latin typeface="Arial"/>
                <a:cs typeface="Arial"/>
              </a:rPr>
              <a:t>you</a:t>
            </a:r>
            <a:r>
              <a:rPr sz="2100" spc="-6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spc="-90" dirty="0">
                <a:solidFill>
                  <a:srgbClr val="242424"/>
                </a:solidFill>
                <a:latin typeface="Arial"/>
                <a:cs typeface="Arial"/>
              </a:rPr>
              <a:t>select</a:t>
            </a:r>
            <a:r>
              <a:rPr sz="2100" spc="-15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242424"/>
                </a:solidFill>
                <a:latin typeface="Arial"/>
                <a:cs typeface="Arial"/>
              </a:rPr>
              <a:t>the</a:t>
            </a:r>
            <a:r>
              <a:rPr sz="2100" spc="-6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spc="-85" dirty="0">
                <a:solidFill>
                  <a:srgbClr val="242424"/>
                </a:solidFill>
                <a:latin typeface="Arial"/>
                <a:cs typeface="Arial"/>
              </a:rPr>
              <a:t>‘stable’</a:t>
            </a:r>
            <a:r>
              <a:rPr sz="2100" spc="-2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242424"/>
                </a:solidFill>
                <a:latin typeface="Arial"/>
                <a:cs typeface="Arial"/>
              </a:rPr>
              <a:t>release)</a:t>
            </a:r>
            <a:endParaRPr sz="2100" dirty="0">
              <a:latin typeface="Arial"/>
              <a:cs typeface="Arial"/>
            </a:endParaRPr>
          </a:p>
          <a:p>
            <a:pPr marL="1499235" lvl="2" indent="-344170">
              <a:lnSpc>
                <a:spcPct val="100000"/>
              </a:lnSpc>
              <a:spcBef>
                <a:spcPts val="1085"/>
              </a:spcBef>
              <a:buClr>
                <a:srgbClr val="242424"/>
              </a:buClr>
              <a:buChar char="•"/>
              <a:tabLst>
                <a:tab pos="1499235" algn="l"/>
                <a:tab pos="1499870" algn="l"/>
              </a:tabLst>
            </a:pPr>
            <a:r>
              <a:rPr sz="2100" u="sng" spc="-4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https://research.cs.wisc.edu/htcondor/manual/</a:t>
            </a:r>
            <a:endParaRPr lang="en-US" sz="2100" u="sng" spc="-50"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Arial"/>
              <a:cs typeface="Arial"/>
            </a:endParaRPr>
          </a:p>
          <a:p>
            <a:pPr marL="1499235" lvl="2" indent="-344170">
              <a:lnSpc>
                <a:spcPct val="100000"/>
              </a:lnSpc>
              <a:spcBef>
                <a:spcPts val="1160"/>
              </a:spcBef>
              <a:buClr>
                <a:srgbClr val="242424"/>
              </a:buClr>
              <a:buChar char="•"/>
              <a:tabLst>
                <a:tab pos="1499235" algn="l"/>
                <a:tab pos="1499870" algn="l"/>
              </a:tabLst>
            </a:pPr>
            <a:r>
              <a:rPr lang="en-US" sz="2100" dirty="0">
                <a:latin typeface="Arial"/>
                <a:cs typeface="Arial"/>
                <a:hlinkClick r:id="rId4"/>
              </a:rPr>
              <a:t>https://htcondor.readthedocs.io/en/latest/users-manual/quick-start-guide.html</a:t>
            </a:r>
            <a:endParaRPr lang="en-US" sz="2100" dirty="0">
              <a:latin typeface="Arial"/>
              <a:cs typeface="Arial"/>
            </a:endParaRPr>
          </a:p>
          <a:p>
            <a:pPr marL="1155065" lvl="2">
              <a:lnSpc>
                <a:spcPct val="100000"/>
              </a:lnSpc>
              <a:spcBef>
                <a:spcPts val="1160"/>
              </a:spcBef>
              <a:buClr>
                <a:srgbClr val="242424"/>
              </a:buClr>
              <a:tabLst>
                <a:tab pos="1499235" algn="l"/>
                <a:tab pos="1499870" algn="l"/>
              </a:tabLst>
            </a:pPr>
            <a:endParaRPr sz="2100" dirty="0">
              <a:latin typeface="Arial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4C27A7-C1D5-94F0-D916-E820BB76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5408" cy="1055841"/>
          </a:xfrm>
        </p:spPr>
        <p:txBody>
          <a:bodyPr/>
          <a:lstStyle/>
          <a:p>
            <a:r>
              <a:rPr lang="en-US" dirty="0"/>
              <a:t>HTCondor Documentation</a:t>
            </a:r>
          </a:p>
        </p:txBody>
      </p:sp>
    </p:spTree>
    <p:extLst>
      <p:ext uri="{BB962C8B-B14F-4D97-AF65-F5344CB8AC3E}">
        <p14:creationId xmlns:p14="http://schemas.microsoft.com/office/powerpoint/2010/main" val="28673817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Machine</a:t>
            </a:r>
            <a:r>
              <a:rPr spc="90" dirty="0"/>
              <a:t> </a:t>
            </a:r>
            <a:r>
              <a:rPr spc="-10" dirty="0"/>
              <a:t>Attributes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13145"/>
            <a:ext cx="6870065" cy="994410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44"/>
              </a:spcBef>
              <a:buChar char="•"/>
              <a:tabLst>
                <a:tab pos="241300" algn="l"/>
              </a:tabLst>
            </a:pPr>
            <a:r>
              <a:rPr sz="2800" spc="-190" dirty="0">
                <a:latin typeface="Arial"/>
                <a:cs typeface="Arial"/>
              </a:rPr>
              <a:t>To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summarize,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use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spc="165" dirty="0">
                <a:latin typeface="Arial"/>
                <a:cs typeface="Arial"/>
              </a:rPr>
              <a:t>"-</a:t>
            </a:r>
            <a:r>
              <a:rPr sz="2800" spc="75" dirty="0">
                <a:latin typeface="Arial"/>
                <a:cs typeface="Arial"/>
              </a:rPr>
              <a:t>compact"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option</a:t>
            </a:r>
            <a:endParaRPr sz="2800" dirty="0">
              <a:latin typeface="Arial"/>
              <a:cs typeface="Arial"/>
            </a:endParaRPr>
          </a:p>
          <a:p>
            <a:pPr marL="377825">
              <a:lnSpc>
                <a:spcPct val="100000"/>
              </a:lnSpc>
              <a:spcBef>
                <a:spcPts val="640"/>
              </a:spcBef>
            </a:pPr>
            <a:r>
              <a:rPr sz="2400" b="1" dirty="0">
                <a:latin typeface="Courier New"/>
                <a:cs typeface="Courier New"/>
              </a:rPr>
              <a:t>condor_status</a:t>
            </a:r>
            <a:r>
              <a:rPr sz="2400" b="1" spc="-75" dirty="0">
                <a:latin typeface="Courier New"/>
                <a:cs typeface="Courier New"/>
              </a:rPr>
              <a:t> </a:t>
            </a:r>
            <a:r>
              <a:rPr sz="2400" b="1" spc="-10" dirty="0">
                <a:solidFill>
                  <a:srgbClr val="CB3A46"/>
                </a:solidFill>
                <a:latin typeface="Courier New"/>
                <a:cs typeface="Courier New"/>
              </a:rPr>
              <a:t>-compact</a:t>
            </a:r>
            <a:endParaRPr sz="2400" dirty="0">
              <a:latin typeface="Courier New"/>
              <a:cs typeface="Courier Ne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33689" y="2819125"/>
            <a:ext cx="9525000" cy="3308350"/>
            <a:chOff x="1333689" y="2819125"/>
            <a:chExt cx="9525000" cy="3308350"/>
          </a:xfrm>
        </p:grpSpPr>
        <p:sp>
          <p:nvSpPr>
            <p:cNvPr id="5" name="object 5"/>
            <p:cNvSpPr/>
            <p:nvPr/>
          </p:nvSpPr>
          <p:spPr>
            <a:xfrm>
              <a:off x="1371789" y="2857225"/>
              <a:ext cx="9448800" cy="3232150"/>
            </a:xfrm>
            <a:custGeom>
              <a:avLst/>
              <a:gdLst/>
              <a:ahLst/>
              <a:cxnLst/>
              <a:rect l="l" t="t" r="r" b="b"/>
              <a:pathLst>
                <a:path w="9448800" h="3232150">
                  <a:moveTo>
                    <a:pt x="9448420" y="0"/>
                  </a:moveTo>
                  <a:lnTo>
                    <a:pt x="0" y="0"/>
                  </a:lnTo>
                  <a:lnTo>
                    <a:pt x="0" y="3231654"/>
                  </a:lnTo>
                  <a:lnTo>
                    <a:pt x="9448420" y="3231654"/>
                  </a:lnTo>
                  <a:lnTo>
                    <a:pt x="94484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371789" y="2857225"/>
              <a:ext cx="9448800" cy="3232150"/>
            </a:xfrm>
            <a:custGeom>
              <a:avLst/>
              <a:gdLst/>
              <a:ahLst/>
              <a:cxnLst/>
              <a:rect l="l" t="t" r="r" b="b"/>
              <a:pathLst>
                <a:path w="9448800" h="3232150">
                  <a:moveTo>
                    <a:pt x="0" y="0"/>
                  </a:moveTo>
                  <a:lnTo>
                    <a:pt x="9448421" y="0"/>
                  </a:lnTo>
                  <a:lnTo>
                    <a:pt x="9448421" y="3231654"/>
                  </a:lnTo>
                  <a:lnTo>
                    <a:pt x="0" y="3231654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431479" y="2927008"/>
          <a:ext cx="8625204" cy="1610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5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0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60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2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02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23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22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50520">
                <a:tc>
                  <a:txBody>
                    <a:bodyPr/>
                    <a:lstStyle/>
                    <a:p>
                      <a:pPr marL="31750">
                        <a:lnSpc>
                          <a:spcPts val="113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$</a:t>
                      </a:r>
                      <a:r>
                        <a:rPr sz="1200" spc="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condor_status</a:t>
                      </a:r>
                      <a:r>
                        <a:rPr sz="1200" spc="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-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compact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  <a:p>
                      <a:pPr marL="31750">
                        <a:lnSpc>
                          <a:spcPts val="143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Machine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Platform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317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R="38100" algn="r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Slots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317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R="38100" algn="r">
                        <a:lnSpc>
                          <a:spcPct val="10000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Cpus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317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Gpus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317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R="38100" algn="r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TotalGb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317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R="83820" algn="r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FreCpu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317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FreeGb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317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R="38100" algn="r">
                        <a:lnSpc>
                          <a:spcPct val="10000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CpuLoad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317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50" dirty="0">
                        <a:latin typeface="Times New Roman"/>
                        <a:cs typeface="Times New Roman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ST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3175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245">
                <a:tc>
                  <a:txBody>
                    <a:bodyPr/>
                    <a:lstStyle/>
                    <a:p>
                      <a:pPr marL="3175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e007.chtc.wisc.edu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x64/SL6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29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29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23.46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85090" algn="r">
                        <a:lnSpc>
                          <a:spcPts val="129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0.00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1.24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290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Cb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31750">
                        <a:lnSpc>
                          <a:spcPts val="124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e008.chtc.wisc.edu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24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x64/SL6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24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24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4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23.46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85090" algn="r">
                        <a:lnSpc>
                          <a:spcPts val="124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4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0.46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4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0.97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240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Cb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31750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e009.chtc.wisc.edu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x64/SL6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55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11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55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23.46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85090" algn="r">
                        <a:lnSpc>
                          <a:spcPts val="125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5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0.00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5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0.81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255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**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3175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e010.chtc.wisc.edu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x64/SL6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29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29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23.46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85090" algn="r">
                        <a:lnSpc>
                          <a:spcPts val="129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4.46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0.76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290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Cb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31750">
                        <a:lnSpc>
                          <a:spcPts val="125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matlab-build-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1.chtc.wisc.edu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x64/SL6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25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55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12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23.45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1255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11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13.45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5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0.00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255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**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31750">
                        <a:lnSpc>
                          <a:spcPts val="129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matlab-build-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5.chtc.wisc.edu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x64/SL6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290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90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23.45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1290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90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23.45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290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0.04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ts val="1290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Ui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1750">
                        <a:lnSpc>
                          <a:spcPts val="119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mem1.chtc.wisc.edu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19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x64/SL6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195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195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80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19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1009.67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85090" algn="r">
                        <a:lnSpc>
                          <a:spcPts val="119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19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0.17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195"/>
                        </a:lnSpc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0.60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1195"/>
                        </a:lnSpc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**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70</a:t>
            </a:fld>
            <a:endParaRPr spc="-25" dirty="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168079" y="4935640"/>
          <a:ext cx="7147554" cy="10655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1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5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0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59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2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37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35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59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Total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Owner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Claimed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Unclaimed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Matched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Preempting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83820" algn="r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Backfill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14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Drain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x64/SL6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6921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10416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6921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6921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9984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6921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427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6921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6921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6921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85090" algn="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6921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69215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85">
                <a:tc>
                  <a:txBody>
                    <a:bodyPr/>
                    <a:lstStyle/>
                    <a:p>
                      <a:pPr marR="38100" algn="r">
                        <a:lnSpc>
                          <a:spcPts val="1255"/>
                        </a:lnSpc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x64/WinVista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25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25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25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25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25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25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125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255"/>
                        </a:lnSpc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R="38100" algn="r">
                        <a:lnSpc>
                          <a:spcPts val="1395"/>
                        </a:lnSpc>
                        <a:spcBef>
                          <a:spcPts val="55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Total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395"/>
                        </a:lnSpc>
                        <a:spcBef>
                          <a:spcPts val="555"/>
                        </a:spcBef>
                      </a:pPr>
                      <a:r>
                        <a:rPr sz="12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10418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395"/>
                        </a:lnSpc>
                        <a:spcBef>
                          <a:spcPts val="55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2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395"/>
                        </a:lnSpc>
                        <a:spcBef>
                          <a:spcPts val="555"/>
                        </a:spcBef>
                      </a:pPr>
                      <a:r>
                        <a:rPr sz="12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9984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r">
                        <a:lnSpc>
                          <a:spcPts val="1395"/>
                        </a:lnSpc>
                        <a:spcBef>
                          <a:spcPts val="555"/>
                        </a:spcBef>
                      </a:pPr>
                      <a:r>
                        <a:rPr sz="12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427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395"/>
                        </a:lnSpc>
                        <a:spcBef>
                          <a:spcPts val="55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r">
                        <a:lnSpc>
                          <a:spcPts val="1395"/>
                        </a:lnSpc>
                        <a:spcBef>
                          <a:spcPts val="55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84455" algn="r">
                        <a:lnSpc>
                          <a:spcPts val="1395"/>
                        </a:lnSpc>
                        <a:spcBef>
                          <a:spcPts val="55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395"/>
                        </a:lnSpc>
                        <a:spcBef>
                          <a:spcPts val="55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</a:t>
                      </a: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70485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0589" y="3580892"/>
            <a:ext cx="96037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680" dirty="0"/>
              <a:t>T</a:t>
            </a:r>
            <a:r>
              <a:rPr sz="6000" spc="30" dirty="0"/>
              <a:t>es</a:t>
            </a:r>
            <a:r>
              <a:rPr sz="6000" spc="25" dirty="0"/>
              <a:t>t</a:t>
            </a:r>
            <a:r>
              <a:rPr sz="6000" spc="35" dirty="0"/>
              <a:t>i</a:t>
            </a:r>
            <a:r>
              <a:rPr sz="6000" spc="30" dirty="0"/>
              <a:t>ng</a:t>
            </a:r>
            <a:r>
              <a:rPr sz="6000" spc="-135" dirty="0"/>
              <a:t> </a:t>
            </a:r>
            <a:r>
              <a:rPr sz="6000" dirty="0"/>
              <a:t>and</a:t>
            </a:r>
            <a:r>
              <a:rPr sz="6000" spc="-145" dirty="0"/>
              <a:t> </a:t>
            </a:r>
            <a:r>
              <a:rPr sz="6000" spc="-560" dirty="0"/>
              <a:t>T</a:t>
            </a:r>
            <a:r>
              <a:rPr sz="6000" spc="-80" dirty="0"/>
              <a:t>r</a:t>
            </a:r>
            <a:r>
              <a:rPr sz="6000" spc="40" dirty="0"/>
              <a:t>o</a:t>
            </a:r>
            <a:r>
              <a:rPr sz="6000" spc="35" dirty="0"/>
              <a:t>ub</a:t>
            </a:r>
            <a:r>
              <a:rPr sz="6000" spc="40" dirty="0"/>
              <a:t>l</a:t>
            </a:r>
            <a:r>
              <a:rPr sz="6000" spc="35" dirty="0"/>
              <a:t>esh</a:t>
            </a:r>
            <a:r>
              <a:rPr sz="6000" spc="40" dirty="0"/>
              <a:t>oo</a:t>
            </a:r>
            <a:r>
              <a:rPr sz="6000" spc="30" dirty="0"/>
              <a:t>t</a:t>
            </a:r>
            <a:r>
              <a:rPr sz="6000" spc="40" dirty="0"/>
              <a:t>i</a:t>
            </a:r>
            <a:r>
              <a:rPr sz="6000" spc="35" dirty="0"/>
              <a:t>ng</a:t>
            </a:r>
            <a:endParaRPr sz="600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71</a:t>
            </a:fld>
            <a:endParaRPr spc="-25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spc="-80" dirty="0"/>
              <a:t> </a:t>
            </a:r>
            <a:r>
              <a:rPr dirty="0"/>
              <a:t>Can</a:t>
            </a:r>
            <a:r>
              <a:rPr spc="-70" dirty="0"/>
              <a:t> </a:t>
            </a:r>
            <a:r>
              <a:rPr dirty="0"/>
              <a:t>Go</a:t>
            </a:r>
            <a:r>
              <a:rPr spc="-75" dirty="0"/>
              <a:t> </a:t>
            </a:r>
            <a:r>
              <a:rPr spc="-10" dirty="0"/>
              <a:t>Wrong?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72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808988"/>
            <a:ext cx="9303385" cy="3307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3200" spc="50" dirty="0">
                <a:latin typeface="Arial"/>
                <a:cs typeface="Arial"/>
              </a:rPr>
              <a:t>Jobs</a:t>
            </a:r>
            <a:r>
              <a:rPr sz="3200" spc="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can</a:t>
            </a:r>
            <a:r>
              <a:rPr sz="3200" spc="20" dirty="0">
                <a:latin typeface="Arial"/>
                <a:cs typeface="Arial"/>
              </a:rPr>
              <a:t> </a:t>
            </a:r>
            <a:r>
              <a:rPr sz="3200" spc="50" dirty="0">
                <a:latin typeface="Arial"/>
                <a:cs typeface="Arial"/>
              </a:rPr>
              <a:t>go</a:t>
            </a:r>
            <a:r>
              <a:rPr sz="3200" spc="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wrong</a:t>
            </a:r>
            <a:r>
              <a:rPr sz="3200" spc="2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“internally”:</a:t>
            </a:r>
            <a:endParaRPr sz="3200" dirty="0">
              <a:latin typeface="Arial"/>
              <a:cs typeface="Arial"/>
            </a:endParaRPr>
          </a:p>
          <a:p>
            <a:pPr marL="228600" marR="6985" lvl="1" indent="-228600" algn="r">
              <a:lnSpc>
                <a:spcPct val="100000"/>
              </a:lnSpc>
              <a:spcBef>
                <a:spcPts val="160"/>
              </a:spcBef>
              <a:buChar char="•"/>
              <a:tabLst>
                <a:tab pos="228600" algn="l"/>
              </a:tabLst>
            </a:pPr>
            <a:r>
              <a:rPr sz="2800" dirty="0">
                <a:latin typeface="Arial"/>
                <a:cs typeface="Arial"/>
              </a:rPr>
              <a:t>something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happens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after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executable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begins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run</a:t>
            </a:r>
            <a:endParaRPr sz="2800" dirty="0">
              <a:latin typeface="Arial"/>
              <a:cs typeface="Arial"/>
            </a:endParaRPr>
          </a:p>
          <a:p>
            <a:pPr marL="228600" marR="5080" indent="-228600" algn="r">
              <a:lnSpc>
                <a:spcPct val="100000"/>
              </a:lnSpc>
              <a:spcBef>
                <a:spcPts val="535"/>
              </a:spcBef>
              <a:buChar char="•"/>
              <a:tabLst>
                <a:tab pos="228600" algn="l"/>
              </a:tabLst>
            </a:pPr>
            <a:r>
              <a:rPr sz="3200" spc="50" dirty="0">
                <a:latin typeface="Arial"/>
                <a:cs typeface="Arial"/>
              </a:rPr>
              <a:t>Jobs</a:t>
            </a:r>
            <a:r>
              <a:rPr sz="3200" spc="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can</a:t>
            </a:r>
            <a:r>
              <a:rPr sz="3200" spc="15" dirty="0">
                <a:latin typeface="Arial"/>
                <a:cs typeface="Arial"/>
              </a:rPr>
              <a:t> </a:t>
            </a:r>
            <a:r>
              <a:rPr sz="3200" spc="50" dirty="0">
                <a:latin typeface="Arial"/>
                <a:cs typeface="Arial"/>
              </a:rPr>
              <a:t>go</a:t>
            </a:r>
            <a:r>
              <a:rPr sz="3200" spc="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wrong</a:t>
            </a:r>
            <a:r>
              <a:rPr sz="3200" spc="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from</a:t>
            </a:r>
            <a:r>
              <a:rPr sz="3200" spc="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HTCondor’s</a:t>
            </a:r>
            <a:r>
              <a:rPr sz="3200" spc="15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perspective:</a:t>
            </a:r>
            <a:endParaRPr sz="32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60"/>
              </a:spcBef>
              <a:buChar char="•"/>
              <a:tabLst>
                <a:tab pos="698500" algn="l"/>
              </a:tabLst>
            </a:pPr>
            <a:r>
              <a:rPr sz="2800" dirty="0">
                <a:latin typeface="Arial"/>
                <a:cs typeface="Arial"/>
              </a:rPr>
              <a:t>A</a:t>
            </a:r>
            <a:r>
              <a:rPr sz="2800" spc="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can’t</a:t>
            </a:r>
            <a:r>
              <a:rPr sz="2800" spc="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be</a:t>
            </a:r>
            <a:r>
              <a:rPr sz="2800" spc="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started</a:t>
            </a:r>
            <a:r>
              <a:rPr sz="2800" spc="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at</a:t>
            </a:r>
            <a:r>
              <a:rPr sz="2800" spc="8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all,</a:t>
            </a:r>
            <a:endParaRPr sz="28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Char char="•"/>
              <a:tabLst>
                <a:tab pos="698500" algn="l"/>
              </a:tabLst>
            </a:pPr>
            <a:r>
              <a:rPr sz="2800" dirty="0">
                <a:latin typeface="Arial"/>
                <a:cs typeface="Arial"/>
              </a:rPr>
              <a:t>Uses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65" dirty="0">
                <a:latin typeface="Arial"/>
                <a:cs typeface="Arial"/>
              </a:rPr>
              <a:t>too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much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memory,</a:t>
            </a:r>
            <a:endParaRPr sz="28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45"/>
              </a:spcBef>
              <a:buChar char="•"/>
              <a:tabLst>
                <a:tab pos="698500" algn="l"/>
              </a:tabLst>
            </a:pPr>
            <a:r>
              <a:rPr sz="2800" dirty="0">
                <a:latin typeface="Arial"/>
                <a:cs typeface="Arial"/>
              </a:rPr>
              <a:t>Has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badly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formatted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executable,</a:t>
            </a:r>
            <a:endParaRPr sz="28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20"/>
              </a:spcBef>
              <a:buChar char="•"/>
              <a:tabLst>
                <a:tab pos="698500" algn="l"/>
              </a:tabLst>
            </a:pPr>
            <a:r>
              <a:rPr sz="2800" dirty="0">
                <a:latin typeface="Arial"/>
                <a:cs typeface="Arial"/>
              </a:rPr>
              <a:t>And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more...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5" dirty="0"/>
              <a:t>“Live”</a:t>
            </a:r>
            <a:r>
              <a:rPr spc="20" dirty="0"/>
              <a:t> </a:t>
            </a:r>
            <a:r>
              <a:rPr spc="-10" dirty="0"/>
              <a:t>Troubleshooting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8988"/>
            <a:ext cx="7661909" cy="932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ts val="381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3200" spc="-225" dirty="0">
                <a:latin typeface="Arial"/>
                <a:cs typeface="Arial"/>
              </a:rPr>
              <a:t>To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log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in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80" dirty="0">
                <a:latin typeface="Arial"/>
                <a:cs typeface="Arial"/>
              </a:rPr>
              <a:t>to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50" dirty="0">
                <a:latin typeface="Arial"/>
                <a:cs typeface="Arial"/>
              </a:rPr>
              <a:t>job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where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spc="50" dirty="0">
                <a:latin typeface="Arial"/>
                <a:cs typeface="Arial"/>
              </a:rPr>
              <a:t>it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is</a:t>
            </a:r>
            <a:r>
              <a:rPr sz="3200" spc="-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running,</a:t>
            </a:r>
            <a:r>
              <a:rPr sz="3200" spc="-20" dirty="0">
                <a:latin typeface="Arial"/>
                <a:cs typeface="Arial"/>
              </a:rPr>
              <a:t> use:</a:t>
            </a:r>
            <a:endParaRPr sz="3200" dirty="0">
              <a:latin typeface="Arial"/>
              <a:cs typeface="Arial"/>
            </a:endParaRPr>
          </a:p>
          <a:p>
            <a:pPr marL="469900">
              <a:lnSpc>
                <a:spcPts val="3329"/>
              </a:lnSpc>
            </a:pPr>
            <a:r>
              <a:rPr sz="2800" b="1" dirty="0">
                <a:solidFill>
                  <a:srgbClr val="CB3A46"/>
                </a:solidFill>
                <a:latin typeface="Courier New"/>
                <a:cs typeface="Courier New"/>
              </a:rPr>
              <a:t>condor_ssh_to_job</a:t>
            </a:r>
            <a:r>
              <a:rPr sz="2800" b="1" spc="-170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800" b="1" spc="-10" dirty="0">
                <a:solidFill>
                  <a:srgbClr val="CB3A46"/>
                </a:solidFill>
                <a:latin typeface="Courier New"/>
                <a:cs typeface="Courier New"/>
              </a:rPr>
              <a:t>JobId</a:t>
            </a:r>
            <a:endParaRPr sz="2800" dirty="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20912" y="3222570"/>
            <a:ext cx="7454900" cy="100012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7150" rIns="0" bIns="0" rtlCol="0">
            <a:spAutoFit/>
          </a:bodyPr>
          <a:lstStyle/>
          <a:p>
            <a:pPr marL="129539">
              <a:lnSpc>
                <a:spcPct val="100000"/>
              </a:lnSpc>
              <a:spcBef>
                <a:spcPts val="450"/>
              </a:spcBef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800" spc="-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condor_ssh_to_job</a:t>
            </a:r>
            <a:r>
              <a:rPr sz="1800" spc="-9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ourier New"/>
                <a:cs typeface="Courier New"/>
              </a:rPr>
              <a:t>128.0</a:t>
            </a:r>
            <a:endParaRPr sz="1800" dirty="0">
              <a:latin typeface="Courier New"/>
              <a:cs typeface="Courier New"/>
            </a:endParaRPr>
          </a:p>
          <a:p>
            <a:pPr marL="129539">
              <a:lnSpc>
                <a:spcPts val="2135"/>
              </a:lnSpc>
              <a:spcBef>
                <a:spcPts val="45"/>
              </a:spcBef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Welcome</a:t>
            </a:r>
            <a:r>
              <a:rPr sz="1800" spc="-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to</a:t>
            </a:r>
            <a:r>
              <a:rPr sz="1800" spc="-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urier New"/>
                <a:cs typeface="Courier New"/>
              </a:rPr>
              <a:t>slot1_31@e395.chtc.wisc.edu!</a:t>
            </a:r>
            <a:endParaRPr sz="1800" dirty="0">
              <a:latin typeface="Courier New"/>
              <a:cs typeface="Courier New"/>
            </a:endParaRPr>
          </a:p>
          <a:p>
            <a:pPr marL="129539">
              <a:lnSpc>
                <a:spcPts val="2135"/>
              </a:lnSpc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Your</a:t>
            </a:r>
            <a:r>
              <a:rPr sz="1800" spc="-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condor</a:t>
            </a:r>
            <a:r>
              <a:rPr sz="1800" spc="-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job</a:t>
            </a:r>
            <a:r>
              <a:rPr sz="1800" spc="-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is</a:t>
            </a:r>
            <a:r>
              <a:rPr sz="1800" spc="-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running</a:t>
            </a:r>
            <a:r>
              <a:rPr sz="1800" spc="-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with</a:t>
            </a:r>
            <a:r>
              <a:rPr sz="18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pid(s)</a:t>
            </a:r>
            <a:r>
              <a:rPr sz="1800" spc="-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urier New"/>
                <a:cs typeface="Courier New"/>
              </a:rPr>
              <a:t>3954839.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73</a:t>
            </a:fld>
            <a:endParaRPr spc="-25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Reviewing</a:t>
            </a:r>
            <a:r>
              <a:rPr spc="-280" dirty="0"/>
              <a:t> </a:t>
            </a:r>
            <a:r>
              <a:rPr dirty="0"/>
              <a:t>Failed</a:t>
            </a:r>
            <a:r>
              <a:rPr spc="-275" dirty="0"/>
              <a:t> </a:t>
            </a:r>
            <a:r>
              <a:rPr spc="50" dirty="0"/>
              <a:t>Jobs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74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8804275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job’s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log, </a:t>
            </a:r>
            <a:r>
              <a:rPr sz="2800" spc="55" dirty="0">
                <a:latin typeface="Arial"/>
                <a:cs typeface="Arial"/>
              </a:rPr>
              <a:t>output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error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files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can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provide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valuable </a:t>
            </a:r>
            <a:r>
              <a:rPr sz="2800" dirty="0">
                <a:latin typeface="Arial"/>
                <a:cs typeface="Arial"/>
              </a:rPr>
              <a:t>information</a:t>
            </a:r>
            <a:r>
              <a:rPr sz="2800" spc="1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</a:t>
            </a:r>
            <a:r>
              <a:rPr sz="2800" spc="1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troubleshooting</a:t>
            </a:r>
            <a:endParaRPr sz="2800" dirty="0">
              <a:latin typeface="Arial"/>
              <a:cs typeface="Arial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751013" y="2855003"/>
          <a:ext cx="8814434" cy="2876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8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8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8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705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b="1" spc="-25" dirty="0">
                          <a:latin typeface="Arial"/>
                          <a:cs typeface="Arial"/>
                        </a:rPr>
                        <a:t>Log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Output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Error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710">
                <a:tc>
                  <a:txBody>
                    <a:bodyPr/>
                    <a:lstStyle/>
                    <a:p>
                      <a:pPr marL="376555" marR="229235" indent="-285750">
                        <a:lnSpc>
                          <a:spcPts val="2090"/>
                        </a:lnSpc>
                        <a:spcBef>
                          <a:spcPts val="450"/>
                        </a:spcBef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When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jobs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were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submitted,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started,</a:t>
                      </a:r>
                      <a:r>
                        <a:rPr sz="18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and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571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591185">
                        <a:lnSpc>
                          <a:spcPts val="2090"/>
                        </a:lnSpc>
                        <a:spcBef>
                          <a:spcPts val="45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Any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“print”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“display”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 your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571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97485">
                        <a:lnSpc>
                          <a:spcPts val="2090"/>
                        </a:lnSpc>
                        <a:spcBef>
                          <a:spcPts val="45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Captured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the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operating system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571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465">
                <a:tc>
                  <a:txBody>
                    <a:bodyPr/>
                    <a:lstStyle/>
                    <a:p>
                      <a:pPr marL="376555">
                        <a:lnSpc>
                          <a:spcPts val="2050"/>
                        </a:lnSpc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stopped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377190" indent="-286385">
                        <a:lnSpc>
                          <a:spcPts val="2125"/>
                        </a:lnSpc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Resources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used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2090"/>
                        </a:lnSpc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program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035">
                <a:tc>
                  <a:txBody>
                    <a:bodyPr/>
                    <a:lstStyle/>
                    <a:p>
                      <a:pPr marL="377190" indent="-286385">
                        <a:lnSpc>
                          <a:spcPts val="2090"/>
                        </a:lnSpc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Exit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status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3285">
                <a:tc>
                  <a:txBody>
                    <a:bodyPr/>
                    <a:lstStyle/>
                    <a:p>
                      <a:pPr marL="377190" indent="-286385">
                        <a:lnSpc>
                          <a:spcPts val="2050"/>
                        </a:lnSpc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Where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ran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377190" indent="-286385">
                        <a:lnSpc>
                          <a:spcPts val="2125"/>
                        </a:lnSpc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Interruption</a:t>
                      </a:r>
                      <a:r>
                        <a:rPr sz="18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reasons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Reviewing</a:t>
            </a:r>
            <a:r>
              <a:rPr spc="-200" dirty="0"/>
              <a:t> </a:t>
            </a:r>
            <a:r>
              <a:rPr dirty="0"/>
              <a:t>Recent</a:t>
            </a:r>
            <a:r>
              <a:rPr spc="-195" dirty="0"/>
              <a:t> </a:t>
            </a:r>
            <a:r>
              <a:rPr spc="50" dirty="0"/>
              <a:t>Jobs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95779"/>
            <a:ext cx="10239375" cy="174752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800" spc="-190" dirty="0">
                <a:latin typeface="Arial"/>
                <a:cs typeface="Arial"/>
              </a:rPr>
              <a:t>To</a:t>
            </a:r>
            <a:r>
              <a:rPr sz="2800" dirty="0">
                <a:latin typeface="Arial"/>
                <a:cs typeface="Arial"/>
              </a:rPr>
              <a:t> review a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large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group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 at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once,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use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CB3A46"/>
                </a:solidFill>
                <a:latin typeface="Courier New"/>
                <a:cs typeface="Courier New"/>
              </a:rPr>
              <a:t>condor_history [U/C/J]</a:t>
            </a:r>
            <a:endParaRPr sz="2800" dirty="0">
              <a:latin typeface="Courier New"/>
              <a:cs typeface="Courier New"/>
            </a:endParaRPr>
          </a:p>
          <a:p>
            <a:pPr marL="241300" marR="161290" indent="-228600">
              <a:lnSpc>
                <a:spcPts val="3220"/>
              </a:lnSpc>
              <a:spcBef>
                <a:spcPts val="805"/>
              </a:spcBef>
              <a:buFont typeface="Arial"/>
              <a:buChar char="•"/>
              <a:tabLst>
                <a:tab pos="437515" algn="l"/>
                <a:tab pos="438150" algn="l"/>
                <a:tab pos="4214495" algn="l"/>
              </a:tabLst>
            </a:pPr>
            <a:r>
              <a:rPr dirty="0"/>
              <a:t>	</a:t>
            </a:r>
            <a:r>
              <a:rPr sz="2800" dirty="0">
                <a:latin typeface="Arial"/>
                <a:cs typeface="Arial"/>
              </a:rPr>
              <a:t>As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b="1" spc="-10" dirty="0">
                <a:latin typeface="Courier New"/>
                <a:cs typeface="Courier New"/>
              </a:rPr>
              <a:t>condor_q</a:t>
            </a:r>
            <a:r>
              <a:rPr sz="2800" b="1" spc="-915" dirty="0">
                <a:latin typeface="Courier New"/>
                <a:cs typeface="Courier New"/>
              </a:rPr>
              <a:t> </a:t>
            </a:r>
            <a:r>
              <a:rPr sz="2800" dirty="0">
                <a:latin typeface="Arial"/>
                <a:cs typeface="Arial"/>
              </a:rPr>
              <a:t>is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the</a:t>
            </a:r>
            <a:r>
              <a:rPr sz="2800" dirty="0">
                <a:latin typeface="Arial"/>
                <a:cs typeface="Arial"/>
              </a:rPr>
              <a:t>	present,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b="1" dirty="0">
                <a:latin typeface="Courier New"/>
                <a:cs typeface="Courier New"/>
              </a:rPr>
              <a:t>condor_history</a:t>
            </a:r>
            <a:r>
              <a:rPr sz="2800" b="1" spc="-65" dirty="0">
                <a:latin typeface="Courier New"/>
                <a:cs typeface="Courier New"/>
              </a:rPr>
              <a:t> </a:t>
            </a:r>
            <a:r>
              <a:rPr sz="2800" dirty="0">
                <a:latin typeface="Arial"/>
                <a:cs typeface="Arial"/>
              </a:rPr>
              <a:t>is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the </a:t>
            </a:r>
            <a:r>
              <a:rPr sz="2800" spc="-20" dirty="0">
                <a:latin typeface="Arial"/>
                <a:cs typeface="Arial"/>
              </a:rPr>
              <a:t>past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59928" y="3631280"/>
            <a:ext cx="7564755" cy="2323465"/>
            <a:chOff x="2059928" y="3631280"/>
            <a:chExt cx="7564755" cy="2323465"/>
          </a:xfrm>
        </p:grpSpPr>
        <p:sp>
          <p:nvSpPr>
            <p:cNvPr id="5" name="object 5"/>
            <p:cNvSpPr/>
            <p:nvPr/>
          </p:nvSpPr>
          <p:spPr>
            <a:xfrm>
              <a:off x="2098028" y="3669380"/>
              <a:ext cx="7488555" cy="2247265"/>
            </a:xfrm>
            <a:custGeom>
              <a:avLst/>
              <a:gdLst/>
              <a:ahLst/>
              <a:cxnLst/>
              <a:rect l="l" t="t" r="r" b="b"/>
              <a:pathLst>
                <a:path w="7488555" h="2247265">
                  <a:moveTo>
                    <a:pt x="7487946" y="0"/>
                  </a:moveTo>
                  <a:lnTo>
                    <a:pt x="0" y="0"/>
                  </a:lnTo>
                  <a:lnTo>
                    <a:pt x="0" y="2246769"/>
                  </a:lnTo>
                  <a:lnTo>
                    <a:pt x="7487946" y="2246769"/>
                  </a:lnTo>
                  <a:lnTo>
                    <a:pt x="748794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098028" y="3669380"/>
              <a:ext cx="7488555" cy="2247265"/>
            </a:xfrm>
            <a:custGeom>
              <a:avLst/>
              <a:gdLst/>
              <a:ahLst/>
              <a:cxnLst/>
              <a:rect l="l" t="t" r="r" b="b"/>
              <a:pathLst>
                <a:path w="7488555" h="2247265">
                  <a:moveTo>
                    <a:pt x="0" y="0"/>
                  </a:moveTo>
                  <a:lnTo>
                    <a:pt x="7487947" y="0"/>
                  </a:lnTo>
                  <a:lnTo>
                    <a:pt x="7487947" y="2246769"/>
                  </a:lnTo>
                  <a:lnTo>
                    <a:pt x="0" y="2246769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157718" y="3746059"/>
          <a:ext cx="7298051" cy="2092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9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727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54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553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81635">
                <a:tc gridSpan="2">
                  <a:txBody>
                    <a:bodyPr/>
                    <a:lstStyle/>
                    <a:p>
                      <a:pPr marL="31750">
                        <a:lnSpc>
                          <a:spcPts val="1300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$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 condor_history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  <a:p>
                      <a:pPr marL="137795">
                        <a:lnSpc>
                          <a:spcPts val="1610"/>
                        </a:lnSpc>
                        <a:tabLst>
                          <a:tab pos="988694" algn="l"/>
                        </a:tabLst>
                      </a:pPr>
                      <a:r>
                        <a:rPr sz="14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ID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	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OWNER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2705">
                        <a:lnSpc>
                          <a:spcPts val="130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  <a:p>
                      <a:pPr marL="159385">
                        <a:lnSpc>
                          <a:spcPts val="161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SUBMITTED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106045">
                        <a:lnSpc>
                          <a:spcPts val="164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RUN_TIME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52705">
                        <a:lnSpc>
                          <a:spcPts val="1645"/>
                        </a:lnSpc>
                      </a:pPr>
                      <a:r>
                        <a:rPr sz="14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ST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106045">
                        <a:lnSpc>
                          <a:spcPts val="164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COMPLETED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50" dirty="0">
                        <a:latin typeface="Times New Roman"/>
                        <a:cs typeface="Times New Roman"/>
                      </a:endParaRPr>
                    </a:p>
                    <a:p>
                      <a:pPr marL="159385">
                        <a:lnSpc>
                          <a:spcPts val="1645"/>
                        </a:lnSpc>
                      </a:pPr>
                      <a:r>
                        <a:rPr sz="1400" spc="-25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CMD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6985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 marL="31750">
                        <a:lnSpc>
                          <a:spcPts val="1639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189.1012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639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639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5/11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639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09:52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639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0+00:07:37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639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639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5/11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39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16:00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639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/home/alice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629">
                <a:tc>
                  <a:txBody>
                    <a:bodyPr/>
                    <a:lstStyle/>
                    <a:p>
                      <a:pPr marL="31750">
                        <a:lnSpc>
                          <a:spcPts val="147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189.1002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7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75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5/11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7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09:52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7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0+00:08:03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75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75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5/11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16:00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7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/home/alice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189.1081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85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5/11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09:52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0+00:03:16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85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5/11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16:00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/home/alice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189.944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85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5/11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09:52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0+00:11:15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85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5/11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16:00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/home/alice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185">
                <a:tc>
                  <a:txBody>
                    <a:bodyPr/>
                    <a:lstStyle/>
                    <a:p>
                      <a:pPr marL="31750">
                        <a:lnSpc>
                          <a:spcPts val="144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189.659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4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40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5/11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4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09:52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4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0+00:26:56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40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40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5/11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4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16:00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4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/home/alice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629">
                <a:tc>
                  <a:txBody>
                    <a:bodyPr/>
                    <a:lstStyle/>
                    <a:p>
                      <a:pPr marL="31750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189.1003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85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5/11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09:52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0+00:07:38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85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5/11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15:59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8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/home/alice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4629">
                <a:tc>
                  <a:txBody>
                    <a:bodyPr/>
                    <a:lstStyle/>
                    <a:p>
                      <a:pPr marL="31750">
                        <a:lnSpc>
                          <a:spcPts val="147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189.962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7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75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5/11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7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09:52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7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0+00:09:36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75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75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5/11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15:59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75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/home/alice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marL="31750">
                        <a:lnSpc>
                          <a:spcPts val="145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189.898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5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50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5/11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5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09:52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5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0+00:13:47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50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C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r">
                        <a:lnSpc>
                          <a:spcPts val="1450"/>
                        </a:lnSpc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5/11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5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15:59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145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Courier New"/>
                          <a:cs typeface="Courier New"/>
                        </a:rPr>
                        <a:t>/home/alice</a:t>
                      </a:r>
                      <a:endParaRPr sz="14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" name="object 14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98989"/>
                </a:solidFill>
                <a:latin typeface="Calibri"/>
                <a:cs typeface="Calibri"/>
              </a:rPr>
              <a:t>81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Held</a:t>
            </a:r>
            <a:r>
              <a:rPr spc="-10" dirty="0"/>
              <a:t> </a:t>
            </a:r>
            <a:r>
              <a:rPr spc="40" dirty="0"/>
              <a:t>Jobs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5450840" cy="327152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41300" marR="423545" indent="-228600" algn="just">
              <a:lnSpc>
                <a:spcPct val="90700"/>
              </a:lnSpc>
              <a:spcBef>
                <a:spcPts val="409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HTCondor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will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spc="60" dirty="0">
                <a:latin typeface="Arial"/>
                <a:cs typeface="Arial"/>
              </a:rPr>
              <a:t>put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your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on </a:t>
            </a:r>
            <a:r>
              <a:rPr sz="2800" dirty="0">
                <a:latin typeface="Arial"/>
                <a:cs typeface="Arial"/>
              </a:rPr>
              <a:t>hold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if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there’s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something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YOU </a:t>
            </a:r>
            <a:r>
              <a:rPr sz="2800" dirty="0">
                <a:latin typeface="Arial"/>
                <a:cs typeface="Arial"/>
              </a:rPr>
              <a:t>need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70" dirty="0">
                <a:latin typeface="Arial"/>
                <a:cs typeface="Arial"/>
              </a:rPr>
              <a:t>to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fix.</a:t>
            </a:r>
            <a:endParaRPr sz="2800" dirty="0">
              <a:latin typeface="Arial"/>
              <a:cs typeface="Arial"/>
            </a:endParaRPr>
          </a:p>
          <a:p>
            <a:pPr marL="241300" marR="5080" indent="-228600">
              <a:lnSpc>
                <a:spcPct val="90000"/>
              </a:lnSpc>
              <a:spcBef>
                <a:spcPts val="985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A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that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goes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on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hold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is </a:t>
            </a:r>
            <a:r>
              <a:rPr sz="2800" dirty="0">
                <a:latin typeface="Arial"/>
                <a:cs typeface="Arial"/>
              </a:rPr>
              <a:t>interrupted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(all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progress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is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lost)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kept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from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running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again,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30" dirty="0">
                <a:latin typeface="Arial"/>
                <a:cs typeface="Arial"/>
              </a:rPr>
              <a:t>but </a:t>
            </a:r>
            <a:r>
              <a:rPr sz="2800" dirty="0">
                <a:latin typeface="Arial"/>
                <a:cs typeface="Arial"/>
              </a:rPr>
              <a:t>remains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queue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spc="130" dirty="0">
                <a:latin typeface="Arial"/>
                <a:cs typeface="Arial"/>
              </a:rPr>
              <a:t>“H” </a:t>
            </a:r>
            <a:r>
              <a:rPr sz="2800" spc="-10" dirty="0">
                <a:latin typeface="Arial"/>
                <a:cs typeface="Arial"/>
              </a:rPr>
              <a:t>state.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13289" y="2362792"/>
            <a:ext cx="211454" cy="204216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dirty="0">
                <a:latin typeface="Calibri"/>
                <a:cs typeface="Calibri"/>
              </a:rPr>
              <a:t>Photo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 </a:t>
            </a:r>
            <a:r>
              <a:rPr sz="12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Tim Gouw</a:t>
            </a:r>
            <a:r>
              <a:rPr sz="1200" spc="-10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u="heavy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Unsplash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7231" y="1884864"/>
            <a:ext cx="4458448" cy="297462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2895600" y="5025083"/>
            <a:ext cx="6715125" cy="1016000"/>
          </a:xfrm>
          <a:custGeom>
            <a:avLst/>
            <a:gdLst/>
            <a:ahLst/>
            <a:cxnLst/>
            <a:rect l="l" t="t" r="r" b="b"/>
            <a:pathLst>
              <a:path w="6715125" h="1016000">
                <a:moveTo>
                  <a:pt x="6715126" y="0"/>
                </a:moveTo>
                <a:lnTo>
                  <a:pt x="0" y="0"/>
                </a:lnTo>
                <a:lnTo>
                  <a:pt x="0" y="1015663"/>
                </a:lnTo>
                <a:lnTo>
                  <a:pt x="6715126" y="1015663"/>
                </a:lnTo>
                <a:lnTo>
                  <a:pt x="67151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2987039" y="5043932"/>
            <a:ext cx="1762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200" b="1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ourier New"/>
                <a:cs typeface="Courier New"/>
              </a:rPr>
              <a:t>condor_q</a:t>
            </a:r>
            <a:r>
              <a:rPr sz="1200" b="1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ourier New"/>
                <a:cs typeface="Courier New"/>
              </a:rPr>
              <a:t>-</a:t>
            </a:r>
            <a:r>
              <a:rPr sz="1200" b="1" spc="-10" dirty="0">
                <a:solidFill>
                  <a:srgbClr val="FFFFFF"/>
                </a:solidFill>
                <a:latin typeface="Courier New"/>
                <a:cs typeface="Courier New"/>
              </a:rPr>
              <a:t>nobatch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87039" y="5223764"/>
            <a:ext cx="2222500" cy="397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643890" algn="l"/>
                <a:tab pos="1288415" algn="l"/>
              </a:tabLst>
            </a:pP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ID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OWNER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SUBMITTED</a:t>
            </a:r>
            <a:endParaRPr sz="12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tabLst>
                <a:tab pos="643890" algn="l"/>
                <a:tab pos="1288415" algn="l"/>
                <a:tab pos="1748789" algn="l"/>
              </a:tabLst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128.0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alice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5/9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11:09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80883" y="5223764"/>
            <a:ext cx="120967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R="5080" indent="-635">
              <a:lnSpc>
                <a:spcPct val="103299"/>
              </a:lnSpc>
              <a:spcBef>
                <a:spcPts val="50"/>
              </a:spcBef>
              <a:tabLst>
                <a:tab pos="1012190" algn="l"/>
              </a:tabLst>
            </a:pP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RUN_TIME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ST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0+00:00:00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H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69856" y="5223764"/>
            <a:ext cx="1854835" cy="397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PRI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SIZE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ourier New"/>
                <a:cs typeface="Courier New"/>
              </a:rPr>
              <a:t>CMD</a:t>
            </a:r>
            <a:endParaRPr sz="12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tabLst>
                <a:tab pos="459740" algn="l"/>
              </a:tabLst>
            </a:pPr>
            <a:r>
              <a:rPr sz="1200" spc="-5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	0.0</a:t>
            </a:r>
            <a:r>
              <a:rPr sz="1200" spc="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analyze.exe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87039" y="5769355"/>
            <a:ext cx="6457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-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jobs;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completed,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removed,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idle,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running,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held,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dirty="0">
                <a:solidFill>
                  <a:srgbClr val="FFFFFF"/>
                </a:solidFill>
                <a:latin typeface="Courier New"/>
                <a:cs typeface="Courier New"/>
              </a:rPr>
              <a:t>0</a:t>
            </a:r>
            <a:r>
              <a:rPr sz="1200" spc="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urier New"/>
                <a:cs typeface="Courier New"/>
              </a:rPr>
              <a:t>suspended</a:t>
            </a:r>
            <a:endParaRPr sz="1200" dirty="0">
              <a:latin typeface="Courier New"/>
              <a:cs typeface="Courier New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52898" y="5314634"/>
            <a:ext cx="457200" cy="436880"/>
          </a:xfrm>
          <a:custGeom>
            <a:avLst/>
            <a:gdLst/>
            <a:ahLst/>
            <a:cxnLst/>
            <a:rect l="l" t="t" r="r" b="b"/>
            <a:pathLst>
              <a:path w="457200" h="436879">
                <a:moveTo>
                  <a:pt x="0" y="218281"/>
                </a:moveTo>
                <a:lnTo>
                  <a:pt x="4644" y="174289"/>
                </a:lnTo>
                <a:lnTo>
                  <a:pt x="17964" y="133316"/>
                </a:lnTo>
                <a:lnTo>
                  <a:pt x="39041" y="96238"/>
                </a:lnTo>
                <a:lnTo>
                  <a:pt x="66955" y="63933"/>
                </a:lnTo>
                <a:lnTo>
                  <a:pt x="100787" y="37278"/>
                </a:lnTo>
                <a:lnTo>
                  <a:pt x="139618" y="17153"/>
                </a:lnTo>
                <a:lnTo>
                  <a:pt x="182529" y="4434"/>
                </a:lnTo>
                <a:lnTo>
                  <a:pt x="228600" y="0"/>
                </a:lnTo>
                <a:lnTo>
                  <a:pt x="274670" y="4434"/>
                </a:lnTo>
                <a:lnTo>
                  <a:pt x="317581" y="17153"/>
                </a:lnTo>
                <a:lnTo>
                  <a:pt x="356412" y="37278"/>
                </a:lnTo>
                <a:lnTo>
                  <a:pt x="390244" y="63933"/>
                </a:lnTo>
                <a:lnTo>
                  <a:pt x="418158" y="96238"/>
                </a:lnTo>
                <a:lnTo>
                  <a:pt x="439235" y="133316"/>
                </a:lnTo>
                <a:lnTo>
                  <a:pt x="452555" y="174289"/>
                </a:lnTo>
                <a:lnTo>
                  <a:pt x="457200" y="218281"/>
                </a:lnTo>
                <a:lnTo>
                  <a:pt x="452555" y="262272"/>
                </a:lnTo>
                <a:lnTo>
                  <a:pt x="439235" y="303245"/>
                </a:lnTo>
                <a:lnTo>
                  <a:pt x="418158" y="340324"/>
                </a:lnTo>
                <a:lnTo>
                  <a:pt x="390244" y="372628"/>
                </a:lnTo>
                <a:lnTo>
                  <a:pt x="356412" y="399283"/>
                </a:lnTo>
                <a:lnTo>
                  <a:pt x="317581" y="419408"/>
                </a:lnTo>
                <a:lnTo>
                  <a:pt x="274670" y="432127"/>
                </a:lnTo>
                <a:lnTo>
                  <a:pt x="228600" y="436562"/>
                </a:lnTo>
                <a:lnTo>
                  <a:pt x="182529" y="432127"/>
                </a:lnTo>
                <a:lnTo>
                  <a:pt x="139618" y="419408"/>
                </a:lnTo>
                <a:lnTo>
                  <a:pt x="100787" y="399283"/>
                </a:lnTo>
                <a:lnTo>
                  <a:pt x="66955" y="372628"/>
                </a:lnTo>
                <a:lnTo>
                  <a:pt x="39041" y="340324"/>
                </a:lnTo>
                <a:lnTo>
                  <a:pt x="17964" y="303245"/>
                </a:lnTo>
                <a:lnTo>
                  <a:pt x="4644" y="262272"/>
                </a:lnTo>
                <a:lnTo>
                  <a:pt x="0" y="218281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76</a:t>
            </a:fld>
            <a:endParaRPr spc="-25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Diagnosing</a:t>
            </a:r>
            <a:r>
              <a:rPr spc="-90" dirty="0"/>
              <a:t> </a:t>
            </a:r>
            <a:r>
              <a:rPr spc="-10" dirty="0"/>
              <a:t>Holds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10310495" cy="132715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If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HTCondor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puts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on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hold,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it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provides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hold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reason,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which </a:t>
            </a:r>
            <a:r>
              <a:rPr sz="2800" dirty="0">
                <a:latin typeface="Arial"/>
                <a:cs typeface="Arial"/>
              </a:rPr>
              <a:t>can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viewed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with:</a:t>
            </a:r>
            <a:endParaRPr sz="2800" dirty="0">
              <a:latin typeface="Arial"/>
              <a:cs typeface="Arial"/>
            </a:endParaRPr>
          </a:p>
          <a:p>
            <a:pPr marL="926465">
              <a:lnSpc>
                <a:spcPct val="100000"/>
              </a:lnSpc>
              <a:spcBef>
                <a:spcPts val="484"/>
              </a:spcBef>
            </a:pPr>
            <a:r>
              <a:rPr sz="2800" b="1" dirty="0">
                <a:latin typeface="Courier New"/>
                <a:cs typeface="Courier New"/>
              </a:rPr>
              <a:t>condor_q</a:t>
            </a:r>
            <a:r>
              <a:rPr sz="2800" b="1" spc="-85" dirty="0">
                <a:latin typeface="Courier New"/>
                <a:cs typeface="Courier New"/>
              </a:rPr>
              <a:t> </a:t>
            </a:r>
            <a:r>
              <a:rPr sz="2800" b="1" spc="-10" dirty="0">
                <a:solidFill>
                  <a:srgbClr val="CB3A46"/>
                </a:solidFill>
                <a:latin typeface="Courier New"/>
                <a:cs typeface="Courier New"/>
              </a:rPr>
              <a:t>-</a:t>
            </a:r>
            <a:r>
              <a:rPr sz="2800" b="1" spc="-20" dirty="0">
                <a:solidFill>
                  <a:srgbClr val="CB3A46"/>
                </a:solidFill>
                <a:latin typeface="Courier New"/>
                <a:cs typeface="Courier New"/>
              </a:rPr>
              <a:t>hold</a:t>
            </a:r>
            <a:endParaRPr sz="2800" dirty="0">
              <a:latin typeface="Courier New"/>
              <a:cs typeface="Courier Ne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59303" y="3328111"/>
            <a:ext cx="8763000" cy="2538730"/>
            <a:chOff x="1759303" y="3328111"/>
            <a:chExt cx="8763000" cy="2538730"/>
          </a:xfrm>
        </p:grpSpPr>
        <p:sp>
          <p:nvSpPr>
            <p:cNvPr id="5" name="object 5"/>
            <p:cNvSpPr/>
            <p:nvPr/>
          </p:nvSpPr>
          <p:spPr>
            <a:xfrm>
              <a:off x="1797403" y="3366211"/>
              <a:ext cx="8686800" cy="2462530"/>
            </a:xfrm>
            <a:custGeom>
              <a:avLst/>
              <a:gdLst/>
              <a:ahLst/>
              <a:cxnLst/>
              <a:rect l="l" t="t" r="r" b="b"/>
              <a:pathLst>
                <a:path w="8686800" h="2462529">
                  <a:moveTo>
                    <a:pt x="8686798" y="0"/>
                  </a:moveTo>
                  <a:lnTo>
                    <a:pt x="0" y="0"/>
                  </a:lnTo>
                  <a:lnTo>
                    <a:pt x="0" y="2462212"/>
                  </a:lnTo>
                  <a:lnTo>
                    <a:pt x="8686798" y="2462212"/>
                  </a:lnTo>
                  <a:lnTo>
                    <a:pt x="86867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797403" y="3366211"/>
              <a:ext cx="8686800" cy="2462530"/>
            </a:xfrm>
            <a:custGeom>
              <a:avLst/>
              <a:gdLst/>
              <a:ahLst/>
              <a:cxnLst/>
              <a:rect l="l" t="t" r="r" b="b"/>
              <a:pathLst>
                <a:path w="8686800" h="2462529">
                  <a:moveTo>
                    <a:pt x="0" y="0"/>
                  </a:moveTo>
                  <a:lnTo>
                    <a:pt x="8686799" y="0"/>
                  </a:lnTo>
                  <a:lnTo>
                    <a:pt x="8686799" y="2462213"/>
                  </a:lnTo>
                  <a:lnTo>
                    <a:pt x="0" y="2462213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888843" y="3387852"/>
            <a:ext cx="17145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condor_q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-</a:t>
            </a:r>
            <a:r>
              <a:rPr sz="1400" spc="-20" dirty="0">
                <a:solidFill>
                  <a:srgbClr val="FFFFFF"/>
                </a:solidFill>
                <a:latin typeface="Courier New"/>
                <a:cs typeface="Courier New"/>
              </a:rPr>
              <a:t>hold</a:t>
            </a:r>
            <a:endParaRPr sz="1400" dirty="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77</a:t>
            </a:fld>
            <a:endParaRPr spc="-25" dirty="0"/>
          </a:p>
        </p:txBody>
      </p:sp>
      <p:sp>
        <p:nvSpPr>
          <p:cNvPr id="8" name="object 8"/>
          <p:cNvSpPr txBox="1"/>
          <p:nvPr/>
        </p:nvSpPr>
        <p:spPr>
          <a:xfrm>
            <a:off x="1888843" y="3589020"/>
            <a:ext cx="1183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637540" algn="l"/>
              </a:tabLst>
            </a:pP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ID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OWNER</a:t>
            </a:r>
            <a:endParaRPr sz="1400" dirty="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60266" y="3589020"/>
            <a:ext cx="1183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HOLD_REASON</a:t>
            </a:r>
            <a:endParaRPr sz="1400" dirty="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84103" y="3589020"/>
            <a:ext cx="1821180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HELD_SINCE</a:t>
            </a:r>
            <a:endParaRPr sz="14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tabLst>
                <a:tab pos="1276350" algn="l"/>
              </a:tabLst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5/09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17:12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Error</a:t>
            </a:r>
            <a:endParaRPr sz="140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88843" y="3805428"/>
            <a:ext cx="1183005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12725" marR="5080" indent="-212725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125.0</a:t>
            </a:r>
            <a:r>
              <a:rPr sz="14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bob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gone</a:t>
            </a:r>
            <a:r>
              <a:rPr sz="1400" spc="-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ourier New"/>
                <a:cs typeface="Courier New"/>
              </a:rPr>
              <a:t>over</a:t>
            </a:r>
            <a:endParaRPr sz="14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128.0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alice</a:t>
            </a:r>
            <a:endParaRPr sz="1400" dirty="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65028" y="4021835"/>
            <a:ext cx="214058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18770" marR="5080" indent="-319405">
              <a:lnSpc>
                <a:spcPct val="101400"/>
              </a:lnSpc>
              <a:spcBef>
                <a:spcPts val="75"/>
              </a:spcBef>
              <a:tabLst>
                <a:tab pos="1595120" algn="l"/>
              </a:tabLst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memory</a:t>
            </a:r>
            <a:r>
              <a:rPr sz="1400" spc="-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limit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ourier New"/>
                <a:cs typeface="Courier New"/>
              </a:rPr>
              <a:t>2048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5/11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12:06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	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Error</a:t>
            </a:r>
            <a:endParaRPr sz="1400" dirty="0">
              <a:latin typeface="Courier New"/>
              <a:cs typeface="Courier Ne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98292" y="3805428"/>
            <a:ext cx="4586605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5080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from</a:t>
            </a:r>
            <a:r>
              <a:rPr sz="14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  <a:hlinkClick r:id="rId2"/>
              </a:rPr>
              <a:t>slot1_1@wid-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  <a:hlinkClick r:id="rId2"/>
              </a:rPr>
              <a:t>003.chtc.wisc.edu: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Job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has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megabytes.</a:t>
            </a:r>
            <a:endParaRPr sz="14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from</a:t>
            </a:r>
            <a:r>
              <a:rPr sz="1400" spc="-9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  <a:hlinkClick r:id="rId3"/>
              </a:rPr>
              <a:t>slot1_11@e138.chtc.wisc.edu:</a:t>
            </a:r>
            <a:r>
              <a:rPr sz="1400" spc="-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STARTER</a:t>
            </a:r>
            <a:endParaRPr sz="1400" dirty="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88843" y="4454652"/>
            <a:ext cx="8414385" cy="13055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12725" marR="5080">
              <a:lnSpc>
                <a:spcPct val="97900"/>
              </a:lnSpc>
              <a:spcBef>
                <a:spcPts val="135"/>
              </a:spcBef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at</a:t>
            </a:r>
            <a:r>
              <a:rPr sz="1400" spc="-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128.104.101.138</a:t>
            </a:r>
            <a:r>
              <a:rPr sz="14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failed</a:t>
            </a:r>
            <a:r>
              <a:rPr sz="14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to</a:t>
            </a:r>
            <a:r>
              <a:rPr sz="1400" spc="-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send</a:t>
            </a:r>
            <a:r>
              <a:rPr sz="14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file(s)</a:t>
            </a:r>
            <a:r>
              <a:rPr sz="14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to</a:t>
            </a:r>
            <a:r>
              <a:rPr sz="1400" spc="-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&lt;128.104.101.92:9618&gt;;</a:t>
            </a:r>
            <a:r>
              <a:rPr sz="14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SHADOW</a:t>
            </a:r>
            <a:r>
              <a:rPr sz="14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at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128.104.101.92</a:t>
            </a:r>
            <a:r>
              <a:rPr sz="1400" spc="-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failed</a:t>
            </a:r>
            <a:r>
              <a:rPr sz="1400" spc="-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to</a:t>
            </a:r>
            <a:r>
              <a:rPr sz="1400" spc="-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write</a:t>
            </a:r>
            <a:r>
              <a:rPr sz="1400" spc="-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to</a:t>
            </a:r>
            <a:r>
              <a:rPr sz="1400" spc="-3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file</a:t>
            </a:r>
            <a:r>
              <a:rPr sz="1400" spc="-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/home/alice/Test_18925319_16.err: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(errno</a:t>
            </a:r>
            <a:r>
              <a:rPr sz="1400" spc="-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122)</a:t>
            </a:r>
            <a:r>
              <a:rPr sz="1400" spc="-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Disk</a:t>
            </a:r>
            <a:r>
              <a:rPr sz="1400" spc="-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quota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exceeded</a:t>
            </a:r>
            <a:endParaRPr sz="14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tabLst>
                <a:tab pos="1595120" algn="l"/>
                <a:tab pos="2871470" algn="l"/>
              </a:tabLst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131.0</a:t>
            </a:r>
            <a:r>
              <a:rPr sz="14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bob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	5/12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09:02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	Error</a:t>
            </a:r>
            <a:r>
              <a:rPr sz="1400" spc="-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from</a:t>
            </a:r>
            <a:r>
              <a:rPr sz="1400" spc="-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  <a:hlinkClick r:id="rId4"/>
              </a:rPr>
              <a:t>slot1_38@e270.chtc.wisc.edu:</a:t>
            </a:r>
            <a:r>
              <a:rPr sz="1400" spc="-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Failed</a:t>
            </a:r>
            <a:endParaRPr sz="1400" dirty="0">
              <a:latin typeface="Courier New"/>
              <a:cs typeface="Courier New"/>
            </a:endParaRPr>
          </a:p>
          <a:p>
            <a:pPr marL="212725" marR="217170">
              <a:lnSpc>
                <a:spcPct val="101400"/>
              </a:lnSpc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to</a:t>
            </a:r>
            <a:r>
              <a:rPr sz="1400" spc="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execute</a:t>
            </a:r>
            <a:r>
              <a:rPr sz="1400" spc="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'/var/lib/condor/execute/slot1/dir_2471876/condor_exec.exe'</a:t>
            </a:r>
            <a:r>
              <a:rPr sz="1400" spc="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ourier New"/>
                <a:cs typeface="Courier New"/>
              </a:rPr>
              <a:t>with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arguments</a:t>
            </a:r>
            <a:r>
              <a:rPr sz="1400" spc="-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2:</a:t>
            </a:r>
            <a:r>
              <a:rPr sz="1400" spc="-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(errno=2:</a:t>
            </a:r>
            <a:r>
              <a:rPr sz="1400" spc="-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'No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such</a:t>
            </a:r>
            <a:r>
              <a:rPr sz="1400" spc="-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file</a:t>
            </a:r>
            <a:r>
              <a:rPr sz="1400" spc="-3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or</a:t>
            </a:r>
            <a:r>
              <a:rPr sz="1400" spc="-2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ourier New"/>
                <a:cs typeface="Courier New"/>
              </a:rPr>
              <a:t>directory')</a:t>
            </a:r>
            <a:endParaRPr sz="140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Fixing</a:t>
            </a:r>
            <a:r>
              <a:rPr spc="-100" dirty="0"/>
              <a:t> </a:t>
            </a:r>
            <a:r>
              <a:rPr spc="-10" dirty="0"/>
              <a:t>Holds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40915"/>
            <a:ext cx="10128885" cy="101346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25"/>
              </a:spcBef>
              <a:buChar char="•"/>
              <a:tabLst>
                <a:tab pos="241300" algn="l"/>
              </a:tabLst>
            </a:pPr>
            <a:r>
              <a:rPr sz="2800" spc="60" dirty="0">
                <a:latin typeface="Arial"/>
                <a:cs typeface="Arial"/>
              </a:rPr>
              <a:t>Job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attributes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can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edited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while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are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queue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using:</a:t>
            </a:r>
            <a:endParaRPr sz="2800" dirty="0">
              <a:latin typeface="Arial"/>
              <a:cs typeface="Arial"/>
            </a:endParaRPr>
          </a:p>
          <a:p>
            <a:pPr marL="926465">
              <a:lnSpc>
                <a:spcPct val="100000"/>
              </a:lnSpc>
              <a:spcBef>
                <a:spcPts val="530"/>
              </a:spcBef>
            </a:pPr>
            <a:r>
              <a:rPr sz="2800" b="1" dirty="0">
                <a:solidFill>
                  <a:srgbClr val="CB3A46"/>
                </a:solidFill>
                <a:latin typeface="Courier New"/>
                <a:cs typeface="Courier New"/>
              </a:rPr>
              <a:t>condor_qedit</a:t>
            </a:r>
            <a:r>
              <a:rPr sz="2800" b="1" spc="-100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800" b="1" dirty="0">
                <a:solidFill>
                  <a:srgbClr val="CB3A46"/>
                </a:solidFill>
                <a:latin typeface="Courier New"/>
                <a:cs typeface="Courier New"/>
              </a:rPr>
              <a:t>[U/C/J]</a:t>
            </a:r>
            <a:r>
              <a:rPr sz="2800" b="1" spc="-100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800" b="1" dirty="0">
                <a:solidFill>
                  <a:srgbClr val="CB3A46"/>
                </a:solidFill>
                <a:latin typeface="Courier New"/>
                <a:cs typeface="Courier New"/>
              </a:rPr>
              <a:t>Attribute</a:t>
            </a:r>
            <a:r>
              <a:rPr sz="2800" b="1" spc="-95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800" b="1" spc="-10" dirty="0">
                <a:solidFill>
                  <a:srgbClr val="CB3A46"/>
                </a:solidFill>
                <a:latin typeface="Courier New"/>
                <a:cs typeface="Courier New"/>
              </a:rPr>
              <a:t>Value</a:t>
            </a:r>
            <a:endParaRPr sz="2800" dirty="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3786123"/>
            <a:ext cx="9185910" cy="101346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625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If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has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been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fixed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can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run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again,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release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it</a:t>
            </a:r>
            <a:r>
              <a:rPr sz="2800" spc="-10" dirty="0">
                <a:latin typeface="Arial"/>
                <a:cs typeface="Arial"/>
              </a:rPr>
              <a:t> with:</a:t>
            </a:r>
            <a:endParaRPr sz="2800" dirty="0">
              <a:latin typeface="Arial"/>
              <a:cs typeface="Arial"/>
            </a:endParaRPr>
          </a:p>
          <a:p>
            <a:pPr marL="926465">
              <a:lnSpc>
                <a:spcPct val="100000"/>
              </a:lnSpc>
              <a:spcBef>
                <a:spcPts val="530"/>
              </a:spcBef>
            </a:pPr>
            <a:r>
              <a:rPr sz="2800" b="1" dirty="0">
                <a:solidFill>
                  <a:srgbClr val="CB3A46"/>
                </a:solidFill>
                <a:latin typeface="Courier New"/>
                <a:cs typeface="Courier New"/>
              </a:rPr>
              <a:t>condor_release</a:t>
            </a:r>
            <a:r>
              <a:rPr sz="2800" b="1" spc="-140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800" b="1" spc="-10" dirty="0">
                <a:solidFill>
                  <a:srgbClr val="CB3A46"/>
                </a:solidFill>
                <a:latin typeface="Courier New"/>
                <a:cs typeface="Courier New"/>
              </a:rPr>
              <a:t>[U/C/J]</a:t>
            </a:r>
            <a:endParaRPr sz="2800" dirty="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0615" y="3040292"/>
            <a:ext cx="8136255" cy="72263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6515" rIns="0" bIns="0" rtlCol="0">
            <a:spAutoFit/>
          </a:bodyPr>
          <a:lstStyle/>
          <a:p>
            <a:pPr marL="129539" marR="2673985">
              <a:lnSpc>
                <a:spcPct val="101099"/>
              </a:lnSpc>
              <a:spcBef>
                <a:spcPts val="445"/>
              </a:spcBef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800" spc="-8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condor_qedit</a:t>
            </a:r>
            <a:r>
              <a:rPr sz="1800" spc="-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128.0</a:t>
            </a:r>
            <a:r>
              <a:rPr sz="1800" spc="-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RequestMemory</a:t>
            </a:r>
            <a:r>
              <a:rPr sz="1800" spc="-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ourier New"/>
                <a:cs typeface="Courier New"/>
              </a:rPr>
              <a:t>3072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Set</a:t>
            </a:r>
            <a:r>
              <a:rPr sz="1800" spc="-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attribute</a:t>
            </a:r>
            <a:r>
              <a:rPr sz="1800" spc="-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urier New"/>
                <a:cs typeface="Courier New"/>
              </a:rPr>
              <a:t>”RequestMemory".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0615" y="4969311"/>
            <a:ext cx="8136255" cy="72263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9690" rIns="0" bIns="0" rtlCol="0">
            <a:spAutoFit/>
          </a:bodyPr>
          <a:lstStyle/>
          <a:p>
            <a:pPr marL="129539">
              <a:lnSpc>
                <a:spcPct val="100000"/>
              </a:lnSpc>
              <a:spcBef>
                <a:spcPts val="470"/>
              </a:spcBef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800" spc="-8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condor_release</a:t>
            </a:r>
            <a:r>
              <a:rPr sz="1800" spc="-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urier New"/>
                <a:cs typeface="Courier New"/>
              </a:rPr>
              <a:t>128.0</a:t>
            </a:r>
            <a:endParaRPr sz="1800" dirty="0">
              <a:latin typeface="Courier New"/>
              <a:cs typeface="Courier New"/>
            </a:endParaRPr>
          </a:p>
          <a:p>
            <a:pPr marL="129539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Job</a:t>
            </a:r>
            <a:r>
              <a:rPr sz="1800" spc="-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18933774.0</a:t>
            </a:r>
            <a:r>
              <a:rPr sz="1800" spc="-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urier New"/>
                <a:cs typeface="Courier New"/>
              </a:rPr>
              <a:t>released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98989"/>
                </a:solidFill>
                <a:latin typeface="Calibri"/>
                <a:cs typeface="Calibri"/>
              </a:rPr>
              <a:t>84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Holding</a:t>
            </a:r>
            <a:r>
              <a:rPr spc="35" dirty="0"/>
              <a:t> </a:t>
            </a:r>
            <a:r>
              <a:rPr dirty="0"/>
              <a:t>or</a:t>
            </a:r>
            <a:r>
              <a:rPr spc="10" dirty="0"/>
              <a:t> </a:t>
            </a:r>
            <a:r>
              <a:rPr dirty="0"/>
              <a:t>Removing</a:t>
            </a:r>
            <a:r>
              <a:rPr spc="35" dirty="0"/>
              <a:t> </a:t>
            </a:r>
            <a:r>
              <a:rPr spc="50" dirty="0"/>
              <a:t>Jobs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8479790" cy="121666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If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you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know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your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has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problem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it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hasn’t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yet </a:t>
            </a:r>
            <a:r>
              <a:rPr sz="2800" dirty="0">
                <a:latin typeface="Arial"/>
                <a:cs typeface="Arial"/>
              </a:rPr>
              <a:t>completed,</a:t>
            </a:r>
            <a:r>
              <a:rPr sz="2800" spc="1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you</a:t>
            </a:r>
            <a:r>
              <a:rPr sz="2800" spc="18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can:</a:t>
            </a:r>
            <a:endParaRPr sz="28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95"/>
              </a:spcBef>
              <a:buChar char="•"/>
              <a:tabLst>
                <a:tab pos="698500" algn="l"/>
              </a:tabLst>
            </a:pPr>
            <a:r>
              <a:rPr sz="2400" dirty="0">
                <a:latin typeface="Arial"/>
                <a:cs typeface="Arial"/>
              </a:rPr>
              <a:t>Place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it on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hold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yourself,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with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B3A46"/>
                </a:solidFill>
                <a:latin typeface="Courier New"/>
                <a:cs typeface="Courier New"/>
              </a:rPr>
              <a:t>condor_hold</a:t>
            </a:r>
            <a:r>
              <a:rPr sz="2400" b="1" spc="30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b="1" spc="-10" dirty="0">
                <a:solidFill>
                  <a:srgbClr val="CB3A46"/>
                </a:solidFill>
                <a:latin typeface="Courier New"/>
                <a:cs typeface="Courier New"/>
              </a:rPr>
              <a:t>[U/C/J]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74139" y="5769355"/>
            <a:ext cx="7867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400" dirty="0">
                <a:latin typeface="Arial"/>
                <a:cs typeface="Arial"/>
              </a:rPr>
              <a:t>Remove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it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from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queue,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using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CB3A46"/>
                </a:solidFill>
                <a:latin typeface="Courier New"/>
                <a:cs typeface="Courier New"/>
              </a:rPr>
              <a:t>condor_rm</a:t>
            </a:r>
            <a:r>
              <a:rPr sz="2400" b="1" spc="-35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400" b="1" spc="-10" dirty="0">
                <a:solidFill>
                  <a:srgbClr val="CB3A46"/>
                </a:solidFill>
                <a:latin typeface="Courier New"/>
                <a:cs typeface="Courier New"/>
              </a:rPr>
              <a:t>[U/C/J]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59215" y="3275079"/>
            <a:ext cx="8677910" cy="72263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9055" rIns="0" bIns="0" rtlCol="0">
            <a:spAutoFit/>
          </a:bodyPr>
          <a:lstStyle/>
          <a:p>
            <a:pPr marL="129539">
              <a:lnSpc>
                <a:spcPct val="100000"/>
              </a:lnSpc>
              <a:spcBef>
                <a:spcPts val="465"/>
              </a:spcBef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800" spc="-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condor_hold</a:t>
            </a:r>
            <a:r>
              <a:rPr sz="1800" spc="-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ourier New"/>
                <a:cs typeface="Courier New"/>
              </a:rPr>
              <a:t>bob</a:t>
            </a:r>
            <a:endParaRPr sz="1800" dirty="0">
              <a:latin typeface="Courier New"/>
              <a:cs typeface="Courier New"/>
            </a:endParaRPr>
          </a:p>
          <a:p>
            <a:pPr marL="129539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All</a:t>
            </a:r>
            <a:r>
              <a:rPr sz="1800" spc="-5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jobs</a:t>
            </a:r>
            <a:r>
              <a:rPr sz="18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of</a:t>
            </a:r>
            <a:r>
              <a:rPr sz="1800" spc="-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user</a:t>
            </a:r>
            <a:r>
              <a:rPr sz="18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”bob"</a:t>
            </a:r>
            <a:r>
              <a:rPr sz="1800" spc="-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have</a:t>
            </a:r>
            <a:r>
              <a:rPr sz="18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been</a:t>
            </a:r>
            <a:r>
              <a:rPr sz="18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ourier New"/>
                <a:cs typeface="Courier New"/>
              </a:rPr>
              <a:t>held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59215" y="4871850"/>
            <a:ext cx="8677910" cy="72263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9690" rIns="0" bIns="0" rtlCol="0">
            <a:spAutoFit/>
          </a:bodyPr>
          <a:lstStyle/>
          <a:p>
            <a:pPr marL="129539">
              <a:lnSpc>
                <a:spcPct val="100000"/>
              </a:lnSpc>
              <a:spcBef>
                <a:spcPts val="470"/>
              </a:spcBef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800" spc="-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condor_hold</a:t>
            </a:r>
            <a:r>
              <a:rPr sz="1800" spc="-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urier New"/>
                <a:cs typeface="Courier New"/>
              </a:rPr>
              <a:t>128.0</a:t>
            </a:r>
            <a:endParaRPr sz="1800" dirty="0">
              <a:latin typeface="Courier New"/>
              <a:cs typeface="Courier New"/>
            </a:endParaRPr>
          </a:p>
          <a:p>
            <a:pPr marL="129539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Job</a:t>
            </a:r>
            <a:r>
              <a:rPr sz="1800" spc="-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128.0</a:t>
            </a:r>
            <a:r>
              <a:rPr sz="1800" spc="-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ourier New"/>
                <a:cs typeface="Courier New"/>
              </a:rPr>
              <a:t>held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59215" y="4082199"/>
            <a:ext cx="8677910" cy="72263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6515" rIns="0" bIns="0" rtlCol="0">
            <a:spAutoFit/>
          </a:bodyPr>
          <a:lstStyle/>
          <a:p>
            <a:pPr marL="129539">
              <a:lnSpc>
                <a:spcPct val="100000"/>
              </a:lnSpc>
              <a:spcBef>
                <a:spcPts val="445"/>
              </a:spcBef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800" spc="-6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condor_hold</a:t>
            </a:r>
            <a:r>
              <a:rPr sz="1800" spc="-6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ourier New"/>
                <a:cs typeface="Courier New"/>
              </a:rPr>
              <a:t>128</a:t>
            </a:r>
            <a:endParaRPr sz="1800" dirty="0">
              <a:latin typeface="Courier New"/>
              <a:cs typeface="Courier New"/>
            </a:endParaRPr>
          </a:p>
          <a:p>
            <a:pPr marL="129539">
              <a:lnSpc>
                <a:spcPct val="100000"/>
              </a:lnSpc>
              <a:spcBef>
                <a:spcPts val="50"/>
              </a:spcBef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All</a:t>
            </a:r>
            <a:r>
              <a:rPr sz="1800" spc="-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jobs</a:t>
            </a:r>
            <a:r>
              <a:rPr sz="1800" spc="-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in</a:t>
            </a:r>
            <a:r>
              <a:rPr sz="1800" spc="-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cluster</a:t>
            </a:r>
            <a:r>
              <a:rPr sz="18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128</a:t>
            </a:r>
            <a:r>
              <a:rPr sz="1800" spc="-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have</a:t>
            </a:r>
            <a:r>
              <a:rPr sz="1800" spc="-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been</a:t>
            </a:r>
            <a:r>
              <a:rPr sz="18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ourier New"/>
                <a:cs typeface="Courier New"/>
              </a:rPr>
              <a:t>held</a:t>
            </a:r>
            <a:endParaRPr sz="1800" dirty="0">
              <a:latin typeface="Courier New"/>
              <a:cs typeface="Courier Ne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408883" y="5673718"/>
            <a:ext cx="2789555" cy="535940"/>
            <a:chOff x="9408883" y="5673718"/>
            <a:chExt cx="2789555" cy="535940"/>
          </a:xfrm>
        </p:grpSpPr>
        <p:sp>
          <p:nvSpPr>
            <p:cNvPr id="9" name="object 9"/>
            <p:cNvSpPr/>
            <p:nvPr/>
          </p:nvSpPr>
          <p:spPr>
            <a:xfrm>
              <a:off x="9415233" y="5680068"/>
              <a:ext cx="2776855" cy="523240"/>
            </a:xfrm>
            <a:custGeom>
              <a:avLst/>
              <a:gdLst/>
              <a:ahLst/>
              <a:cxnLst/>
              <a:rect l="l" t="t" r="r" b="b"/>
              <a:pathLst>
                <a:path w="2776854" h="523239">
                  <a:moveTo>
                    <a:pt x="0" y="0"/>
                  </a:moveTo>
                  <a:lnTo>
                    <a:pt x="2776766" y="0"/>
                  </a:lnTo>
                  <a:lnTo>
                    <a:pt x="2776766" y="523220"/>
                  </a:lnTo>
                  <a:lnTo>
                    <a:pt x="0" y="523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9415233" y="5673718"/>
              <a:ext cx="2776855" cy="12700"/>
            </a:xfrm>
            <a:custGeom>
              <a:avLst/>
              <a:gdLst/>
              <a:ahLst/>
              <a:cxnLst/>
              <a:rect l="l" t="t" r="r" b="b"/>
              <a:pathLst>
                <a:path w="2776854" h="12700">
                  <a:moveTo>
                    <a:pt x="0" y="0"/>
                  </a:moveTo>
                  <a:lnTo>
                    <a:pt x="2776765" y="0"/>
                  </a:lnTo>
                  <a:lnTo>
                    <a:pt x="2776765" y="12700"/>
                  </a:lnTo>
                  <a:lnTo>
                    <a:pt x="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415233" y="5680068"/>
              <a:ext cx="2776855" cy="523240"/>
            </a:xfrm>
            <a:custGeom>
              <a:avLst/>
              <a:gdLst/>
              <a:ahLst/>
              <a:cxnLst/>
              <a:rect l="l" t="t" r="r" b="b"/>
              <a:pathLst>
                <a:path w="2776854" h="523239">
                  <a:moveTo>
                    <a:pt x="2776765" y="523220"/>
                  </a:moveTo>
                  <a:lnTo>
                    <a:pt x="0" y="52322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493973" y="5713476"/>
            <a:ext cx="2546985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HTCondor</a:t>
            </a:r>
            <a:r>
              <a:rPr sz="1400" u="sng" spc="-3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Manual:</a:t>
            </a:r>
            <a:r>
              <a:rPr sz="14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condor_hold</a:t>
            </a:r>
            <a:r>
              <a:rPr sz="1400" spc="-10" dirty="0">
                <a:solidFill>
                  <a:srgbClr val="0563C1"/>
                </a:solid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HTCondor</a:t>
            </a:r>
            <a:r>
              <a:rPr sz="1400" u="sng" spc="-3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Manual:</a:t>
            </a:r>
            <a:r>
              <a:rPr sz="1400" u="sng" spc="-3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condor_rm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79</a:t>
            </a:fld>
            <a:endParaRPr spc="-2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75028" y="1448498"/>
            <a:ext cx="8579485" cy="4728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95630">
              <a:lnSpc>
                <a:spcPct val="106900"/>
              </a:lnSpc>
              <a:spcBef>
                <a:spcPts val="100"/>
              </a:spcBef>
            </a:pP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Open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source</a:t>
            </a:r>
            <a:r>
              <a:rPr sz="2400" spc="-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software</a:t>
            </a:r>
            <a:r>
              <a:rPr sz="24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for</a:t>
            </a:r>
            <a:r>
              <a:rPr sz="2400" spc="-9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distributed</a:t>
            </a:r>
            <a:r>
              <a:rPr sz="2400" spc="1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212121"/>
                </a:solidFill>
                <a:latin typeface="Arial"/>
                <a:cs typeface="Arial"/>
              </a:rPr>
              <a:t>High-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Throughput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computing.</a:t>
            </a:r>
            <a:r>
              <a:rPr sz="2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Developed</a:t>
            </a:r>
            <a:r>
              <a:rPr sz="2400" spc="2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at</a:t>
            </a:r>
            <a:r>
              <a:rPr sz="2400" spc="-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2400" spc="-1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University</a:t>
            </a:r>
            <a:r>
              <a:rPr sz="2400" spc="8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2400" spc="-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Wisconsin</a:t>
            </a:r>
            <a:r>
              <a:rPr sz="2400" spc="-114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in</a:t>
            </a:r>
            <a:r>
              <a:rPr sz="2400" spc="-5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12121"/>
                </a:solidFill>
                <a:latin typeface="Arial"/>
                <a:cs typeface="Arial"/>
              </a:rPr>
              <a:t>the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1980’s.</a:t>
            </a:r>
            <a:r>
              <a:rPr sz="2400" spc="-8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HTCondor</a:t>
            </a:r>
            <a:r>
              <a:rPr sz="2400" spc="7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has</a:t>
            </a:r>
            <a:r>
              <a:rPr sz="2400" spc="-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three</a:t>
            </a:r>
            <a:r>
              <a:rPr sz="2400" spc="-6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components</a:t>
            </a:r>
            <a:endParaRPr sz="2400" dirty="0">
              <a:latin typeface="Arial"/>
              <a:cs typeface="Arial"/>
            </a:endParaRPr>
          </a:p>
          <a:p>
            <a:pPr marL="813435" indent="-343535">
              <a:lnSpc>
                <a:spcPct val="100000"/>
              </a:lnSpc>
              <a:spcBef>
                <a:spcPts val="200"/>
              </a:spcBef>
              <a:buChar char="-"/>
              <a:tabLst>
                <a:tab pos="813435" algn="l"/>
                <a:tab pos="814069" algn="l"/>
              </a:tabLst>
            </a:pP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7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job</a:t>
            </a:r>
            <a:r>
              <a:rPr sz="2400" spc="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scheduler</a:t>
            </a:r>
            <a:endParaRPr sz="2400" dirty="0">
              <a:latin typeface="Arial"/>
              <a:cs typeface="Arial"/>
            </a:endParaRPr>
          </a:p>
          <a:p>
            <a:pPr marL="813435" indent="-343535">
              <a:lnSpc>
                <a:spcPct val="100000"/>
              </a:lnSpc>
              <a:spcBef>
                <a:spcPts val="200"/>
              </a:spcBef>
              <a:buChar char="-"/>
              <a:tabLst>
                <a:tab pos="813435" algn="l"/>
                <a:tab pos="814069" algn="l"/>
              </a:tabLst>
            </a:pP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7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resource</a:t>
            </a:r>
            <a:r>
              <a:rPr sz="2400" spc="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manager</a:t>
            </a:r>
            <a:endParaRPr sz="2400" dirty="0">
              <a:latin typeface="Arial"/>
              <a:cs typeface="Arial"/>
            </a:endParaRPr>
          </a:p>
          <a:p>
            <a:pPr marL="813435" indent="-343535">
              <a:lnSpc>
                <a:spcPct val="100000"/>
              </a:lnSpc>
              <a:spcBef>
                <a:spcPts val="195"/>
              </a:spcBef>
              <a:buChar char="-"/>
              <a:tabLst>
                <a:tab pos="813435" algn="l"/>
                <a:tab pos="814069" algn="l"/>
              </a:tabLst>
            </a:pP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sz="2400" spc="-18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workflow</a:t>
            </a:r>
            <a:r>
              <a:rPr sz="2400" spc="-114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management</a:t>
            </a:r>
            <a:r>
              <a:rPr sz="2400" spc="1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12121"/>
                </a:solidFill>
                <a:latin typeface="Arial"/>
                <a:cs typeface="Arial"/>
              </a:rPr>
              <a:t>system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650" dirty="0">
              <a:latin typeface="Arial"/>
              <a:cs typeface="Arial"/>
            </a:endParaRPr>
          </a:p>
          <a:p>
            <a:pPr marL="12700" marR="5080">
              <a:lnSpc>
                <a:spcPct val="107600"/>
              </a:lnSpc>
              <a:tabLst>
                <a:tab pos="6761480" algn="l"/>
              </a:tabLst>
            </a:pPr>
            <a:r>
              <a:rPr sz="2400" b="1" spc="-20" dirty="0">
                <a:solidFill>
                  <a:srgbClr val="212121"/>
                </a:solidFill>
                <a:latin typeface="Arial"/>
                <a:cs typeface="Arial"/>
              </a:rPr>
              <a:t>High-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Throughput</a:t>
            </a:r>
            <a:r>
              <a:rPr sz="2400" b="1" spc="1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212121"/>
                </a:solidFill>
                <a:latin typeface="Arial"/>
                <a:cs typeface="Arial"/>
              </a:rPr>
              <a:t>Computing</a:t>
            </a:r>
            <a:r>
              <a:rPr sz="2400" b="1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2400" spc="-4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Allows for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many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computational </a:t>
            </a:r>
            <a:r>
              <a:rPr sz="2400" dirty="0">
                <a:latin typeface="Arial"/>
                <a:cs typeface="Arial"/>
              </a:rPr>
              <a:t>tasks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be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completed</a:t>
            </a:r>
            <a:r>
              <a:rPr sz="2400" spc="1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over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long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period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time.</a:t>
            </a:r>
            <a:r>
              <a:rPr sz="2400" dirty="0">
                <a:latin typeface="Arial"/>
                <a:cs typeface="Arial"/>
              </a:rPr>
              <a:t>	Useful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for </a:t>
            </a:r>
            <a:r>
              <a:rPr sz="2400" dirty="0">
                <a:latin typeface="Arial"/>
                <a:cs typeface="Arial"/>
              </a:rPr>
              <a:t>researchers</a:t>
            </a:r>
            <a:r>
              <a:rPr sz="2400" spc="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other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users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who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are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more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concerned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with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the </a:t>
            </a:r>
            <a:r>
              <a:rPr sz="2400" dirty="0">
                <a:latin typeface="Arial"/>
                <a:cs typeface="Arial"/>
              </a:rPr>
              <a:t>number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computations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they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can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do over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long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spans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time </a:t>
            </a:r>
            <a:r>
              <a:rPr sz="2400" dirty="0">
                <a:latin typeface="Arial"/>
                <a:cs typeface="Arial"/>
              </a:rPr>
              <a:t>than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they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are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with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short-</a:t>
            </a:r>
            <a:r>
              <a:rPr sz="2400" dirty="0">
                <a:latin typeface="Arial"/>
                <a:cs typeface="Arial"/>
              </a:rPr>
              <a:t>burst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computations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FA2AA1-ECF3-9682-5FA0-F3793EE31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HTCondor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Job</a:t>
            </a:r>
            <a:r>
              <a:rPr spc="20" dirty="0"/>
              <a:t> </a:t>
            </a:r>
            <a:r>
              <a:rPr dirty="0"/>
              <a:t>States,</a:t>
            </a:r>
            <a:r>
              <a:rPr spc="15" dirty="0"/>
              <a:t> </a:t>
            </a:r>
            <a:r>
              <a:rPr spc="-10" dirty="0"/>
              <a:t>Revisited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125387" y="1753952"/>
            <a:ext cx="1389380" cy="1355090"/>
            <a:chOff x="3125387" y="1753952"/>
            <a:chExt cx="1389380" cy="1355090"/>
          </a:xfrm>
        </p:grpSpPr>
        <p:sp>
          <p:nvSpPr>
            <p:cNvPr id="4" name="object 4"/>
            <p:cNvSpPr/>
            <p:nvPr/>
          </p:nvSpPr>
          <p:spPr>
            <a:xfrm>
              <a:off x="3131737" y="1760302"/>
              <a:ext cx="1376680" cy="1342390"/>
            </a:xfrm>
            <a:custGeom>
              <a:avLst/>
              <a:gdLst/>
              <a:ahLst/>
              <a:cxnLst/>
              <a:rect l="l" t="t" r="r" b="b"/>
              <a:pathLst>
                <a:path w="1376679" h="1342389">
                  <a:moveTo>
                    <a:pt x="1152733" y="0"/>
                  </a:moveTo>
                  <a:lnTo>
                    <a:pt x="223700" y="0"/>
                  </a:lnTo>
                  <a:lnTo>
                    <a:pt x="178616" y="4544"/>
                  </a:lnTo>
                  <a:lnTo>
                    <a:pt x="136625" y="17579"/>
                  </a:lnTo>
                  <a:lnTo>
                    <a:pt x="98627" y="38204"/>
                  </a:lnTo>
                  <a:lnTo>
                    <a:pt x="65520" y="65520"/>
                  </a:lnTo>
                  <a:lnTo>
                    <a:pt x="38204" y="98627"/>
                  </a:lnTo>
                  <a:lnTo>
                    <a:pt x="17579" y="136625"/>
                  </a:lnTo>
                  <a:lnTo>
                    <a:pt x="4544" y="178616"/>
                  </a:lnTo>
                  <a:lnTo>
                    <a:pt x="0" y="223700"/>
                  </a:lnTo>
                  <a:lnTo>
                    <a:pt x="0" y="1118473"/>
                  </a:lnTo>
                  <a:lnTo>
                    <a:pt x="4544" y="1163557"/>
                  </a:lnTo>
                  <a:lnTo>
                    <a:pt x="17579" y="1205548"/>
                  </a:lnTo>
                  <a:lnTo>
                    <a:pt x="38204" y="1243547"/>
                  </a:lnTo>
                  <a:lnTo>
                    <a:pt x="65520" y="1276654"/>
                  </a:lnTo>
                  <a:lnTo>
                    <a:pt x="98627" y="1303969"/>
                  </a:lnTo>
                  <a:lnTo>
                    <a:pt x="136625" y="1324594"/>
                  </a:lnTo>
                  <a:lnTo>
                    <a:pt x="178616" y="1337629"/>
                  </a:lnTo>
                  <a:lnTo>
                    <a:pt x="223700" y="1342174"/>
                  </a:lnTo>
                  <a:lnTo>
                    <a:pt x="1152733" y="1342174"/>
                  </a:lnTo>
                  <a:lnTo>
                    <a:pt x="1197816" y="1337629"/>
                  </a:lnTo>
                  <a:lnTo>
                    <a:pt x="1239807" y="1324594"/>
                  </a:lnTo>
                  <a:lnTo>
                    <a:pt x="1277806" y="1303969"/>
                  </a:lnTo>
                  <a:lnTo>
                    <a:pt x="1310914" y="1276654"/>
                  </a:lnTo>
                  <a:lnTo>
                    <a:pt x="1338230" y="1243547"/>
                  </a:lnTo>
                  <a:lnTo>
                    <a:pt x="1358855" y="1205548"/>
                  </a:lnTo>
                  <a:lnTo>
                    <a:pt x="1371890" y="1163557"/>
                  </a:lnTo>
                  <a:lnTo>
                    <a:pt x="1376434" y="1118473"/>
                  </a:lnTo>
                  <a:lnTo>
                    <a:pt x="1376434" y="223700"/>
                  </a:lnTo>
                  <a:lnTo>
                    <a:pt x="1371890" y="178616"/>
                  </a:lnTo>
                  <a:lnTo>
                    <a:pt x="1358855" y="136625"/>
                  </a:lnTo>
                  <a:lnTo>
                    <a:pt x="1338230" y="98627"/>
                  </a:lnTo>
                  <a:lnTo>
                    <a:pt x="1310914" y="65520"/>
                  </a:lnTo>
                  <a:lnTo>
                    <a:pt x="1277806" y="38204"/>
                  </a:lnTo>
                  <a:lnTo>
                    <a:pt x="1239807" y="17579"/>
                  </a:lnTo>
                  <a:lnTo>
                    <a:pt x="1197816" y="4544"/>
                  </a:lnTo>
                  <a:lnTo>
                    <a:pt x="115273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3131737" y="1760302"/>
              <a:ext cx="1376680" cy="1342390"/>
            </a:xfrm>
            <a:custGeom>
              <a:avLst/>
              <a:gdLst/>
              <a:ahLst/>
              <a:cxnLst/>
              <a:rect l="l" t="t" r="r" b="b"/>
              <a:pathLst>
                <a:path w="1376679" h="1342389">
                  <a:moveTo>
                    <a:pt x="0" y="223700"/>
                  </a:moveTo>
                  <a:lnTo>
                    <a:pt x="4544" y="178617"/>
                  </a:lnTo>
                  <a:lnTo>
                    <a:pt x="17579" y="136626"/>
                  </a:lnTo>
                  <a:lnTo>
                    <a:pt x="38204" y="98627"/>
                  </a:lnTo>
                  <a:lnTo>
                    <a:pt x="65520" y="65520"/>
                  </a:lnTo>
                  <a:lnTo>
                    <a:pt x="98627" y="38204"/>
                  </a:lnTo>
                  <a:lnTo>
                    <a:pt x="136626" y="17579"/>
                  </a:lnTo>
                  <a:lnTo>
                    <a:pt x="178617" y="4544"/>
                  </a:lnTo>
                  <a:lnTo>
                    <a:pt x="223700" y="0"/>
                  </a:lnTo>
                  <a:lnTo>
                    <a:pt x="1152734" y="0"/>
                  </a:lnTo>
                  <a:lnTo>
                    <a:pt x="1197817" y="4544"/>
                  </a:lnTo>
                  <a:lnTo>
                    <a:pt x="1239808" y="17579"/>
                  </a:lnTo>
                  <a:lnTo>
                    <a:pt x="1277807" y="38204"/>
                  </a:lnTo>
                  <a:lnTo>
                    <a:pt x="1310914" y="65520"/>
                  </a:lnTo>
                  <a:lnTo>
                    <a:pt x="1338230" y="98627"/>
                  </a:lnTo>
                  <a:lnTo>
                    <a:pt x="1358855" y="136626"/>
                  </a:lnTo>
                  <a:lnTo>
                    <a:pt x="1371890" y="178617"/>
                  </a:lnTo>
                  <a:lnTo>
                    <a:pt x="1376435" y="223700"/>
                  </a:lnTo>
                  <a:lnTo>
                    <a:pt x="1376435" y="1118474"/>
                  </a:lnTo>
                  <a:lnTo>
                    <a:pt x="1371890" y="1163557"/>
                  </a:lnTo>
                  <a:lnTo>
                    <a:pt x="1358855" y="1205548"/>
                  </a:lnTo>
                  <a:lnTo>
                    <a:pt x="1338230" y="1243547"/>
                  </a:lnTo>
                  <a:lnTo>
                    <a:pt x="1310914" y="1276654"/>
                  </a:lnTo>
                  <a:lnTo>
                    <a:pt x="1277807" y="1303970"/>
                  </a:lnTo>
                  <a:lnTo>
                    <a:pt x="1239808" y="1324595"/>
                  </a:lnTo>
                  <a:lnTo>
                    <a:pt x="1197817" y="1337630"/>
                  </a:lnTo>
                  <a:lnTo>
                    <a:pt x="1152734" y="1342175"/>
                  </a:lnTo>
                  <a:lnTo>
                    <a:pt x="223700" y="1342175"/>
                  </a:lnTo>
                  <a:lnTo>
                    <a:pt x="178617" y="1337630"/>
                  </a:lnTo>
                  <a:lnTo>
                    <a:pt x="136626" y="1324595"/>
                  </a:lnTo>
                  <a:lnTo>
                    <a:pt x="98627" y="1303970"/>
                  </a:lnTo>
                  <a:lnTo>
                    <a:pt x="65520" y="1276654"/>
                  </a:lnTo>
                  <a:lnTo>
                    <a:pt x="38204" y="1243547"/>
                  </a:lnTo>
                  <a:lnTo>
                    <a:pt x="17579" y="1205548"/>
                  </a:lnTo>
                  <a:lnTo>
                    <a:pt x="4544" y="1163557"/>
                  </a:lnTo>
                  <a:lnTo>
                    <a:pt x="0" y="1118474"/>
                  </a:lnTo>
                  <a:lnTo>
                    <a:pt x="0" y="22370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43741" y="2173732"/>
            <a:ext cx="3530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75" marR="5080" indent="-66675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Idle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(I)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67317" y="1753952"/>
            <a:ext cx="1370965" cy="1360170"/>
            <a:chOff x="5867317" y="1753952"/>
            <a:chExt cx="1370965" cy="1360170"/>
          </a:xfrm>
        </p:grpSpPr>
        <p:sp>
          <p:nvSpPr>
            <p:cNvPr id="8" name="object 8"/>
            <p:cNvSpPr/>
            <p:nvPr/>
          </p:nvSpPr>
          <p:spPr>
            <a:xfrm>
              <a:off x="5873667" y="1760302"/>
              <a:ext cx="1358265" cy="1347470"/>
            </a:xfrm>
            <a:custGeom>
              <a:avLst/>
              <a:gdLst/>
              <a:ahLst/>
              <a:cxnLst/>
              <a:rect l="l" t="t" r="r" b="b"/>
              <a:pathLst>
                <a:path w="1358265" h="1347470">
                  <a:moveTo>
                    <a:pt x="1133214" y="0"/>
                  </a:moveTo>
                  <a:lnTo>
                    <a:pt x="224579" y="0"/>
                  </a:lnTo>
                  <a:lnTo>
                    <a:pt x="179318" y="4562"/>
                  </a:lnTo>
                  <a:lnTo>
                    <a:pt x="137162" y="17648"/>
                  </a:lnTo>
                  <a:lnTo>
                    <a:pt x="99014" y="38354"/>
                  </a:lnTo>
                  <a:lnTo>
                    <a:pt x="65777" y="65777"/>
                  </a:lnTo>
                  <a:lnTo>
                    <a:pt x="38354" y="99014"/>
                  </a:lnTo>
                  <a:lnTo>
                    <a:pt x="17648" y="137162"/>
                  </a:lnTo>
                  <a:lnTo>
                    <a:pt x="4562" y="179318"/>
                  </a:lnTo>
                  <a:lnTo>
                    <a:pt x="0" y="224579"/>
                  </a:lnTo>
                  <a:lnTo>
                    <a:pt x="0" y="1122870"/>
                  </a:lnTo>
                  <a:lnTo>
                    <a:pt x="4562" y="1168131"/>
                  </a:lnTo>
                  <a:lnTo>
                    <a:pt x="17648" y="1210287"/>
                  </a:lnTo>
                  <a:lnTo>
                    <a:pt x="38354" y="1248435"/>
                  </a:lnTo>
                  <a:lnTo>
                    <a:pt x="65777" y="1281672"/>
                  </a:lnTo>
                  <a:lnTo>
                    <a:pt x="99014" y="1309096"/>
                  </a:lnTo>
                  <a:lnTo>
                    <a:pt x="137162" y="1329802"/>
                  </a:lnTo>
                  <a:lnTo>
                    <a:pt x="179318" y="1342888"/>
                  </a:lnTo>
                  <a:lnTo>
                    <a:pt x="224579" y="1347450"/>
                  </a:lnTo>
                  <a:lnTo>
                    <a:pt x="1133214" y="1347450"/>
                  </a:lnTo>
                  <a:lnTo>
                    <a:pt x="1178475" y="1342888"/>
                  </a:lnTo>
                  <a:lnTo>
                    <a:pt x="1220631" y="1329802"/>
                  </a:lnTo>
                  <a:lnTo>
                    <a:pt x="1258779" y="1309096"/>
                  </a:lnTo>
                  <a:lnTo>
                    <a:pt x="1292016" y="1281672"/>
                  </a:lnTo>
                  <a:lnTo>
                    <a:pt x="1319440" y="1248435"/>
                  </a:lnTo>
                  <a:lnTo>
                    <a:pt x="1340146" y="1210287"/>
                  </a:lnTo>
                  <a:lnTo>
                    <a:pt x="1353232" y="1168131"/>
                  </a:lnTo>
                  <a:lnTo>
                    <a:pt x="1357795" y="1122870"/>
                  </a:lnTo>
                  <a:lnTo>
                    <a:pt x="1357795" y="224579"/>
                  </a:lnTo>
                  <a:lnTo>
                    <a:pt x="1353232" y="179318"/>
                  </a:lnTo>
                  <a:lnTo>
                    <a:pt x="1340146" y="137162"/>
                  </a:lnTo>
                  <a:lnTo>
                    <a:pt x="1319440" y="99014"/>
                  </a:lnTo>
                  <a:lnTo>
                    <a:pt x="1292016" y="65777"/>
                  </a:lnTo>
                  <a:lnTo>
                    <a:pt x="1258779" y="38354"/>
                  </a:lnTo>
                  <a:lnTo>
                    <a:pt x="1220631" y="17648"/>
                  </a:lnTo>
                  <a:lnTo>
                    <a:pt x="1178475" y="4562"/>
                  </a:lnTo>
                  <a:lnTo>
                    <a:pt x="113321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5873667" y="1760302"/>
              <a:ext cx="1358265" cy="1347470"/>
            </a:xfrm>
            <a:custGeom>
              <a:avLst/>
              <a:gdLst/>
              <a:ahLst/>
              <a:cxnLst/>
              <a:rect l="l" t="t" r="r" b="b"/>
              <a:pathLst>
                <a:path w="1358265" h="1347470">
                  <a:moveTo>
                    <a:pt x="0" y="224579"/>
                  </a:moveTo>
                  <a:lnTo>
                    <a:pt x="4562" y="179319"/>
                  </a:lnTo>
                  <a:lnTo>
                    <a:pt x="17648" y="137163"/>
                  </a:lnTo>
                  <a:lnTo>
                    <a:pt x="38354" y="99015"/>
                  </a:lnTo>
                  <a:lnTo>
                    <a:pt x="65777" y="65777"/>
                  </a:lnTo>
                  <a:lnTo>
                    <a:pt x="99015" y="38354"/>
                  </a:lnTo>
                  <a:lnTo>
                    <a:pt x="137163" y="17648"/>
                  </a:lnTo>
                  <a:lnTo>
                    <a:pt x="179318" y="4562"/>
                  </a:lnTo>
                  <a:lnTo>
                    <a:pt x="224579" y="0"/>
                  </a:lnTo>
                  <a:lnTo>
                    <a:pt x="1133215" y="0"/>
                  </a:lnTo>
                  <a:lnTo>
                    <a:pt x="1178475" y="4562"/>
                  </a:lnTo>
                  <a:lnTo>
                    <a:pt x="1220631" y="17648"/>
                  </a:lnTo>
                  <a:lnTo>
                    <a:pt x="1258779" y="38354"/>
                  </a:lnTo>
                  <a:lnTo>
                    <a:pt x="1292017" y="65777"/>
                  </a:lnTo>
                  <a:lnTo>
                    <a:pt x="1319440" y="99015"/>
                  </a:lnTo>
                  <a:lnTo>
                    <a:pt x="1340146" y="137163"/>
                  </a:lnTo>
                  <a:lnTo>
                    <a:pt x="1353232" y="179319"/>
                  </a:lnTo>
                  <a:lnTo>
                    <a:pt x="1357795" y="224579"/>
                  </a:lnTo>
                  <a:lnTo>
                    <a:pt x="1357795" y="1122871"/>
                  </a:lnTo>
                  <a:lnTo>
                    <a:pt x="1353232" y="1168131"/>
                  </a:lnTo>
                  <a:lnTo>
                    <a:pt x="1340146" y="1210287"/>
                  </a:lnTo>
                  <a:lnTo>
                    <a:pt x="1319440" y="1248435"/>
                  </a:lnTo>
                  <a:lnTo>
                    <a:pt x="1292017" y="1281673"/>
                  </a:lnTo>
                  <a:lnTo>
                    <a:pt x="1258779" y="1309096"/>
                  </a:lnTo>
                  <a:lnTo>
                    <a:pt x="1220631" y="1329802"/>
                  </a:lnTo>
                  <a:lnTo>
                    <a:pt x="1178475" y="1342888"/>
                  </a:lnTo>
                  <a:lnTo>
                    <a:pt x="1133215" y="1347451"/>
                  </a:lnTo>
                  <a:lnTo>
                    <a:pt x="224579" y="1347451"/>
                  </a:lnTo>
                  <a:lnTo>
                    <a:pt x="179318" y="1342888"/>
                  </a:lnTo>
                  <a:lnTo>
                    <a:pt x="137163" y="1329802"/>
                  </a:lnTo>
                  <a:lnTo>
                    <a:pt x="99015" y="1309096"/>
                  </a:lnTo>
                  <a:lnTo>
                    <a:pt x="65777" y="1281673"/>
                  </a:lnTo>
                  <a:lnTo>
                    <a:pt x="38354" y="1248435"/>
                  </a:lnTo>
                  <a:lnTo>
                    <a:pt x="17648" y="1210287"/>
                  </a:lnTo>
                  <a:lnTo>
                    <a:pt x="4562" y="1168131"/>
                  </a:lnTo>
                  <a:lnTo>
                    <a:pt x="0" y="1122871"/>
                  </a:lnTo>
                  <a:lnTo>
                    <a:pt x="0" y="224579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162832" y="2176779"/>
            <a:ext cx="77978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8285" marR="5080" indent="-236220">
              <a:lnSpc>
                <a:spcPts val="1900"/>
              </a:lnSpc>
              <a:spcBef>
                <a:spcPts val="180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Running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(R)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457274" y="1753951"/>
            <a:ext cx="1409700" cy="1355090"/>
            <a:chOff x="8457274" y="1753951"/>
            <a:chExt cx="1409700" cy="1355090"/>
          </a:xfrm>
        </p:grpSpPr>
        <p:sp>
          <p:nvSpPr>
            <p:cNvPr id="12" name="object 12"/>
            <p:cNvSpPr/>
            <p:nvPr/>
          </p:nvSpPr>
          <p:spPr>
            <a:xfrm>
              <a:off x="8463624" y="1760301"/>
              <a:ext cx="1397000" cy="1342390"/>
            </a:xfrm>
            <a:custGeom>
              <a:avLst/>
              <a:gdLst/>
              <a:ahLst/>
              <a:cxnLst/>
              <a:rect l="l" t="t" r="r" b="b"/>
              <a:pathLst>
                <a:path w="1397000" h="1342389">
                  <a:moveTo>
                    <a:pt x="1172724" y="0"/>
                  </a:moveTo>
                  <a:lnTo>
                    <a:pt x="223699" y="0"/>
                  </a:lnTo>
                  <a:lnTo>
                    <a:pt x="178615" y="4544"/>
                  </a:lnTo>
                  <a:lnTo>
                    <a:pt x="136625" y="17579"/>
                  </a:lnTo>
                  <a:lnTo>
                    <a:pt x="98626" y="38204"/>
                  </a:lnTo>
                  <a:lnTo>
                    <a:pt x="65519" y="65519"/>
                  </a:lnTo>
                  <a:lnTo>
                    <a:pt x="38204" y="98626"/>
                  </a:lnTo>
                  <a:lnTo>
                    <a:pt x="17579" y="136625"/>
                  </a:lnTo>
                  <a:lnTo>
                    <a:pt x="4544" y="178615"/>
                  </a:lnTo>
                  <a:lnTo>
                    <a:pt x="0" y="223699"/>
                  </a:lnTo>
                  <a:lnTo>
                    <a:pt x="0" y="1118475"/>
                  </a:lnTo>
                  <a:lnTo>
                    <a:pt x="4544" y="1163558"/>
                  </a:lnTo>
                  <a:lnTo>
                    <a:pt x="17579" y="1205548"/>
                  </a:lnTo>
                  <a:lnTo>
                    <a:pt x="38204" y="1243547"/>
                  </a:lnTo>
                  <a:lnTo>
                    <a:pt x="65519" y="1276654"/>
                  </a:lnTo>
                  <a:lnTo>
                    <a:pt x="98626" y="1303969"/>
                  </a:lnTo>
                  <a:lnTo>
                    <a:pt x="136625" y="1324594"/>
                  </a:lnTo>
                  <a:lnTo>
                    <a:pt x="178615" y="1337629"/>
                  </a:lnTo>
                  <a:lnTo>
                    <a:pt x="223699" y="1342174"/>
                  </a:lnTo>
                  <a:lnTo>
                    <a:pt x="1172724" y="1342174"/>
                  </a:lnTo>
                  <a:lnTo>
                    <a:pt x="1217807" y="1337629"/>
                  </a:lnTo>
                  <a:lnTo>
                    <a:pt x="1259798" y="1324594"/>
                  </a:lnTo>
                  <a:lnTo>
                    <a:pt x="1297796" y="1303969"/>
                  </a:lnTo>
                  <a:lnTo>
                    <a:pt x="1330903" y="1276654"/>
                  </a:lnTo>
                  <a:lnTo>
                    <a:pt x="1358219" y="1243547"/>
                  </a:lnTo>
                  <a:lnTo>
                    <a:pt x="1378844" y="1205548"/>
                  </a:lnTo>
                  <a:lnTo>
                    <a:pt x="1391878" y="1163558"/>
                  </a:lnTo>
                  <a:lnTo>
                    <a:pt x="1396423" y="1118475"/>
                  </a:lnTo>
                  <a:lnTo>
                    <a:pt x="1396423" y="223699"/>
                  </a:lnTo>
                  <a:lnTo>
                    <a:pt x="1391878" y="178615"/>
                  </a:lnTo>
                  <a:lnTo>
                    <a:pt x="1378844" y="136625"/>
                  </a:lnTo>
                  <a:lnTo>
                    <a:pt x="1358219" y="98626"/>
                  </a:lnTo>
                  <a:lnTo>
                    <a:pt x="1330903" y="65519"/>
                  </a:lnTo>
                  <a:lnTo>
                    <a:pt x="1297796" y="38204"/>
                  </a:lnTo>
                  <a:lnTo>
                    <a:pt x="1259798" y="17579"/>
                  </a:lnTo>
                  <a:lnTo>
                    <a:pt x="1217807" y="4544"/>
                  </a:lnTo>
                  <a:lnTo>
                    <a:pt x="117272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463624" y="1760301"/>
              <a:ext cx="1397000" cy="1342390"/>
            </a:xfrm>
            <a:custGeom>
              <a:avLst/>
              <a:gdLst/>
              <a:ahLst/>
              <a:cxnLst/>
              <a:rect l="l" t="t" r="r" b="b"/>
              <a:pathLst>
                <a:path w="1397000" h="1342389">
                  <a:moveTo>
                    <a:pt x="0" y="223699"/>
                  </a:moveTo>
                  <a:lnTo>
                    <a:pt x="4544" y="178616"/>
                  </a:lnTo>
                  <a:lnTo>
                    <a:pt x="17579" y="136625"/>
                  </a:lnTo>
                  <a:lnTo>
                    <a:pt x="38204" y="98627"/>
                  </a:lnTo>
                  <a:lnTo>
                    <a:pt x="65520" y="65520"/>
                  </a:lnTo>
                  <a:lnTo>
                    <a:pt x="98627" y="38204"/>
                  </a:lnTo>
                  <a:lnTo>
                    <a:pt x="136625" y="17579"/>
                  </a:lnTo>
                  <a:lnTo>
                    <a:pt x="178616" y="4544"/>
                  </a:lnTo>
                  <a:lnTo>
                    <a:pt x="223699" y="0"/>
                  </a:lnTo>
                  <a:lnTo>
                    <a:pt x="1172724" y="0"/>
                  </a:lnTo>
                  <a:lnTo>
                    <a:pt x="1217807" y="4544"/>
                  </a:lnTo>
                  <a:lnTo>
                    <a:pt x="1259798" y="17579"/>
                  </a:lnTo>
                  <a:lnTo>
                    <a:pt x="1297796" y="38204"/>
                  </a:lnTo>
                  <a:lnTo>
                    <a:pt x="1330903" y="65520"/>
                  </a:lnTo>
                  <a:lnTo>
                    <a:pt x="1358219" y="98627"/>
                  </a:lnTo>
                  <a:lnTo>
                    <a:pt x="1378844" y="136625"/>
                  </a:lnTo>
                  <a:lnTo>
                    <a:pt x="1391879" y="178616"/>
                  </a:lnTo>
                  <a:lnTo>
                    <a:pt x="1396424" y="223699"/>
                  </a:lnTo>
                  <a:lnTo>
                    <a:pt x="1396424" y="1118475"/>
                  </a:lnTo>
                  <a:lnTo>
                    <a:pt x="1391879" y="1163558"/>
                  </a:lnTo>
                  <a:lnTo>
                    <a:pt x="1378844" y="1205549"/>
                  </a:lnTo>
                  <a:lnTo>
                    <a:pt x="1358219" y="1243547"/>
                  </a:lnTo>
                  <a:lnTo>
                    <a:pt x="1330903" y="1276654"/>
                  </a:lnTo>
                  <a:lnTo>
                    <a:pt x="1297796" y="1303970"/>
                  </a:lnTo>
                  <a:lnTo>
                    <a:pt x="1259798" y="1324595"/>
                  </a:lnTo>
                  <a:lnTo>
                    <a:pt x="1217807" y="1337630"/>
                  </a:lnTo>
                  <a:lnTo>
                    <a:pt x="1172724" y="1342175"/>
                  </a:lnTo>
                  <a:lnTo>
                    <a:pt x="223699" y="1342175"/>
                  </a:lnTo>
                  <a:lnTo>
                    <a:pt x="178616" y="1337630"/>
                  </a:lnTo>
                  <a:lnTo>
                    <a:pt x="136625" y="1324595"/>
                  </a:lnTo>
                  <a:lnTo>
                    <a:pt x="98627" y="1303970"/>
                  </a:lnTo>
                  <a:lnTo>
                    <a:pt x="65520" y="1276654"/>
                  </a:lnTo>
                  <a:lnTo>
                    <a:pt x="38204" y="1243547"/>
                  </a:lnTo>
                  <a:lnTo>
                    <a:pt x="17579" y="1205549"/>
                  </a:lnTo>
                  <a:lnTo>
                    <a:pt x="4544" y="1163558"/>
                  </a:lnTo>
                  <a:lnTo>
                    <a:pt x="0" y="1118475"/>
                  </a:lnTo>
                  <a:lnTo>
                    <a:pt x="0" y="223699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658598" y="2173732"/>
            <a:ext cx="10071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315" marR="5080" indent="-34925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Completed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(C)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524000" y="2094481"/>
            <a:ext cx="6939915" cy="674370"/>
            <a:chOff x="1524000" y="2094481"/>
            <a:chExt cx="6939915" cy="674370"/>
          </a:xfrm>
        </p:grpSpPr>
        <p:sp>
          <p:nvSpPr>
            <p:cNvPr id="16" name="object 16"/>
            <p:cNvSpPr/>
            <p:nvPr/>
          </p:nvSpPr>
          <p:spPr>
            <a:xfrm>
              <a:off x="2461958" y="2365069"/>
              <a:ext cx="6002020" cy="135255"/>
            </a:xfrm>
            <a:custGeom>
              <a:avLst/>
              <a:gdLst/>
              <a:ahLst/>
              <a:cxnLst/>
              <a:rect l="l" t="t" r="r" b="b"/>
              <a:pathLst>
                <a:path w="6002020" h="135255">
                  <a:moveTo>
                    <a:pt x="669836" y="66319"/>
                  </a:moveTo>
                  <a:lnTo>
                    <a:pt x="645337" y="52031"/>
                  </a:lnTo>
                  <a:lnTo>
                    <a:pt x="556145" y="0"/>
                  </a:lnTo>
                  <a:lnTo>
                    <a:pt x="547395" y="2298"/>
                  </a:lnTo>
                  <a:lnTo>
                    <a:pt x="539445" y="15938"/>
                  </a:lnTo>
                  <a:lnTo>
                    <a:pt x="541743" y="24688"/>
                  </a:lnTo>
                  <a:lnTo>
                    <a:pt x="588619" y="52031"/>
                  </a:lnTo>
                  <a:lnTo>
                    <a:pt x="0" y="52031"/>
                  </a:lnTo>
                  <a:lnTo>
                    <a:pt x="0" y="80606"/>
                  </a:lnTo>
                  <a:lnTo>
                    <a:pt x="588632" y="80606"/>
                  </a:lnTo>
                  <a:lnTo>
                    <a:pt x="613130" y="66332"/>
                  </a:lnTo>
                  <a:lnTo>
                    <a:pt x="590118" y="52908"/>
                  </a:lnTo>
                  <a:lnTo>
                    <a:pt x="613130" y="66319"/>
                  </a:lnTo>
                  <a:lnTo>
                    <a:pt x="634288" y="53987"/>
                  </a:lnTo>
                  <a:lnTo>
                    <a:pt x="613130" y="66332"/>
                  </a:lnTo>
                  <a:lnTo>
                    <a:pt x="541743" y="107962"/>
                  </a:lnTo>
                  <a:lnTo>
                    <a:pt x="539445" y="116713"/>
                  </a:lnTo>
                  <a:lnTo>
                    <a:pt x="547395" y="130352"/>
                  </a:lnTo>
                  <a:lnTo>
                    <a:pt x="556145" y="132651"/>
                  </a:lnTo>
                  <a:lnTo>
                    <a:pt x="645350" y="80606"/>
                  </a:lnTo>
                  <a:lnTo>
                    <a:pt x="669836" y="66319"/>
                  </a:lnTo>
                  <a:close/>
                </a:path>
                <a:path w="6002020" h="135255">
                  <a:moveTo>
                    <a:pt x="3411766" y="68961"/>
                  </a:moveTo>
                  <a:lnTo>
                    <a:pt x="3298202" y="2425"/>
                  </a:lnTo>
                  <a:lnTo>
                    <a:pt x="3289452" y="4699"/>
                  </a:lnTo>
                  <a:lnTo>
                    <a:pt x="3281464" y="18326"/>
                  </a:lnTo>
                  <a:lnTo>
                    <a:pt x="3283750" y="27076"/>
                  </a:lnTo>
                  <a:lnTo>
                    <a:pt x="3330587" y="54521"/>
                  </a:lnTo>
                  <a:lnTo>
                    <a:pt x="2046236" y="52031"/>
                  </a:lnTo>
                  <a:lnTo>
                    <a:pt x="2046185" y="80606"/>
                  </a:lnTo>
                  <a:lnTo>
                    <a:pt x="3330537" y="83096"/>
                  </a:lnTo>
                  <a:lnTo>
                    <a:pt x="3283597" y="110350"/>
                  </a:lnTo>
                  <a:lnTo>
                    <a:pt x="3281273" y="119100"/>
                  </a:lnTo>
                  <a:lnTo>
                    <a:pt x="3289198" y="132753"/>
                  </a:lnTo>
                  <a:lnTo>
                    <a:pt x="3297948" y="135064"/>
                  </a:lnTo>
                  <a:lnTo>
                    <a:pt x="3387255" y="83197"/>
                  </a:lnTo>
                  <a:lnTo>
                    <a:pt x="3411766" y="68961"/>
                  </a:lnTo>
                  <a:close/>
                </a:path>
                <a:path w="6002020" h="135255">
                  <a:moveTo>
                    <a:pt x="6001728" y="66319"/>
                  </a:moveTo>
                  <a:lnTo>
                    <a:pt x="5977217" y="52095"/>
                  </a:lnTo>
                  <a:lnTo>
                    <a:pt x="5887885" y="241"/>
                  </a:lnTo>
                  <a:lnTo>
                    <a:pt x="5879147" y="2565"/>
                  </a:lnTo>
                  <a:lnTo>
                    <a:pt x="5871222" y="16217"/>
                  </a:lnTo>
                  <a:lnTo>
                    <a:pt x="5873547" y="24955"/>
                  </a:lnTo>
                  <a:lnTo>
                    <a:pt x="5920486" y="52209"/>
                  </a:lnTo>
                  <a:lnTo>
                    <a:pt x="4769472" y="54673"/>
                  </a:lnTo>
                  <a:lnTo>
                    <a:pt x="4769523" y="83248"/>
                  </a:lnTo>
                  <a:lnTo>
                    <a:pt x="5920549" y="80784"/>
                  </a:lnTo>
                  <a:lnTo>
                    <a:pt x="5873724" y="108242"/>
                  </a:lnTo>
                  <a:lnTo>
                    <a:pt x="5871438" y="116992"/>
                  </a:lnTo>
                  <a:lnTo>
                    <a:pt x="5879414" y="130606"/>
                  </a:lnTo>
                  <a:lnTo>
                    <a:pt x="5888177" y="132892"/>
                  </a:lnTo>
                  <a:lnTo>
                    <a:pt x="6001728" y="66319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24000" y="2094481"/>
              <a:ext cx="1157605" cy="674370"/>
            </a:xfrm>
            <a:custGeom>
              <a:avLst/>
              <a:gdLst/>
              <a:ahLst/>
              <a:cxnLst/>
              <a:rect l="l" t="t" r="r" b="b"/>
              <a:pathLst>
                <a:path w="1157605" h="674369">
                  <a:moveTo>
                    <a:pt x="1045264" y="0"/>
                  </a:moveTo>
                  <a:lnTo>
                    <a:pt x="112304" y="0"/>
                  </a:lnTo>
                  <a:lnTo>
                    <a:pt x="68590" y="8825"/>
                  </a:lnTo>
                  <a:lnTo>
                    <a:pt x="32893" y="32893"/>
                  </a:lnTo>
                  <a:lnTo>
                    <a:pt x="8825" y="68590"/>
                  </a:lnTo>
                  <a:lnTo>
                    <a:pt x="0" y="112304"/>
                  </a:lnTo>
                  <a:lnTo>
                    <a:pt x="0" y="561510"/>
                  </a:lnTo>
                  <a:lnTo>
                    <a:pt x="8825" y="605224"/>
                  </a:lnTo>
                  <a:lnTo>
                    <a:pt x="32893" y="640921"/>
                  </a:lnTo>
                  <a:lnTo>
                    <a:pt x="68590" y="664989"/>
                  </a:lnTo>
                  <a:lnTo>
                    <a:pt x="112304" y="673815"/>
                  </a:lnTo>
                  <a:lnTo>
                    <a:pt x="1045264" y="673815"/>
                  </a:lnTo>
                  <a:lnTo>
                    <a:pt x="1088978" y="664989"/>
                  </a:lnTo>
                  <a:lnTo>
                    <a:pt x="1124676" y="640921"/>
                  </a:lnTo>
                  <a:lnTo>
                    <a:pt x="1148743" y="605224"/>
                  </a:lnTo>
                  <a:lnTo>
                    <a:pt x="1157569" y="561510"/>
                  </a:lnTo>
                  <a:lnTo>
                    <a:pt x="1157569" y="112304"/>
                  </a:lnTo>
                  <a:lnTo>
                    <a:pt x="1148743" y="68590"/>
                  </a:lnTo>
                  <a:lnTo>
                    <a:pt x="1124676" y="32893"/>
                  </a:lnTo>
                  <a:lnTo>
                    <a:pt x="1088978" y="8825"/>
                  </a:lnTo>
                  <a:lnTo>
                    <a:pt x="10452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723372" y="2173732"/>
            <a:ext cx="7594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Arial"/>
                <a:cs typeface="Arial"/>
              </a:rPr>
              <a:t>condor_ submit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81571" y="5652002"/>
            <a:ext cx="4791075" cy="161290"/>
          </a:xfrm>
          <a:custGeom>
            <a:avLst/>
            <a:gdLst/>
            <a:ahLst/>
            <a:cxnLst/>
            <a:rect l="l" t="t" r="r" b="b"/>
            <a:pathLst>
              <a:path w="4791075" h="161289">
                <a:moveTo>
                  <a:pt x="4791053" y="0"/>
                </a:moveTo>
                <a:lnTo>
                  <a:pt x="4790000" y="62583"/>
                </a:lnTo>
                <a:lnTo>
                  <a:pt x="4787129" y="113689"/>
                </a:lnTo>
                <a:lnTo>
                  <a:pt x="4782870" y="148146"/>
                </a:lnTo>
                <a:lnTo>
                  <a:pt x="4777655" y="160781"/>
                </a:lnTo>
                <a:lnTo>
                  <a:pt x="13398" y="160781"/>
                </a:lnTo>
                <a:lnTo>
                  <a:pt x="8182" y="148146"/>
                </a:lnTo>
                <a:lnTo>
                  <a:pt x="3924" y="113689"/>
                </a:lnTo>
                <a:lnTo>
                  <a:pt x="1052" y="62583"/>
                </a:lnTo>
                <a:lnTo>
                  <a:pt x="0" y="0"/>
                </a:lnTo>
              </a:path>
            </a:pathLst>
          </a:custGeom>
          <a:ln w="2857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8025231" y="5652000"/>
            <a:ext cx="2185670" cy="161290"/>
          </a:xfrm>
          <a:custGeom>
            <a:avLst/>
            <a:gdLst/>
            <a:ahLst/>
            <a:cxnLst/>
            <a:rect l="l" t="t" r="r" b="b"/>
            <a:pathLst>
              <a:path w="2185670" h="161289">
                <a:moveTo>
                  <a:pt x="2185568" y="0"/>
                </a:moveTo>
                <a:lnTo>
                  <a:pt x="2184515" y="62582"/>
                </a:lnTo>
                <a:lnTo>
                  <a:pt x="2181644" y="113687"/>
                </a:lnTo>
                <a:lnTo>
                  <a:pt x="2177385" y="148143"/>
                </a:lnTo>
                <a:lnTo>
                  <a:pt x="2172171" y="160778"/>
                </a:lnTo>
                <a:lnTo>
                  <a:pt x="13397" y="160778"/>
                </a:lnTo>
                <a:lnTo>
                  <a:pt x="8182" y="148143"/>
                </a:lnTo>
                <a:lnTo>
                  <a:pt x="3923" y="113687"/>
                </a:lnTo>
                <a:lnTo>
                  <a:pt x="1052" y="62582"/>
                </a:lnTo>
                <a:lnTo>
                  <a:pt x="0" y="0"/>
                </a:lnTo>
              </a:path>
            </a:pathLst>
          </a:custGeom>
          <a:ln w="2857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/>
          <p:nvPr/>
        </p:nvSpPr>
        <p:spPr>
          <a:xfrm>
            <a:off x="4399091" y="5901435"/>
            <a:ext cx="11442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in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queue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80</a:t>
            </a:fld>
            <a:endParaRPr spc="-25" dirty="0"/>
          </a:p>
        </p:txBody>
      </p:sp>
      <p:sp>
        <p:nvSpPr>
          <p:cNvPr id="22" name="object 22"/>
          <p:cNvSpPr txBox="1"/>
          <p:nvPr/>
        </p:nvSpPr>
        <p:spPr>
          <a:xfrm>
            <a:off x="8286601" y="5919723"/>
            <a:ext cx="162813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leaving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queue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Job</a:t>
            </a:r>
            <a:r>
              <a:rPr spc="20" dirty="0"/>
              <a:t> </a:t>
            </a:r>
            <a:r>
              <a:rPr dirty="0"/>
              <a:t>States,</a:t>
            </a:r>
            <a:r>
              <a:rPr spc="15" dirty="0"/>
              <a:t> </a:t>
            </a:r>
            <a:r>
              <a:rPr spc="-10" dirty="0"/>
              <a:t>Revisited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125387" y="1753952"/>
            <a:ext cx="1389380" cy="1355090"/>
            <a:chOff x="3125387" y="1753952"/>
            <a:chExt cx="1389380" cy="1355090"/>
          </a:xfrm>
        </p:grpSpPr>
        <p:sp>
          <p:nvSpPr>
            <p:cNvPr id="4" name="object 4"/>
            <p:cNvSpPr/>
            <p:nvPr/>
          </p:nvSpPr>
          <p:spPr>
            <a:xfrm>
              <a:off x="3131737" y="1760302"/>
              <a:ext cx="1376680" cy="1342390"/>
            </a:xfrm>
            <a:custGeom>
              <a:avLst/>
              <a:gdLst/>
              <a:ahLst/>
              <a:cxnLst/>
              <a:rect l="l" t="t" r="r" b="b"/>
              <a:pathLst>
                <a:path w="1376679" h="1342389">
                  <a:moveTo>
                    <a:pt x="1152733" y="0"/>
                  </a:moveTo>
                  <a:lnTo>
                    <a:pt x="223700" y="0"/>
                  </a:lnTo>
                  <a:lnTo>
                    <a:pt x="178616" y="4544"/>
                  </a:lnTo>
                  <a:lnTo>
                    <a:pt x="136625" y="17579"/>
                  </a:lnTo>
                  <a:lnTo>
                    <a:pt x="98627" y="38204"/>
                  </a:lnTo>
                  <a:lnTo>
                    <a:pt x="65520" y="65520"/>
                  </a:lnTo>
                  <a:lnTo>
                    <a:pt x="38204" y="98627"/>
                  </a:lnTo>
                  <a:lnTo>
                    <a:pt x="17579" y="136625"/>
                  </a:lnTo>
                  <a:lnTo>
                    <a:pt x="4544" y="178616"/>
                  </a:lnTo>
                  <a:lnTo>
                    <a:pt x="0" y="223700"/>
                  </a:lnTo>
                  <a:lnTo>
                    <a:pt x="0" y="1118473"/>
                  </a:lnTo>
                  <a:lnTo>
                    <a:pt x="4544" y="1163557"/>
                  </a:lnTo>
                  <a:lnTo>
                    <a:pt x="17579" y="1205548"/>
                  </a:lnTo>
                  <a:lnTo>
                    <a:pt x="38204" y="1243547"/>
                  </a:lnTo>
                  <a:lnTo>
                    <a:pt x="65520" y="1276654"/>
                  </a:lnTo>
                  <a:lnTo>
                    <a:pt x="98627" y="1303969"/>
                  </a:lnTo>
                  <a:lnTo>
                    <a:pt x="136625" y="1324594"/>
                  </a:lnTo>
                  <a:lnTo>
                    <a:pt x="178616" y="1337629"/>
                  </a:lnTo>
                  <a:lnTo>
                    <a:pt x="223700" y="1342174"/>
                  </a:lnTo>
                  <a:lnTo>
                    <a:pt x="1152733" y="1342174"/>
                  </a:lnTo>
                  <a:lnTo>
                    <a:pt x="1197816" y="1337629"/>
                  </a:lnTo>
                  <a:lnTo>
                    <a:pt x="1239807" y="1324594"/>
                  </a:lnTo>
                  <a:lnTo>
                    <a:pt x="1277806" y="1303969"/>
                  </a:lnTo>
                  <a:lnTo>
                    <a:pt x="1310914" y="1276654"/>
                  </a:lnTo>
                  <a:lnTo>
                    <a:pt x="1338230" y="1243547"/>
                  </a:lnTo>
                  <a:lnTo>
                    <a:pt x="1358855" y="1205548"/>
                  </a:lnTo>
                  <a:lnTo>
                    <a:pt x="1371890" y="1163557"/>
                  </a:lnTo>
                  <a:lnTo>
                    <a:pt x="1376434" y="1118473"/>
                  </a:lnTo>
                  <a:lnTo>
                    <a:pt x="1376434" y="223700"/>
                  </a:lnTo>
                  <a:lnTo>
                    <a:pt x="1371890" y="178616"/>
                  </a:lnTo>
                  <a:lnTo>
                    <a:pt x="1358855" y="136625"/>
                  </a:lnTo>
                  <a:lnTo>
                    <a:pt x="1338230" y="98627"/>
                  </a:lnTo>
                  <a:lnTo>
                    <a:pt x="1310914" y="65520"/>
                  </a:lnTo>
                  <a:lnTo>
                    <a:pt x="1277806" y="38204"/>
                  </a:lnTo>
                  <a:lnTo>
                    <a:pt x="1239807" y="17579"/>
                  </a:lnTo>
                  <a:lnTo>
                    <a:pt x="1197816" y="4544"/>
                  </a:lnTo>
                  <a:lnTo>
                    <a:pt x="115273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3131737" y="1760302"/>
              <a:ext cx="1376680" cy="1342390"/>
            </a:xfrm>
            <a:custGeom>
              <a:avLst/>
              <a:gdLst/>
              <a:ahLst/>
              <a:cxnLst/>
              <a:rect l="l" t="t" r="r" b="b"/>
              <a:pathLst>
                <a:path w="1376679" h="1342389">
                  <a:moveTo>
                    <a:pt x="0" y="223700"/>
                  </a:moveTo>
                  <a:lnTo>
                    <a:pt x="4544" y="178617"/>
                  </a:lnTo>
                  <a:lnTo>
                    <a:pt x="17579" y="136626"/>
                  </a:lnTo>
                  <a:lnTo>
                    <a:pt x="38204" y="98627"/>
                  </a:lnTo>
                  <a:lnTo>
                    <a:pt x="65520" y="65520"/>
                  </a:lnTo>
                  <a:lnTo>
                    <a:pt x="98627" y="38204"/>
                  </a:lnTo>
                  <a:lnTo>
                    <a:pt x="136626" y="17579"/>
                  </a:lnTo>
                  <a:lnTo>
                    <a:pt x="178617" y="4544"/>
                  </a:lnTo>
                  <a:lnTo>
                    <a:pt x="223700" y="0"/>
                  </a:lnTo>
                  <a:lnTo>
                    <a:pt x="1152734" y="0"/>
                  </a:lnTo>
                  <a:lnTo>
                    <a:pt x="1197817" y="4544"/>
                  </a:lnTo>
                  <a:lnTo>
                    <a:pt x="1239808" y="17579"/>
                  </a:lnTo>
                  <a:lnTo>
                    <a:pt x="1277807" y="38204"/>
                  </a:lnTo>
                  <a:lnTo>
                    <a:pt x="1310914" y="65520"/>
                  </a:lnTo>
                  <a:lnTo>
                    <a:pt x="1338230" y="98627"/>
                  </a:lnTo>
                  <a:lnTo>
                    <a:pt x="1358855" y="136626"/>
                  </a:lnTo>
                  <a:lnTo>
                    <a:pt x="1371890" y="178617"/>
                  </a:lnTo>
                  <a:lnTo>
                    <a:pt x="1376435" y="223700"/>
                  </a:lnTo>
                  <a:lnTo>
                    <a:pt x="1376435" y="1118474"/>
                  </a:lnTo>
                  <a:lnTo>
                    <a:pt x="1371890" y="1163557"/>
                  </a:lnTo>
                  <a:lnTo>
                    <a:pt x="1358855" y="1205548"/>
                  </a:lnTo>
                  <a:lnTo>
                    <a:pt x="1338230" y="1243547"/>
                  </a:lnTo>
                  <a:lnTo>
                    <a:pt x="1310914" y="1276654"/>
                  </a:lnTo>
                  <a:lnTo>
                    <a:pt x="1277807" y="1303970"/>
                  </a:lnTo>
                  <a:lnTo>
                    <a:pt x="1239808" y="1324595"/>
                  </a:lnTo>
                  <a:lnTo>
                    <a:pt x="1197817" y="1337630"/>
                  </a:lnTo>
                  <a:lnTo>
                    <a:pt x="1152734" y="1342175"/>
                  </a:lnTo>
                  <a:lnTo>
                    <a:pt x="223700" y="1342175"/>
                  </a:lnTo>
                  <a:lnTo>
                    <a:pt x="178617" y="1337630"/>
                  </a:lnTo>
                  <a:lnTo>
                    <a:pt x="136626" y="1324595"/>
                  </a:lnTo>
                  <a:lnTo>
                    <a:pt x="98627" y="1303970"/>
                  </a:lnTo>
                  <a:lnTo>
                    <a:pt x="65520" y="1276654"/>
                  </a:lnTo>
                  <a:lnTo>
                    <a:pt x="38204" y="1243547"/>
                  </a:lnTo>
                  <a:lnTo>
                    <a:pt x="17579" y="1205548"/>
                  </a:lnTo>
                  <a:lnTo>
                    <a:pt x="4544" y="1163557"/>
                  </a:lnTo>
                  <a:lnTo>
                    <a:pt x="0" y="1118474"/>
                  </a:lnTo>
                  <a:lnTo>
                    <a:pt x="0" y="22370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43741" y="2173732"/>
            <a:ext cx="3530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75" marR="5080" indent="-66675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Idle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(I)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67317" y="1753952"/>
            <a:ext cx="1370965" cy="1360170"/>
            <a:chOff x="5867317" y="1753952"/>
            <a:chExt cx="1370965" cy="1360170"/>
          </a:xfrm>
        </p:grpSpPr>
        <p:sp>
          <p:nvSpPr>
            <p:cNvPr id="8" name="object 8"/>
            <p:cNvSpPr/>
            <p:nvPr/>
          </p:nvSpPr>
          <p:spPr>
            <a:xfrm>
              <a:off x="5873667" y="1760302"/>
              <a:ext cx="1358265" cy="1347470"/>
            </a:xfrm>
            <a:custGeom>
              <a:avLst/>
              <a:gdLst/>
              <a:ahLst/>
              <a:cxnLst/>
              <a:rect l="l" t="t" r="r" b="b"/>
              <a:pathLst>
                <a:path w="1358265" h="1347470">
                  <a:moveTo>
                    <a:pt x="1133214" y="0"/>
                  </a:moveTo>
                  <a:lnTo>
                    <a:pt x="224579" y="0"/>
                  </a:lnTo>
                  <a:lnTo>
                    <a:pt x="179318" y="4562"/>
                  </a:lnTo>
                  <a:lnTo>
                    <a:pt x="137162" y="17648"/>
                  </a:lnTo>
                  <a:lnTo>
                    <a:pt x="99014" y="38354"/>
                  </a:lnTo>
                  <a:lnTo>
                    <a:pt x="65777" y="65777"/>
                  </a:lnTo>
                  <a:lnTo>
                    <a:pt x="38354" y="99014"/>
                  </a:lnTo>
                  <a:lnTo>
                    <a:pt x="17648" y="137162"/>
                  </a:lnTo>
                  <a:lnTo>
                    <a:pt x="4562" y="179318"/>
                  </a:lnTo>
                  <a:lnTo>
                    <a:pt x="0" y="224579"/>
                  </a:lnTo>
                  <a:lnTo>
                    <a:pt x="0" y="1122870"/>
                  </a:lnTo>
                  <a:lnTo>
                    <a:pt x="4562" y="1168131"/>
                  </a:lnTo>
                  <a:lnTo>
                    <a:pt x="17648" y="1210287"/>
                  </a:lnTo>
                  <a:lnTo>
                    <a:pt x="38354" y="1248435"/>
                  </a:lnTo>
                  <a:lnTo>
                    <a:pt x="65777" y="1281672"/>
                  </a:lnTo>
                  <a:lnTo>
                    <a:pt x="99014" y="1309096"/>
                  </a:lnTo>
                  <a:lnTo>
                    <a:pt x="137162" y="1329802"/>
                  </a:lnTo>
                  <a:lnTo>
                    <a:pt x="179318" y="1342888"/>
                  </a:lnTo>
                  <a:lnTo>
                    <a:pt x="224579" y="1347450"/>
                  </a:lnTo>
                  <a:lnTo>
                    <a:pt x="1133214" y="1347450"/>
                  </a:lnTo>
                  <a:lnTo>
                    <a:pt x="1178475" y="1342888"/>
                  </a:lnTo>
                  <a:lnTo>
                    <a:pt x="1220631" y="1329802"/>
                  </a:lnTo>
                  <a:lnTo>
                    <a:pt x="1258779" y="1309096"/>
                  </a:lnTo>
                  <a:lnTo>
                    <a:pt x="1292016" y="1281672"/>
                  </a:lnTo>
                  <a:lnTo>
                    <a:pt x="1319440" y="1248435"/>
                  </a:lnTo>
                  <a:lnTo>
                    <a:pt x="1340146" y="1210287"/>
                  </a:lnTo>
                  <a:lnTo>
                    <a:pt x="1353232" y="1168131"/>
                  </a:lnTo>
                  <a:lnTo>
                    <a:pt x="1357795" y="1122870"/>
                  </a:lnTo>
                  <a:lnTo>
                    <a:pt x="1357795" y="224579"/>
                  </a:lnTo>
                  <a:lnTo>
                    <a:pt x="1353232" y="179318"/>
                  </a:lnTo>
                  <a:lnTo>
                    <a:pt x="1340146" y="137162"/>
                  </a:lnTo>
                  <a:lnTo>
                    <a:pt x="1319440" y="99014"/>
                  </a:lnTo>
                  <a:lnTo>
                    <a:pt x="1292016" y="65777"/>
                  </a:lnTo>
                  <a:lnTo>
                    <a:pt x="1258779" y="38354"/>
                  </a:lnTo>
                  <a:lnTo>
                    <a:pt x="1220631" y="17648"/>
                  </a:lnTo>
                  <a:lnTo>
                    <a:pt x="1178475" y="4562"/>
                  </a:lnTo>
                  <a:lnTo>
                    <a:pt x="113321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5873667" y="1760302"/>
              <a:ext cx="1358265" cy="1347470"/>
            </a:xfrm>
            <a:custGeom>
              <a:avLst/>
              <a:gdLst/>
              <a:ahLst/>
              <a:cxnLst/>
              <a:rect l="l" t="t" r="r" b="b"/>
              <a:pathLst>
                <a:path w="1358265" h="1347470">
                  <a:moveTo>
                    <a:pt x="0" y="224579"/>
                  </a:moveTo>
                  <a:lnTo>
                    <a:pt x="4562" y="179319"/>
                  </a:lnTo>
                  <a:lnTo>
                    <a:pt x="17648" y="137163"/>
                  </a:lnTo>
                  <a:lnTo>
                    <a:pt x="38354" y="99015"/>
                  </a:lnTo>
                  <a:lnTo>
                    <a:pt x="65777" y="65777"/>
                  </a:lnTo>
                  <a:lnTo>
                    <a:pt x="99015" y="38354"/>
                  </a:lnTo>
                  <a:lnTo>
                    <a:pt x="137163" y="17648"/>
                  </a:lnTo>
                  <a:lnTo>
                    <a:pt x="179318" y="4562"/>
                  </a:lnTo>
                  <a:lnTo>
                    <a:pt x="224579" y="0"/>
                  </a:lnTo>
                  <a:lnTo>
                    <a:pt x="1133215" y="0"/>
                  </a:lnTo>
                  <a:lnTo>
                    <a:pt x="1178475" y="4562"/>
                  </a:lnTo>
                  <a:lnTo>
                    <a:pt x="1220631" y="17648"/>
                  </a:lnTo>
                  <a:lnTo>
                    <a:pt x="1258779" y="38354"/>
                  </a:lnTo>
                  <a:lnTo>
                    <a:pt x="1292017" y="65777"/>
                  </a:lnTo>
                  <a:lnTo>
                    <a:pt x="1319440" y="99015"/>
                  </a:lnTo>
                  <a:lnTo>
                    <a:pt x="1340146" y="137163"/>
                  </a:lnTo>
                  <a:lnTo>
                    <a:pt x="1353232" y="179319"/>
                  </a:lnTo>
                  <a:lnTo>
                    <a:pt x="1357795" y="224579"/>
                  </a:lnTo>
                  <a:lnTo>
                    <a:pt x="1357795" y="1122871"/>
                  </a:lnTo>
                  <a:lnTo>
                    <a:pt x="1353232" y="1168131"/>
                  </a:lnTo>
                  <a:lnTo>
                    <a:pt x="1340146" y="1210287"/>
                  </a:lnTo>
                  <a:lnTo>
                    <a:pt x="1319440" y="1248435"/>
                  </a:lnTo>
                  <a:lnTo>
                    <a:pt x="1292017" y="1281673"/>
                  </a:lnTo>
                  <a:lnTo>
                    <a:pt x="1258779" y="1309096"/>
                  </a:lnTo>
                  <a:lnTo>
                    <a:pt x="1220631" y="1329802"/>
                  </a:lnTo>
                  <a:lnTo>
                    <a:pt x="1178475" y="1342888"/>
                  </a:lnTo>
                  <a:lnTo>
                    <a:pt x="1133215" y="1347451"/>
                  </a:lnTo>
                  <a:lnTo>
                    <a:pt x="224579" y="1347451"/>
                  </a:lnTo>
                  <a:lnTo>
                    <a:pt x="179318" y="1342888"/>
                  </a:lnTo>
                  <a:lnTo>
                    <a:pt x="137163" y="1329802"/>
                  </a:lnTo>
                  <a:lnTo>
                    <a:pt x="99015" y="1309096"/>
                  </a:lnTo>
                  <a:lnTo>
                    <a:pt x="65777" y="1281673"/>
                  </a:lnTo>
                  <a:lnTo>
                    <a:pt x="38354" y="1248435"/>
                  </a:lnTo>
                  <a:lnTo>
                    <a:pt x="17648" y="1210287"/>
                  </a:lnTo>
                  <a:lnTo>
                    <a:pt x="4562" y="1168131"/>
                  </a:lnTo>
                  <a:lnTo>
                    <a:pt x="0" y="1122871"/>
                  </a:lnTo>
                  <a:lnTo>
                    <a:pt x="0" y="224579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162832" y="2176779"/>
            <a:ext cx="77978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8285" marR="5080" indent="-236220">
              <a:lnSpc>
                <a:spcPts val="1900"/>
              </a:lnSpc>
              <a:spcBef>
                <a:spcPts val="180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Running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(R)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457274" y="1753951"/>
            <a:ext cx="1409700" cy="1355090"/>
            <a:chOff x="8457274" y="1753951"/>
            <a:chExt cx="1409700" cy="1355090"/>
          </a:xfrm>
        </p:grpSpPr>
        <p:sp>
          <p:nvSpPr>
            <p:cNvPr id="12" name="object 12"/>
            <p:cNvSpPr/>
            <p:nvPr/>
          </p:nvSpPr>
          <p:spPr>
            <a:xfrm>
              <a:off x="8463624" y="1760301"/>
              <a:ext cx="1397000" cy="1342390"/>
            </a:xfrm>
            <a:custGeom>
              <a:avLst/>
              <a:gdLst/>
              <a:ahLst/>
              <a:cxnLst/>
              <a:rect l="l" t="t" r="r" b="b"/>
              <a:pathLst>
                <a:path w="1397000" h="1342389">
                  <a:moveTo>
                    <a:pt x="1172724" y="0"/>
                  </a:moveTo>
                  <a:lnTo>
                    <a:pt x="223699" y="0"/>
                  </a:lnTo>
                  <a:lnTo>
                    <a:pt x="178615" y="4544"/>
                  </a:lnTo>
                  <a:lnTo>
                    <a:pt x="136625" y="17579"/>
                  </a:lnTo>
                  <a:lnTo>
                    <a:pt x="98626" y="38204"/>
                  </a:lnTo>
                  <a:lnTo>
                    <a:pt x="65519" y="65519"/>
                  </a:lnTo>
                  <a:lnTo>
                    <a:pt x="38204" y="98626"/>
                  </a:lnTo>
                  <a:lnTo>
                    <a:pt x="17579" y="136625"/>
                  </a:lnTo>
                  <a:lnTo>
                    <a:pt x="4544" y="178615"/>
                  </a:lnTo>
                  <a:lnTo>
                    <a:pt x="0" y="223699"/>
                  </a:lnTo>
                  <a:lnTo>
                    <a:pt x="0" y="1118475"/>
                  </a:lnTo>
                  <a:lnTo>
                    <a:pt x="4544" y="1163558"/>
                  </a:lnTo>
                  <a:lnTo>
                    <a:pt x="17579" y="1205548"/>
                  </a:lnTo>
                  <a:lnTo>
                    <a:pt x="38204" y="1243547"/>
                  </a:lnTo>
                  <a:lnTo>
                    <a:pt x="65519" y="1276654"/>
                  </a:lnTo>
                  <a:lnTo>
                    <a:pt x="98626" y="1303969"/>
                  </a:lnTo>
                  <a:lnTo>
                    <a:pt x="136625" y="1324594"/>
                  </a:lnTo>
                  <a:lnTo>
                    <a:pt x="178615" y="1337629"/>
                  </a:lnTo>
                  <a:lnTo>
                    <a:pt x="223699" y="1342174"/>
                  </a:lnTo>
                  <a:lnTo>
                    <a:pt x="1172724" y="1342174"/>
                  </a:lnTo>
                  <a:lnTo>
                    <a:pt x="1217807" y="1337629"/>
                  </a:lnTo>
                  <a:lnTo>
                    <a:pt x="1259798" y="1324594"/>
                  </a:lnTo>
                  <a:lnTo>
                    <a:pt x="1297796" y="1303969"/>
                  </a:lnTo>
                  <a:lnTo>
                    <a:pt x="1330903" y="1276654"/>
                  </a:lnTo>
                  <a:lnTo>
                    <a:pt x="1358219" y="1243547"/>
                  </a:lnTo>
                  <a:lnTo>
                    <a:pt x="1378844" y="1205548"/>
                  </a:lnTo>
                  <a:lnTo>
                    <a:pt x="1391878" y="1163558"/>
                  </a:lnTo>
                  <a:lnTo>
                    <a:pt x="1396423" y="1118475"/>
                  </a:lnTo>
                  <a:lnTo>
                    <a:pt x="1396423" y="223699"/>
                  </a:lnTo>
                  <a:lnTo>
                    <a:pt x="1391878" y="178615"/>
                  </a:lnTo>
                  <a:lnTo>
                    <a:pt x="1378844" y="136625"/>
                  </a:lnTo>
                  <a:lnTo>
                    <a:pt x="1358219" y="98626"/>
                  </a:lnTo>
                  <a:lnTo>
                    <a:pt x="1330903" y="65519"/>
                  </a:lnTo>
                  <a:lnTo>
                    <a:pt x="1297796" y="38204"/>
                  </a:lnTo>
                  <a:lnTo>
                    <a:pt x="1259798" y="17579"/>
                  </a:lnTo>
                  <a:lnTo>
                    <a:pt x="1217807" y="4544"/>
                  </a:lnTo>
                  <a:lnTo>
                    <a:pt x="117272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463624" y="1760301"/>
              <a:ext cx="1397000" cy="1342390"/>
            </a:xfrm>
            <a:custGeom>
              <a:avLst/>
              <a:gdLst/>
              <a:ahLst/>
              <a:cxnLst/>
              <a:rect l="l" t="t" r="r" b="b"/>
              <a:pathLst>
                <a:path w="1397000" h="1342389">
                  <a:moveTo>
                    <a:pt x="0" y="223699"/>
                  </a:moveTo>
                  <a:lnTo>
                    <a:pt x="4544" y="178616"/>
                  </a:lnTo>
                  <a:lnTo>
                    <a:pt x="17579" y="136625"/>
                  </a:lnTo>
                  <a:lnTo>
                    <a:pt x="38204" y="98627"/>
                  </a:lnTo>
                  <a:lnTo>
                    <a:pt x="65520" y="65520"/>
                  </a:lnTo>
                  <a:lnTo>
                    <a:pt x="98627" y="38204"/>
                  </a:lnTo>
                  <a:lnTo>
                    <a:pt x="136625" y="17579"/>
                  </a:lnTo>
                  <a:lnTo>
                    <a:pt x="178616" y="4544"/>
                  </a:lnTo>
                  <a:lnTo>
                    <a:pt x="223699" y="0"/>
                  </a:lnTo>
                  <a:lnTo>
                    <a:pt x="1172724" y="0"/>
                  </a:lnTo>
                  <a:lnTo>
                    <a:pt x="1217807" y="4544"/>
                  </a:lnTo>
                  <a:lnTo>
                    <a:pt x="1259798" y="17579"/>
                  </a:lnTo>
                  <a:lnTo>
                    <a:pt x="1297796" y="38204"/>
                  </a:lnTo>
                  <a:lnTo>
                    <a:pt x="1330903" y="65520"/>
                  </a:lnTo>
                  <a:lnTo>
                    <a:pt x="1358219" y="98627"/>
                  </a:lnTo>
                  <a:lnTo>
                    <a:pt x="1378844" y="136625"/>
                  </a:lnTo>
                  <a:lnTo>
                    <a:pt x="1391879" y="178616"/>
                  </a:lnTo>
                  <a:lnTo>
                    <a:pt x="1396424" y="223699"/>
                  </a:lnTo>
                  <a:lnTo>
                    <a:pt x="1396424" y="1118475"/>
                  </a:lnTo>
                  <a:lnTo>
                    <a:pt x="1391879" y="1163558"/>
                  </a:lnTo>
                  <a:lnTo>
                    <a:pt x="1378844" y="1205549"/>
                  </a:lnTo>
                  <a:lnTo>
                    <a:pt x="1358219" y="1243547"/>
                  </a:lnTo>
                  <a:lnTo>
                    <a:pt x="1330903" y="1276654"/>
                  </a:lnTo>
                  <a:lnTo>
                    <a:pt x="1297796" y="1303970"/>
                  </a:lnTo>
                  <a:lnTo>
                    <a:pt x="1259798" y="1324595"/>
                  </a:lnTo>
                  <a:lnTo>
                    <a:pt x="1217807" y="1337630"/>
                  </a:lnTo>
                  <a:lnTo>
                    <a:pt x="1172724" y="1342175"/>
                  </a:lnTo>
                  <a:lnTo>
                    <a:pt x="223699" y="1342175"/>
                  </a:lnTo>
                  <a:lnTo>
                    <a:pt x="178616" y="1337630"/>
                  </a:lnTo>
                  <a:lnTo>
                    <a:pt x="136625" y="1324595"/>
                  </a:lnTo>
                  <a:lnTo>
                    <a:pt x="98627" y="1303970"/>
                  </a:lnTo>
                  <a:lnTo>
                    <a:pt x="65520" y="1276654"/>
                  </a:lnTo>
                  <a:lnTo>
                    <a:pt x="38204" y="1243547"/>
                  </a:lnTo>
                  <a:lnTo>
                    <a:pt x="17579" y="1205549"/>
                  </a:lnTo>
                  <a:lnTo>
                    <a:pt x="4544" y="1163558"/>
                  </a:lnTo>
                  <a:lnTo>
                    <a:pt x="0" y="1118475"/>
                  </a:lnTo>
                  <a:lnTo>
                    <a:pt x="0" y="223699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658598" y="2173732"/>
            <a:ext cx="10071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315" marR="5080" indent="-34925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Completed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(C)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524000" y="2094481"/>
            <a:ext cx="6939915" cy="674370"/>
            <a:chOff x="1524000" y="2094481"/>
            <a:chExt cx="6939915" cy="674370"/>
          </a:xfrm>
        </p:grpSpPr>
        <p:sp>
          <p:nvSpPr>
            <p:cNvPr id="16" name="object 16"/>
            <p:cNvSpPr/>
            <p:nvPr/>
          </p:nvSpPr>
          <p:spPr>
            <a:xfrm>
              <a:off x="2461958" y="2365069"/>
              <a:ext cx="6002020" cy="135255"/>
            </a:xfrm>
            <a:custGeom>
              <a:avLst/>
              <a:gdLst/>
              <a:ahLst/>
              <a:cxnLst/>
              <a:rect l="l" t="t" r="r" b="b"/>
              <a:pathLst>
                <a:path w="6002020" h="135255">
                  <a:moveTo>
                    <a:pt x="669836" y="66319"/>
                  </a:moveTo>
                  <a:lnTo>
                    <a:pt x="645337" y="52031"/>
                  </a:lnTo>
                  <a:lnTo>
                    <a:pt x="556145" y="0"/>
                  </a:lnTo>
                  <a:lnTo>
                    <a:pt x="547395" y="2298"/>
                  </a:lnTo>
                  <a:lnTo>
                    <a:pt x="539445" y="15938"/>
                  </a:lnTo>
                  <a:lnTo>
                    <a:pt x="541743" y="24688"/>
                  </a:lnTo>
                  <a:lnTo>
                    <a:pt x="588619" y="52031"/>
                  </a:lnTo>
                  <a:lnTo>
                    <a:pt x="0" y="52031"/>
                  </a:lnTo>
                  <a:lnTo>
                    <a:pt x="0" y="80606"/>
                  </a:lnTo>
                  <a:lnTo>
                    <a:pt x="588632" y="80606"/>
                  </a:lnTo>
                  <a:lnTo>
                    <a:pt x="613130" y="66332"/>
                  </a:lnTo>
                  <a:lnTo>
                    <a:pt x="590118" y="52908"/>
                  </a:lnTo>
                  <a:lnTo>
                    <a:pt x="613130" y="66319"/>
                  </a:lnTo>
                  <a:lnTo>
                    <a:pt x="634288" y="53987"/>
                  </a:lnTo>
                  <a:lnTo>
                    <a:pt x="613130" y="66332"/>
                  </a:lnTo>
                  <a:lnTo>
                    <a:pt x="541743" y="107962"/>
                  </a:lnTo>
                  <a:lnTo>
                    <a:pt x="539445" y="116713"/>
                  </a:lnTo>
                  <a:lnTo>
                    <a:pt x="547395" y="130352"/>
                  </a:lnTo>
                  <a:lnTo>
                    <a:pt x="556145" y="132651"/>
                  </a:lnTo>
                  <a:lnTo>
                    <a:pt x="645350" y="80606"/>
                  </a:lnTo>
                  <a:lnTo>
                    <a:pt x="669836" y="66319"/>
                  </a:lnTo>
                  <a:close/>
                </a:path>
                <a:path w="6002020" h="135255">
                  <a:moveTo>
                    <a:pt x="3411766" y="68961"/>
                  </a:moveTo>
                  <a:lnTo>
                    <a:pt x="3298202" y="2425"/>
                  </a:lnTo>
                  <a:lnTo>
                    <a:pt x="3289452" y="4699"/>
                  </a:lnTo>
                  <a:lnTo>
                    <a:pt x="3281464" y="18326"/>
                  </a:lnTo>
                  <a:lnTo>
                    <a:pt x="3283750" y="27076"/>
                  </a:lnTo>
                  <a:lnTo>
                    <a:pt x="3330587" y="54521"/>
                  </a:lnTo>
                  <a:lnTo>
                    <a:pt x="2046236" y="52031"/>
                  </a:lnTo>
                  <a:lnTo>
                    <a:pt x="2046185" y="80606"/>
                  </a:lnTo>
                  <a:lnTo>
                    <a:pt x="3330537" y="83096"/>
                  </a:lnTo>
                  <a:lnTo>
                    <a:pt x="3283597" y="110350"/>
                  </a:lnTo>
                  <a:lnTo>
                    <a:pt x="3281273" y="119100"/>
                  </a:lnTo>
                  <a:lnTo>
                    <a:pt x="3289198" y="132753"/>
                  </a:lnTo>
                  <a:lnTo>
                    <a:pt x="3297948" y="135064"/>
                  </a:lnTo>
                  <a:lnTo>
                    <a:pt x="3387255" y="83197"/>
                  </a:lnTo>
                  <a:lnTo>
                    <a:pt x="3411766" y="68961"/>
                  </a:lnTo>
                  <a:close/>
                </a:path>
                <a:path w="6002020" h="135255">
                  <a:moveTo>
                    <a:pt x="6001728" y="66319"/>
                  </a:moveTo>
                  <a:lnTo>
                    <a:pt x="5977217" y="52095"/>
                  </a:lnTo>
                  <a:lnTo>
                    <a:pt x="5887885" y="241"/>
                  </a:lnTo>
                  <a:lnTo>
                    <a:pt x="5879147" y="2565"/>
                  </a:lnTo>
                  <a:lnTo>
                    <a:pt x="5871222" y="16217"/>
                  </a:lnTo>
                  <a:lnTo>
                    <a:pt x="5873547" y="24955"/>
                  </a:lnTo>
                  <a:lnTo>
                    <a:pt x="5920486" y="52209"/>
                  </a:lnTo>
                  <a:lnTo>
                    <a:pt x="4769472" y="54673"/>
                  </a:lnTo>
                  <a:lnTo>
                    <a:pt x="4769523" y="83248"/>
                  </a:lnTo>
                  <a:lnTo>
                    <a:pt x="5920549" y="80784"/>
                  </a:lnTo>
                  <a:lnTo>
                    <a:pt x="5873724" y="108242"/>
                  </a:lnTo>
                  <a:lnTo>
                    <a:pt x="5871438" y="116992"/>
                  </a:lnTo>
                  <a:lnTo>
                    <a:pt x="5879414" y="130606"/>
                  </a:lnTo>
                  <a:lnTo>
                    <a:pt x="5888177" y="132892"/>
                  </a:lnTo>
                  <a:lnTo>
                    <a:pt x="6001728" y="66319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24000" y="2094481"/>
              <a:ext cx="1157605" cy="674370"/>
            </a:xfrm>
            <a:custGeom>
              <a:avLst/>
              <a:gdLst/>
              <a:ahLst/>
              <a:cxnLst/>
              <a:rect l="l" t="t" r="r" b="b"/>
              <a:pathLst>
                <a:path w="1157605" h="674369">
                  <a:moveTo>
                    <a:pt x="1045264" y="0"/>
                  </a:moveTo>
                  <a:lnTo>
                    <a:pt x="112304" y="0"/>
                  </a:lnTo>
                  <a:lnTo>
                    <a:pt x="68590" y="8825"/>
                  </a:lnTo>
                  <a:lnTo>
                    <a:pt x="32893" y="32893"/>
                  </a:lnTo>
                  <a:lnTo>
                    <a:pt x="8825" y="68590"/>
                  </a:lnTo>
                  <a:lnTo>
                    <a:pt x="0" y="112304"/>
                  </a:lnTo>
                  <a:lnTo>
                    <a:pt x="0" y="561510"/>
                  </a:lnTo>
                  <a:lnTo>
                    <a:pt x="8825" y="605224"/>
                  </a:lnTo>
                  <a:lnTo>
                    <a:pt x="32893" y="640921"/>
                  </a:lnTo>
                  <a:lnTo>
                    <a:pt x="68590" y="664989"/>
                  </a:lnTo>
                  <a:lnTo>
                    <a:pt x="112304" y="673815"/>
                  </a:lnTo>
                  <a:lnTo>
                    <a:pt x="1045264" y="673815"/>
                  </a:lnTo>
                  <a:lnTo>
                    <a:pt x="1088978" y="664989"/>
                  </a:lnTo>
                  <a:lnTo>
                    <a:pt x="1124676" y="640921"/>
                  </a:lnTo>
                  <a:lnTo>
                    <a:pt x="1148743" y="605224"/>
                  </a:lnTo>
                  <a:lnTo>
                    <a:pt x="1157569" y="561510"/>
                  </a:lnTo>
                  <a:lnTo>
                    <a:pt x="1157569" y="112304"/>
                  </a:lnTo>
                  <a:lnTo>
                    <a:pt x="1148743" y="68590"/>
                  </a:lnTo>
                  <a:lnTo>
                    <a:pt x="1124676" y="32893"/>
                  </a:lnTo>
                  <a:lnTo>
                    <a:pt x="1088978" y="8825"/>
                  </a:lnTo>
                  <a:lnTo>
                    <a:pt x="10452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62253" y="2149347"/>
            <a:ext cx="881380" cy="52260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73660" marR="5080" indent="-61594">
              <a:lnSpc>
                <a:spcPct val="103800"/>
              </a:lnSpc>
              <a:spcBef>
                <a:spcPts val="25"/>
              </a:spcBef>
            </a:pPr>
            <a:r>
              <a:rPr sz="1600" spc="-10" dirty="0">
                <a:latin typeface="Courier New"/>
                <a:cs typeface="Courier New"/>
              </a:rPr>
              <a:t>condor_ submit</a:t>
            </a:r>
            <a:endParaRPr sz="1600" dirty="0">
              <a:latin typeface="Courier New"/>
              <a:cs typeface="Courier New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292815" y="4297240"/>
            <a:ext cx="1389380" cy="1355090"/>
            <a:chOff x="4292815" y="4297240"/>
            <a:chExt cx="1389380" cy="1355090"/>
          </a:xfrm>
        </p:grpSpPr>
        <p:sp>
          <p:nvSpPr>
            <p:cNvPr id="20" name="object 20"/>
            <p:cNvSpPr/>
            <p:nvPr/>
          </p:nvSpPr>
          <p:spPr>
            <a:xfrm>
              <a:off x="4299165" y="4303590"/>
              <a:ext cx="1376680" cy="1342390"/>
            </a:xfrm>
            <a:custGeom>
              <a:avLst/>
              <a:gdLst/>
              <a:ahLst/>
              <a:cxnLst/>
              <a:rect l="l" t="t" r="r" b="b"/>
              <a:pathLst>
                <a:path w="1376679" h="1342389">
                  <a:moveTo>
                    <a:pt x="1152734" y="0"/>
                  </a:moveTo>
                  <a:lnTo>
                    <a:pt x="223700" y="0"/>
                  </a:lnTo>
                  <a:lnTo>
                    <a:pt x="178617" y="4544"/>
                  </a:lnTo>
                  <a:lnTo>
                    <a:pt x="136626" y="17579"/>
                  </a:lnTo>
                  <a:lnTo>
                    <a:pt x="98627" y="38204"/>
                  </a:lnTo>
                  <a:lnTo>
                    <a:pt x="65520" y="65520"/>
                  </a:lnTo>
                  <a:lnTo>
                    <a:pt x="38204" y="98627"/>
                  </a:lnTo>
                  <a:lnTo>
                    <a:pt x="17579" y="136626"/>
                  </a:lnTo>
                  <a:lnTo>
                    <a:pt x="4544" y="178617"/>
                  </a:lnTo>
                  <a:lnTo>
                    <a:pt x="0" y="223701"/>
                  </a:lnTo>
                  <a:lnTo>
                    <a:pt x="0" y="1118475"/>
                  </a:lnTo>
                  <a:lnTo>
                    <a:pt x="4544" y="1163558"/>
                  </a:lnTo>
                  <a:lnTo>
                    <a:pt x="17579" y="1205549"/>
                  </a:lnTo>
                  <a:lnTo>
                    <a:pt x="38204" y="1243547"/>
                  </a:lnTo>
                  <a:lnTo>
                    <a:pt x="65520" y="1276654"/>
                  </a:lnTo>
                  <a:lnTo>
                    <a:pt x="98627" y="1303970"/>
                  </a:lnTo>
                  <a:lnTo>
                    <a:pt x="136626" y="1324595"/>
                  </a:lnTo>
                  <a:lnTo>
                    <a:pt x="178617" y="1337630"/>
                  </a:lnTo>
                  <a:lnTo>
                    <a:pt x="223700" y="1342175"/>
                  </a:lnTo>
                  <a:lnTo>
                    <a:pt x="1152734" y="1342175"/>
                  </a:lnTo>
                  <a:lnTo>
                    <a:pt x="1197818" y="1337630"/>
                  </a:lnTo>
                  <a:lnTo>
                    <a:pt x="1239809" y="1324595"/>
                  </a:lnTo>
                  <a:lnTo>
                    <a:pt x="1277807" y="1303970"/>
                  </a:lnTo>
                  <a:lnTo>
                    <a:pt x="1310914" y="1276654"/>
                  </a:lnTo>
                  <a:lnTo>
                    <a:pt x="1338230" y="1243547"/>
                  </a:lnTo>
                  <a:lnTo>
                    <a:pt x="1358855" y="1205549"/>
                  </a:lnTo>
                  <a:lnTo>
                    <a:pt x="1371890" y="1163558"/>
                  </a:lnTo>
                  <a:lnTo>
                    <a:pt x="1376434" y="1118475"/>
                  </a:lnTo>
                  <a:lnTo>
                    <a:pt x="1376434" y="223701"/>
                  </a:lnTo>
                  <a:lnTo>
                    <a:pt x="1371890" y="178617"/>
                  </a:lnTo>
                  <a:lnTo>
                    <a:pt x="1358855" y="136626"/>
                  </a:lnTo>
                  <a:lnTo>
                    <a:pt x="1338230" y="98627"/>
                  </a:lnTo>
                  <a:lnTo>
                    <a:pt x="1310914" y="65520"/>
                  </a:lnTo>
                  <a:lnTo>
                    <a:pt x="1277807" y="38204"/>
                  </a:lnTo>
                  <a:lnTo>
                    <a:pt x="1239809" y="17579"/>
                  </a:lnTo>
                  <a:lnTo>
                    <a:pt x="1197818" y="4544"/>
                  </a:lnTo>
                  <a:lnTo>
                    <a:pt x="115273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4299165" y="4303590"/>
              <a:ext cx="1376680" cy="1342390"/>
            </a:xfrm>
            <a:custGeom>
              <a:avLst/>
              <a:gdLst/>
              <a:ahLst/>
              <a:cxnLst/>
              <a:rect l="l" t="t" r="r" b="b"/>
              <a:pathLst>
                <a:path w="1376679" h="1342389">
                  <a:moveTo>
                    <a:pt x="0" y="223700"/>
                  </a:moveTo>
                  <a:lnTo>
                    <a:pt x="4544" y="178617"/>
                  </a:lnTo>
                  <a:lnTo>
                    <a:pt x="17579" y="136626"/>
                  </a:lnTo>
                  <a:lnTo>
                    <a:pt x="38204" y="98627"/>
                  </a:lnTo>
                  <a:lnTo>
                    <a:pt x="65520" y="65520"/>
                  </a:lnTo>
                  <a:lnTo>
                    <a:pt x="98627" y="38204"/>
                  </a:lnTo>
                  <a:lnTo>
                    <a:pt x="136626" y="17579"/>
                  </a:lnTo>
                  <a:lnTo>
                    <a:pt x="178617" y="4544"/>
                  </a:lnTo>
                  <a:lnTo>
                    <a:pt x="223700" y="0"/>
                  </a:lnTo>
                  <a:lnTo>
                    <a:pt x="1152734" y="0"/>
                  </a:lnTo>
                  <a:lnTo>
                    <a:pt x="1197817" y="4544"/>
                  </a:lnTo>
                  <a:lnTo>
                    <a:pt x="1239808" y="17579"/>
                  </a:lnTo>
                  <a:lnTo>
                    <a:pt x="1277807" y="38204"/>
                  </a:lnTo>
                  <a:lnTo>
                    <a:pt x="1310914" y="65520"/>
                  </a:lnTo>
                  <a:lnTo>
                    <a:pt x="1338230" y="98627"/>
                  </a:lnTo>
                  <a:lnTo>
                    <a:pt x="1358855" y="136626"/>
                  </a:lnTo>
                  <a:lnTo>
                    <a:pt x="1371890" y="178617"/>
                  </a:lnTo>
                  <a:lnTo>
                    <a:pt x="1376435" y="223700"/>
                  </a:lnTo>
                  <a:lnTo>
                    <a:pt x="1376435" y="1118474"/>
                  </a:lnTo>
                  <a:lnTo>
                    <a:pt x="1371890" y="1163557"/>
                  </a:lnTo>
                  <a:lnTo>
                    <a:pt x="1358855" y="1205548"/>
                  </a:lnTo>
                  <a:lnTo>
                    <a:pt x="1338230" y="1243547"/>
                  </a:lnTo>
                  <a:lnTo>
                    <a:pt x="1310914" y="1276654"/>
                  </a:lnTo>
                  <a:lnTo>
                    <a:pt x="1277807" y="1303970"/>
                  </a:lnTo>
                  <a:lnTo>
                    <a:pt x="1239808" y="1324595"/>
                  </a:lnTo>
                  <a:lnTo>
                    <a:pt x="1197817" y="1337630"/>
                  </a:lnTo>
                  <a:lnTo>
                    <a:pt x="1152734" y="1342175"/>
                  </a:lnTo>
                  <a:lnTo>
                    <a:pt x="223700" y="1342175"/>
                  </a:lnTo>
                  <a:lnTo>
                    <a:pt x="178617" y="1337630"/>
                  </a:lnTo>
                  <a:lnTo>
                    <a:pt x="136626" y="1324595"/>
                  </a:lnTo>
                  <a:lnTo>
                    <a:pt x="98627" y="1303970"/>
                  </a:lnTo>
                  <a:lnTo>
                    <a:pt x="65520" y="1276654"/>
                  </a:lnTo>
                  <a:lnTo>
                    <a:pt x="38204" y="1243547"/>
                  </a:lnTo>
                  <a:lnTo>
                    <a:pt x="17579" y="1205548"/>
                  </a:lnTo>
                  <a:lnTo>
                    <a:pt x="4544" y="1163557"/>
                  </a:lnTo>
                  <a:lnTo>
                    <a:pt x="0" y="1118474"/>
                  </a:lnTo>
                  <a:lnTo>
                    <a:pt x="0" y="22370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766720" y="4718811"/>
            <a:ext cx="44132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79375" marR="5080" indent="-66675">
              <a:lnSpc>
                <a:spcPts val="1900"/>
              </a:lnSpc>
              <a:spcBef>
                <a:spcPts val="180"/>
              </a:spcBef>
            </a:pP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Held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(H)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83876" y="2427858"/>
            <a:ext cx="2103120" cy="2550795"/>
          </a:xfrm>
          <a:custGeom>
            <a:avLst/>
            <a:gdLst/>
            <a:ahLst/>
            <a:cxnLst/>
            <a:rect l="l" t="t" r="r" b="b"/>
            <a:pathLst>
              <a:path w="2103120" h="2550795">
                <a:moveTo>
                  <a:pt x="529120" y="2543276"/>
                </a:moveTo>
                <a:lnTo>
                  <a:pt x="70027" y="749681"/>
                </a:lnTo>
                <a:lnTo>
                  <a:pt x="108165" y="788327"/>
                </a:lnTo>
                <a:lnTo>
                  <a:pt x="117208" y="788390"/>
                </a:lnTo>
                <a:lnTo>
                  <a:pt x="128435" y="777303"/>
                </a:lnTo>
                <a:lnTo>
                  <a:pt x="128498" y="768261"/>
                </a:lnTo>
                <a:lnTo>
                  <a:pt x="59677" y="698500"/>
                </a:lnTo>
                <a:lnTo>
                  <a:pt x="36055" y="674560"/>
                </a:lnTo>
                <a:lnTo>
                  <a:pt x="0" y="801154"/>
                </a:lnTo>
                <a:lnTo>
                  <a:pt x="4394" y="809053"/>
                </a:lnTo>
                <a:lnTo>
                  <a:pt x="19570" y="813384"/>
                </a:lnTo>
                <a:lnTo>
                  <a:pt x="27482" y="808977"/>
                </a:lnTo>
                <a:lnTo>
                  <a:pt x="42354" y="756767"/>
                </a:lnTo>
                <a:lnTo>
                  <a:pt x="501446" y="2550363"/>
                </a:lnTo>
                <a:lnTo>
                  <a:pt x="529120" y="2543276"/>
                </a:lnTo>
                <a:close/>
              </a:path>
              <a:path w="2103120" h="2550795">
                <a:moveTo>
                  <a:pt x="2102700" y="12293"/>
                </a:moveTo>
                <a:lnTo>
                  <a:pt x="2076869" y="50"/>
                </a:lnTo>
                <a:lnTo>
                  <a:pt x="1227378" y="1792008"/>
                </a:lnTo>
                <a:lnTo>
                  <a:pt x="1239570" y="1749209"/>
                </a:lnTo>
                <a:lnTo>
                  <a:pt x="1235176" y="1741309"/>
                </a:lnTo>
                <a:lnTo>
                  <a:pt x="1220000" y="1736979"/>
                </a:lnTo>
                <a:lnTo>
                  <a:pt x="1216698" y="1738833"/>
                </a:lnTo>
                <a:lnTo>
                  <a:pt x="1213802" y="1736382"/>
                </a:lnTo>
                <a:lnTo>
                  <a:pt x="1198079" y="1737728"/>
                </a:lnTo>
                <a:lnTo>
                  <a:pt x="1192250" y="1744649"/>
                </a:lnTo>
                <a:lnTo>
                  <a:pt x="1196047" y="1789049"/>
                </a:lnTo>
                <a:lnTo>
                  <a:pt x="738124" y="0"/>
                </a:lnTo>
                <a:lnTo>
                  <a:pt x="710450" y="7073"/>
                </a:lnTo>
                <a:lnTo>
                  <a:pt x="1169543" y="1800682"/>
                </a:lnTo>
                <a:lnTo>
                  <a:pt x="1131417" y="1762036"/>
                </a:lnTo>
                <a:lnTo>
                  <a:pt x="1122362" y="1761972"/>
                </a:lnTo>
                <a:lnTo>
                  <a:pt x="1111135" y="1773059"/>
                </a:lnTo>
                <a:lnTo>
                  <a:pt x="1111072" y="1782102"/>
                </a:lnTo>
                <a:lnTo>
                  <a:pt x="1203464" y="1875764"/>
                </a:lnTo>
                <a:lnTo>
                  <a:pt x="1231988" y="1856295"/>
                </a:lnTo>
                <a:lnTo>
                  <a:pt x="1312113" y="1801469"/>
                </a:lnTo>
                <a:lnTo>
                  <a:pt x="1313776" y="1792579"/>
                </a:lnTo>
                <a:lnTo>
                  <a:pt x="1304861" y="1779549"/>
                </a:lnTo>
                <a:lnTo>
                  <a:pt x="1295971" y="1777885"/>
                </a:lnTo>
                <a:lnTo>
                  <a:pt x="1251165" y="1808543"/>
                </a:lnTo>
                <a:lnTo>
                  <a:pt x="2102700" y="12293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4397748" y="3280155"/>
            <a:ext cx="1426845" cy="101917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ctr">
              <a:lnSpc>
                <a:spcPct val="101899"/>
              </a:lnSpc>
              <a:spcBef>
                <a:spcPts val="160"/>
              </a:spcBef>
            </a:pPr>
            <a:r>
              <a:rPr sz="1600" spc="-10" dirty="0">
                <a:latin typeface="Courier New"/>
                <a:cs typeface="Courier New"/>
              </a:rPr>
              <a:t>condor_hold</a:t>
            </a:r>
            <a:r>
              <a:rPr sz="1600" spc="-10" dirty="0">
                <a:latin typeface="Arial"/>
                <a:cs typeface="Arial"/>
              </a:rPr>
              <a:t>, </a:t>
            </a:r>
            <a:r>
              <a:rPr sz="1600" dirty="0">
                <a:latin typeface="Arial"/>
                <a:cs typeface="Arial"/>
              </a:rPr>
              <a:t>or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HTCondor </a:t>
            </a:r>
            <a:r>
              <a:rPr sz="1600" spc="-20" dirty="0">
                <a:latin typeface="Arial"/>
                <a:cs typeface="Arial"/>
              </a:rPr>
              <a:t>puts</a:t>
            </a:r>
            <a:endParaRPr sz="1600" dirty="0">
              <a:latin typeface="Arial"/>
              <a:cs typeface="Arial"/>
            </a:endParaRPr>
          </a:p>
          <a:p>
            <a:pPr marL="635" algn="ctr">
              <a:lnSpc>
                <a:spcPts val="1895"/>
              </a:lnSpc>
            </a:pPr>
            <a:r>
              <a:rPr sz="1600" dirty="0">
                <a:latin typeface="Arial"/>
                <a:cs typeface="Arial"/>
              </a:rPr>
              <a:t>a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job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hold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89906" y="3935476"/>
            <a:ext cx="17373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ourier New"/>
                <a:cs typeface="Courier New"/>
              </a:rPr>
              <a:t>condor_release</a:t>
            </a:r>
            <a:endParaRPr sz="1600" dirty="0">
              <a:latin typeface="Courier New"/>
              <a:cs typeface="Courier New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667283" y="5637713"/>
            <a:ext cx="7558405" cy="189865"/>
            <a:chOff x="2667283" y="5637713"/>
            <a:chExt cx="7558405" cy="189865"/>
          </a:xfrm>
        </p:grpSpPr>
        <p:sp>
          <p:nvSpPr>
            <p:cNvPr id="27" name="object 27"/>
            <p:cNvSpPr/>
            <p:nvPr/>
          </p:nvSpPr>
          <p:spPr>
            <a:xfrm>
              <a:off x="2681571" y="5652002"/>
              <a:ext cx="4791075" cy="161290"/>
            </a:xfrm>
            <a:custGeom>
              <a:avLst/>
              <a:gdLst/>
              <a:ahLst/>
              <a:cxnLst/>
              <a:rect l="l" t="t" r="r" b="b"/>
              <a:pathLst>
                <a:path w="4791075" h="161289">
                  <a:moveTo>
                    <a:pt x="4791053" y="0"/>
                  </a:moveTo>
                  <a:lnTo>
                    <a:pt x="4790000" y="62583"/>
                  </a:lnTo>
                  <a:lnTo>
                    <a:pt x="4787129" y="113689"/>
                  </a:lnTo>
                  <a:lnTo>
                    <a:pt x="4782870" y="148146"/>
                  </a:lnTo>
                  <a:lnTo>
                    <a:pt x="4777655" y="160781"/>
                  </a:lnTo>
                  <a:lnTo>
                    <a:pt x="13398" y="160781"/>
                  </a:lnTo>
                  <a:lnTo>
                    <a:pt x="8182" y="148146"/>
                  </a:lnTo>
                  <a:lnTo>
                    <a:pt x="3924" y="113689"/>
                  </a:lnTo>
                  <a:lnTo>
                    <a:pt x="1052" y="62583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28"/>
            <p:cNvSpPr/>
            <p:nvPr/>
          </p:nvSpPr>
          <p:spPr>
            <a:xfrm>
              <a:off x="8025232" y="5652000"/>
              <a:ext cx="2185670" cy="161290"/>
            </a:xfrm>
            <a:custGeom>
              <a:avLst/>
              <a:gdLst/>
              <a:ahLst/>
              <a:cxnLst/>
              <a:rect l="l" t="t" r="r" b="b"/>
              <a:pathLst>
                <a:path w="2185670" h="161289">
                  <a:moveTo>
                    <a:pt x="2185568" y="0"/>
                  </a:moveTo>
                  <a:lnTo>
                    <a:pt x="2184515" y="62582"/>
                  </a:lnTo>
                  <a:lnTo>
                    <a:pt x="2181644" y="113687"/>
                  </a:lnTo>
                  <a:lnTo>
                    <a:pt x="2177385" y="148143"/>
                  </a:lnTo>
                  <a:lnTo>
                    <a:pt x="2172171" y="160778"/>
                  </a:lnTo>
                  <a:lnTo>
                    <a:pt x="13397" y="160778"/>
                  </a:lnTo>
                  <a:lnTo>
                    <a:pt x="8182" y="148143"/>
                  </a:lnTo>
                  <a:lnTo>
                    <a:pt x="3923" y="113687"/>
                  </a:lnTo>
                  <a:lnTo>
                    <a:pt x="1052" y="62582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399091" y="5901435"/>
            <a:ext cx="11442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in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queue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81</a:t>
            </a:fld>
            <a:endParaRPr spc="-25" dirty="0"/>
          </a:p>
        </p:txBody>
      </p:sp>
      <p:sp>
        <p:nvSpPr>
          <p:cNvPr id="30" name="object 30"/>
          <p:cNvSpPr txBox="1"/>
          <p:nvPr/>
        </p:nvSpPr>
        <p:spPr>
          <a:xfrm>
            <a:off x="8286601" y="5919723"/>
            <a:ext cx="162813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leaving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queue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38556"/>
            <a:ext cx="552323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Job</a:t>
            </a:r>
            <a:r>
              <a:rPr spc="20" dirty="0"/>
              <a:t> </a:t>
            </a:r>
            <a:r>
              <a:rPr dirty="0"/>
              <a:t>States,</a:t>
            </a:r>
            <a:r>
              <a:rPr spc="15" dirty="0"/>
              <a:t> </a:t>
            </a:r>
            <a:r>
              <a:rPr spc="-10" dirty="0"/>
              <a:t>Revisited*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125387" y="1753952"/>
            <a:ext cx="1389380" cy="1355090"/>
            <a:chOff x="3125387" y="1753952"/>
            <a:chExt cx="1389380" cy="1355090"/>
          </a:xfrm>
        </p:grpSpPr>
        <p:sp>
          <p:nvSpPr>
            <p:cNvPr id="4" name="object 4"/>
            <p:cNvSpPr/>
            <p:nvPr/>
          </p:nvSpPr>
          <p:spPr>
            <a:xfrm>
              <a:off x="3131737" y="1760302"/>
              <a:ext cx="1376680" cy="1342390"/>
            </a:xfrm>
            <a:custGeom>
              <a:avLst/>
              <a:gdLst/>
              <a:ahLst/>
              <a:cxnLst/>
              <a:rect l="l" t="t" r="r" b="b"/>
              <a:pathLst>
                <a:path w="1376679" h="1342389">
                  <a:moveTo>
                    <a:pt x="1152733" y="0"/>
                  </a:moveTo>
                  <a:lnTo>
                    <a:pt x="223700" y="0"/>
                  </a:lnTo>
                  <a:lnTo>
                    <a:pt x="178616" y="4544"/>
                  </a:lnTo>
                  <a:lnTo>
                    <a:pt x="136625" y="17579"/>
                  </a:lnTo>
                  <a:lnTo>
                    <a:pt x="98627" y="38204"/>
                  </a:lnTo>
                  <a:lnTo>
                    <a:pt x="65520" y="65520"/>
                  </a:lnTo>
                  <a:lnTo>
                    <a:pt x="38204" y="98627"/>
                  </a:lnTo>
                  <a:lnTo>
                    <a:pt x="17579" y="136625"/>
                  </a:lnTo>
                  <a:lnTo>
                    <a:pt x="4544" y="178616"/>
                  </a:lnTo>
                  <a:lnTo>
                    <a:pt x="0" y="223700"/>
                  </a:lnTo>
                  <a:lnTo>
                    <a:pt x="0" y="1118473"/>
                  </a:lnTo>
                  <a:lnTo>
                    <a:pt x="4544" y="1163557"/>
                  </a:lnTo>
                  <a:lnTo>
                    <a:pt x="17579" y="1205548"/>
                  </a:lnTo>
                  <a:lnTo>
                    <a:pt x="38204" y="1243547"/>
                  </a:lnTo>
                  <a:lnTo>
                    <a:pt x="65520" y="1276654"/>
                  </a:lnTo>
                  <a:lnTo>
                    <a:pt x="98627" y="1303969"/>
                  </a:lnTo>
                  <a:lnTo>
                    <a:pt x="136625" y="1324594"/>
                  </a:lnTo>
                  <a:lnTo>
                    <a:pt x="178616" y="1337629"/>
                  </a:lnTo>
                  <a:lnTo>
                    <a:pt x="223700" y="1342174"/>
                  </a:lnTo>
                  <a:lnTo>
                    <a:pt x="1152733" y="1342174"/>
                  </a:lnTo>
                  <a:lnTo>
                    <a:pt x="1197816" y="1337629"/>
                  </a:lnTo>
                  <a:lnTo>
                    <a:pt x="1239807" y="1324594"/>
                  </a:lnTo>
                  <a:lnTo>
                    <a:pt x="1277806" y="1303969"/>
                  </a:lnTo>
                  <a:lnTo>
                    <a:pt x="1310914" y="1276654"/>
                  </a:lnTo>
                  <a:lnTo>
                    <a:pt x="1338230" y="1243547"/>
                  </a:lnTo>
                  <a:lnTo>
                    <a:pt x="1358855" y="1205548"/>
                  </a:lnTo>
                  <a:lnTo>
                    <a:pt x="1371890" y="1163557"/>
                  </a:lnTo>
                  <a:lnTo>
                    <a:pt x="1376434" y="1118473"/>
                  </a:lnTo>
                  <a:lnTo>
                    <a:pt x="1376434" y="223700"/>
                  </a:lnTo>
                  <a:lnTo>
                    <a:pt x="1371890" y="178616"/>
                  </a:lnTo>
                  <a:lnTo>
                    <a:pt x="1358855" y="136625"/>
                  </a:lnTo>
                  <a:lnTo>
                    <a:pt x="1338230" y="98627"/>
                  </a:lnTo>
                  <a:lnTo>
                    <a:pt x="1310914" y="65520"/>
                  </a:lnTo>
                  <a:lnTo>
                    <a:pt x="1277806" y="38204"/>
                  </a:lnTo>
                  <a:lnTo>
                    <a:pt x="1239807" y="17579"/>
                  </a:lnTo>
                  <a:lnTo>
                    <a:pt x="1197816" y="4544"/>
                  </a:lnTo>
                  <a:lnTo>
                    <a:pt x="115273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3131737" y="1760302"/>
              <a:ext cx="1376680" cy="1342390"/>
            </a:xfrm>
            <a:custGeom>
              <a:avLst/>
              <a:gdLst/>
              <a:ahLst/>
              <a:cxnLst/>
              <a:rect l="l" t="t" r="r" b="b"/>
              <a:pathLst>
                <a:path w="1376679" h="1342389">
                  <a:moveTo>
                    <a:pt x="0" y="223700"/>
                  </a:moveTo>
                  <a:lnTo>
                    <a:pt x="4544" y="178617"/>
                  </a:lnTo>
                  <a:lnTo>
                    <a:pt x="17579" y="136626"/>
                  </a:lnTo>
                  <a:lnTo>
                    <a:pt x="38204" y="98627"/>
                  </a:lnTo>
                  <a:lnTo>
                    <a:pt x="65520" y="65520"/>
                  </a:lnTo>
                  <a:lnTo>
                    <a:pt x="98627" y="38204"/>
                  </a:lnTo>
                  <a:lnTo>
                    <a:pt x="136626" y="17579"/>
                  </a:lnTo>
                  <a:lnTo>
                    <a:pt x="178617" y="4544"/>
                  </a:lnTo>
                  <a:lnTo>
                    <a:pt x="223700" y="0"/>
                  </a:lnTo>
                  <a:lnTo>
                    <a:pt x="1152734" y="0"/>
                  </a:lnTo>
                  <a:lnTo>
                    <a:pt x="1197817" y="4544"/>
                  </a:lnTo>
                  <a:lnTo>
                    <a:pt x="1239808" y="17579"/>
                  </a:lnTo>
                  <a:lnTo>
                    <a:pt x="1277807" y="38204"/>
                  </a:lnTo>
                  <a:lnTo>
                    <a:pt x="1310914" y="65520"/>
                  </a:lnTo>
                  <a:lnTo>
                    <a:pt x="1338230" y="98627"/>
                  </a:lnTo>
                  <a:lnTo>
                    <a:pt x="1358855" y="136626"/>
                  </a:lnTo>
                  <a:lnTo>
                    <a:pt x="1371890" y="178617"/>
                  </a:lnTo>
                  <a:lnTo>
                    <a:pt x="1376435" y="223700"/>
                  </a:lnTo>
                  <a:lnTo>
                    <a:pt x="1376435" y="1118474"/>
                  </a:lnTo>
                  <a:lnTo>
                    <a:pt x="1371890" y="1163557"/>
                  </a:lnTo>
                  <a:lnTo>
                    <a:pt x="1358855" y="1205548"/>
                  </a:lnTo>
                  <a:lnTo>
                    <a:pt x="1338230" y="1243547"/>
                  </a:lnTo>
                  <a:lnTo>
                    <a:pt x="1310914" y="1276654"/>
                  </a:lnTo>
                  <a:lnTo>
                    <a:pt x="1277807" y="1303970"/>
                  </a:lnTo>
                  <a:lnTo>
                    <a:pt x="1239808" y="1324595"/>
                  </a:lnTo>
                  <a:lnTo>
                    <a:pt x="1197817" y="1337630"/>
                  </a:lnTo>
                  <a:lnTo>
                    <a:pt x="1152734" y="1342175"/>
                  </a:lnTo>
                  <a:lnTo>
                    <a:pt x="223700" y="1342175"/>
                  </a:lnTo>
                  <a:lnTo>
                    <a:pt x="178617" y="1337630"/>
                  </a:lnTo>
                  <a:lnTo>
                    <a:pt x="136626" y="1324595"/>
                  </a:lnTo>
                  <a:lnTo>
                    <a:pt x="98627" y="1303970"/>
                  </a:lnTo>
                  <a:lnTo>
                    <a:pt x="65520" y="1276654"/>
                  </a:lnTo>
                  <a:lnTo>
                    <a:pt x="38204" y="1243547"/>
                  </a:lnTo>
                  <a:lnTo>
                    <a:pt x="17579" y="1205548"/>
                  </a:lnTo>
                  <a:lnTo>
                    <a:pt x="4544" y="1163557"/>
                  </a:lnTo>
                  <a:lnTo>
                    <a:pt x="0" y="1118474"/>
                  </a:lnTo>
                  <a:lnTo>
                    <a:pt x="0" y="22370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43741" y="2173732"/>
            <a:ext cx="3530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375" marR="5080" indent="-66675">
              <a:lnSpc>
                <a:spcPct val="100000"/>
              </a:lnSpc>
              <a:spcBef>
                <a:spcPts val="100"/>
              </a:spcBef>
            </a:pP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Idle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(I)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67317" y="1753952"/>
            <a:ext cx="1370965" cy="1360170"/>
            <a:chOff x="5867317" y="1753952"/>
            <a:chExt cx="1370965" cy="1360170"/>
          </a:xfrm>
        </p:grpSpPr>
        <p:sp>
          <p:nvSpPr>
            <p:cNvPr id="8" name="object 8"/>
            <p:cNvSpPr/>
            <p:nvPr/>
          </p:nvSpPr>
          <p:spPr>
            <a:xfrm>
              <a:off x="5873667" y="1760302"/>
              <a:ext cx="1358265" cy="1347470"/>
            </a:xfrm>
            <a:custGeom>
              <a:avLst/>
              <a:gdLst/>
              <a:ahLst/>
              <a:cxnLst/>
              <a:rect l="l" t="t" r="r" b="b"/>
              <a:pathLst>
                <a:path w="1358265" h="1347470">
                  <a:moveTo>
                    <a:pt x="1133214" y="0"/>
                  </a:moveTo>
                  <a:lnTo>
                    <a:pt x="224579" y="0"/>
                  </a:lnTo>
                  <a:lnTo>
                    <a:pt x="179318" y="4562"/>
                  </a:lnTo>
                  <a:lnTo>
                    <a:pt x="137162" y="17648"/>
                  </a:lnTo>
                  <a:lnTo>
                    <a:pt x="99014" y="38354"/>
                  </a:lnTo>
                  <a:lnTo>
                    <a:pt x="65777" y="65777"/>
                  </a:lnTo>
                  <a:lnTo>
                    <a:pt x="38354" y="99014"/>
                  </a:lnTo>
                  <a:lnTo>
                    <a:pt x="17648" y="137162"/>
                  </a:lnTo>
                  <a:lnTo>
                    <a:pt x="4562" y="179318"/>
                  </a:lnTo>
                  <a:lnTo>
                    <a:pt x="0" y="224579"/>
                  </a:lnTo>
                  <a:lnTo>
                    <a:pt x="0" y="1122870"/>
                  </a:lnTo>
                  <a:lnTo>
                    <a:pt x="4562" y="1168131"/>
                  </a:lnTo>
                  <a:lnTo>
                    <a:pt x="17648" y="1210287"/>
                  </a:lnTo>
                  <a:lnTo>
                    <a:pt x="38354" y="1248435"/>
                  </a:lnTo>
                  <a:lnTo>
                    <a:pt x="65777" y="1281672"/>
                  </a:lnTo>
                  <a:lnTo>
                    <a:pt x="99014" y="1309096"/>
                  </a:lnTo>
                  <a:lnTo>
                    <a:pt x="137162" y="1329802"/>
                  </a:lnTo>
                  <a:lnTo>
                    <a:pt x="179318" y="1342888"/>
                  </a:lnTo>
                  <a:lnTo>
                    <a:pt x="224579" y="1347450"/>
                  </a:lnTo>
                  <a:lnTo>
                    <a:pt x="1133214" y="1347450"/>
                  </a:lnTo>
                  <a:lnTo>
                    <a:pt x="1178475" y="1342888"/>
                  </a:lnTo>
                  <a:lnTo>
                    <a:pt x="1220631" y="1329802"/>
                  </a:lnTo>
                  <a:lnTo>
                    <a:pt x="1258779" y="1309096"/>
                  </a:lnTo>
                  <a:lnTo>
                    <a:pt x="1292016" y="1281672"/>
                  </a:lnTo>
                  <a:lnTo>
                    <a:pt x="1319440" y="1248435"/>
                  </a:lnTo>
                  <a:lnTo>
                    <a:pt x="1340146" y="1210287"/>
                  </a:lnTo>
                  <a:lnTo>
                    <a:pt x="1353232" y="1168131"/>
                  </a:lnTo>
                  <a:lnTo>
                    <a:pt x="1357795" y="1122870"/>
                  </a:lnTo>
                  <a:lnTo>
                    <a:pt x="1357795" y="224579"/>
                  </a:lnTo>
                  <a:lnTo>
                    <a:pt x="1353232" y="179318"/>
                  </a:lnTo>
                  <a:lnTo>
                    <a:pt x="1340146" y="137162"/>
                  </a:lnTo>
                  <a:lnTo>
                    <a:pt x="1319440" y="99014"/>
                  </a:lnTo>
                  <a:lnTo>
                    <a:pt x="1292016" y="65777"/>
                  </a:lnTo>
                  <a:lnTo>
                    <a:pt x="1258779" y="38354"/>
                  </a:lnTo>
                  <a:lnTo>
                    <a:pt x="1220631" y="17648"/>
                  </a:lnTo>
                  <a:lnTo>
                    <a:pt x="1178475" y="4562"/>
                  </a:lnTo>
                  <a:lnTo>
                    <a:pt x="113321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5873667" y="1760302"/>
              <a:ext cx="1358265" cy="1347470"/>
            </a:xfrm>
            <a:custGeom>
              <a:avLst/>
              <a:gdLst/>
              <a:ahLst/>
              <a:cxnLst/>
              <a:rect l="l" t="t" r="r" b="b"/>
              <a:pathLst>
                <a:path w="1358265" h="1347470">
                  <a:moveTo>
                    <a:pt x="0" y="224579"/>
                  </a:moveTo>
                  <a:lnTo>
                    <a:pt x="4562" y="179319"/>
                  </a:lnTo>
                  <a:lnTo>
                    <a:pt x="17648" y="137163"/>
                  </a:lnTo>
                  <a:lnTo>
                    <a:pt x="38354" y="99015"/>
                  </a:lnTo>
                  <a:lnTo>
                    <a:pt x="65777" y="65777"/>
                  </a:lnTo>
                  <a:lnTo>
                    <a:pt x="99015" y="38354"/>
                  </a:lnTo>
                  <a:lnTo>
                    <a:pt x="137163" y="17648"/>
                  </a:lnTo>
                  <a:lnTo>
                    <a:pt x="179318" y="4562"/>
                  </a:lnTo>
                  <a:lnTo>
                    <a:pt x="224579" y="0"/>
                  </a:lnTo>
                  <a:lnTo>
                    <a:pt x="1133215" y="0"/>
                  </a:lnTo>
                  <a:lnTo>
                    <a:pt x="1178475" y="4562"/>
                  </a:lnTo>
                  <a:lnTo>
                    <a:pt x="1220631" y="17648"/>
                  </a:lnTo>
                  <a:lnTo>
                    <a:pt x="1258779" y="38354"/>
                  </a:lnTo>
                  <a:lnTo>
                    <a:pt x="1292017" y="65777"/>
                  </a:lnTo>
                  <a:lnTo>
                    <a:pt x="1319440" y="99015"/>
                  </a:lnTo>
                  <a:lnTo>
                    <a:pt x="1340146" y="137163"/>
                  </a:lnTo>
                  <a:lnTo>
                    <a:pt x="1353232" y="179319"/>
                  </a:lnTo>
                  <a:lnTo>
                    <a:pt x="1357795" y="224579"/>
                  </a:lnTo>
                  <a:lnTo>
                    <a:pt x="1357795" y="1122871"/>
                  </a:lnTo>
                  <a:lnTo>
                    <a:pt x="1353232" y="1168131"/>
                  </a:lnTo>
                  <a:lnTo>
                    <a:pt x="1340146" y="1210287"/>
                  </a:lnTo>
                  <a:lnTo>
                    <a:pt x="1319440" y="1248435"/>
                  </a:lnTo>
                  <a:lnTo>
                    <a:pt x="1292017" y="1281673"/>
                  </a:lnTo>
                  <a:lnTo>
                    <a:pt x="1258779" y="1309096"/>
                  </a:lnTo>
                  <a:lnTo>
                    <a:pt x="1220631" y="1329802"/>
                  </a:lnTo>
                  <a:lnTo>
                    <a:pt x="1178475" y="1342888"/>
                  </a:lnTo>
                  <a:lnTo>
                    <a:pt x="1133215" y="1347451"/>
                  </a:lnTo>
                  <a:lnTo>
                    <a:pt x="224579" y="1347451"/>
                  </a:lnTo>
                  <a:lnTo>
                    <a:pt x="179318" y="1342888"/>
                  </a:lnTo>
                  <a:lnTo>
                    <a:pt x="137163" y="1329802"/>
                  </a:lnTo>
                  <a:lnTo>
                    <a:pt x="99015" y="1309096"/>
                  </a:lnTo>
                  <a:lnTo>
                    <a:pt x="65777" y="1281673"/>
                  </a:lnTo>
                  <a:lnTo>
                    <a:pt x="38354" y="1248435"/>
                  </a:lnTo>
                  <a:lnTo>
                    <a:pt x="17648" y="1210287"/>
                  </a:lnTo>
                  <a:lnTo>
                    <a:pt x="4562" y="1168131"/>
                  </a:lnTo>
                  <a:lnTo>
                    <a:pt x="0" y="1122871"/>
                  </a:lnTo>
                  <a:lnTo>
                    <a:pt x="0" y="224579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162832" y="2176779"/>
            <a:ext cx="77978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8285" marR="5080" indent="-236220">
              <a:lnSpc>
                <a:spcPts val="1900"/>
              </a:lnSpc>
              <a:spcBef>
                <a:spcPts val="180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Running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(R)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457274" y="1753951"/>
            <a:ext cx="1409700" cy="1355090"/>
            <a:chOff x="8457274" y="1753951"/>
            <a:chExt cx="1409700" cy="1355090"/>
          </a:xfrm>
        </p:grpSpPr>
        <p:sp>
          <p:nvSpPr>
            <p:cNvPr id="12" name="object 12"/>
            <p:cNvSpPr/>
            <p:nvPr/>
          </p:nvSpPr>
          <p:spPr>
            <a:xfrm>
              <a:off x="8463624" y="1760301"/>
              <a:ext cx="1397000" cy="1342390"/>
            </a:xfrm>
            <a:custGeom>
              <a:avLst/>
              <a:gdLst/>
              <a:ahLst/>
              <a:cxnLst/>
              <a:rect l="l" t="t" r="r" b="b"/>
              <a:pathLst>
                <a:path w="1397000" h="1342389">
                  <a:moveTo>
                    <a:pt x="1172724" y="0"/>
                  </a:moveTo>
                  <a:lnTo>
                    <a:pt x="223699" y="0"/>
                  </a:lnTo>
                  <a:lnTo>
                    <a:pt x="178615" y="4544"/>
                  </a:lnTo>
                  <a:lnTo>
                    <a:pt x="136625" y="17579"/>
                  </a:lnTo>
                  <a:lnTo>
                    <a:pt x="98626" y="38204"/>
                  </a:lnTo>
                  <a:lnTo>
                    <a:pt x="65519" y="65519"/>
                  </a:lnTo>
                  <a:lnTo>
                    <a:pt x="38204" y="98626"/>
                  </a:lnTo>
                  <a:lnTo>
                    <a:pt x="17579" y="136625"/>
                  </a:lnTo>
                  <a:lnTo>
                    <a:pt x="4544" y="178615"/>
                  </a:lnTo>
                  <a:lnTo>
                    <a:pt x="0" y="223699"/>
                  </a:lnTo>
                  <a:lnTo>
                    <a:pt x="0" y="1118475"/>
                  </a:lnTo>
                  <a:lnTo>
                    <a:pt x="4544" y="1163558"/>
                  </a:lnTo>
                  <a:lnTo>
                    <a:pt x="17579" y="1205548"/>
                  </a:lnTo>
                  <a:lnTo>
                    <a:pt x="38204" y="1243547"/>
                  </a:lnTo>
                  <a:lnTo>
                    <a:pt x="65519" y="1276654"/>
                  </a:lnTo>
                  <a:lnTo>
                    <a:pt x="98626" y="1303969"/>
                  </a:lnTo>
                  <a:lnTo>
                    <a:pt x="136625" y="1324594"/>
                  </a:lnTo>
                  <a:lnTo>
                    <a:pt x="178615" y="1337629"/>
                  </a:lnTo>
                  <a:lnTo>
                    <a:pt x="223699" y="1342174"/>
                  </a:lnTo>
                  <a:lnTo>
                    <a:pt x="1172724" y="1342174"/>
                  </a:lnTo>
                  <a:lnTo>
                    <a:pt x="1217807" y="1337629"/>
                  </a:lnTo>
                  <a:lnTo>
                    <a:pt x="1259798" y="1324594"/>
                  </a:lnTo>
                  <a:lnTo>
                    <a:pt x="1297796" y="1303969"/>
                  </a:lnTo>
                  <a:lnTo>
                    <a:pt x="1330903" y="1276654"/>
                  </a:lnTo>
                  <a:lnTo>
                    <a:pt x="1358219" y="1243547"/>
                  </a:lnTo>
                  <a:lnTo>
                    <a:pt x="1378844" y="1205548"/>
                  </a:lnTo>
                  <a:lnTo>
                    <a:pt x="1391878" y="1163558"/>
                  </a:lnTo>
                  <a:lnTo>
                    <a:pt x="1396423" y="1118475"/>
                  </a:lnTo>
                  <a:lnTo>
                    <a:pt x="1396423" y="223699"/>
                  </a:lnTo>
                  <a:lnTo>
                    <a:pt x="1391878" y="178615"/>
                  </a:lnTo>
                  <a:lnTo>
                    <a:pt x="1378844" y="136625"/>
                  </a:lnTo>
                  <a:lnTo>
                    <a:pt x="1358219" y="98626"/>
                  </a:lnTo>
                  <a:lnTo>
                    <a:pt x="1330903" y="65519"/>
                  </a:lnTo>
                  <a:lnTo>
                    <a:pt x="1297796" y="38204"/>
                  </a:lnTo>
                  <a:lnTo>
                    <a:pt x="1259798" y="17579"/>
                  </a:lnTo>
                  <a:lnTo>
                    <a:pt x="1217807" y="4544"/>
                  </a:lnTo>
                  <a:lnTo>
                    <a:pt x="117272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463624" y="1760301"/>
              <a:ext cx="1397000" cy="1342390"/>
            </a:xfrm>
            <a:custGeom>
              <a:avLst/>
              <a:gdLst/>
              <a:ahLst/>
              <a:cxnLst/>
              <a:rect l="l" t="t" r="r" b="b"/>
              <a:pathLst>
                <a:path w="1397000" h="1342389">
                  <a:moveTo>
                    <a:pt x="0" y="223699"/>
                  </a:moveTo>
                  <a:lnTo>
                    <a:pt x="4544" y="178616"/>
                  </a:lnTo>
                  <a:lnTo>
                    <a:pt x="17579" y="136625"/>
                  </a:lnTo>
                  <a:lnTo>
                    <a:pt x="38204" y="98627"/>
                  </a:lnTo>
                  <a:lnTo>
                    <a:pt x="65520" y="65520"/>
                  </a:lnTo>
                  <a:lnTo>
                    <a:pt x="98627" y="38204"/>
                  </a:lnTo>
                  <a:lnTo>
                    <a:pt x="136625" y="17579"/>
                  </a:lnTo>
                  <a:lnTo>
                    <a:pt x="178616" y="4544"/>
                  </a:lnTo>
                  <a:lnTo>
                    <a:pt x="223699" y="0"/>
                  </a:lnTo>
                  <a:lnTo>
                    <a:pt x="1172724" y="0"/>
                  </a:lnTo>
                  <a:lnTo>
                    <a:pt x="1217807" y="4544"/>
                  </a:lnTo>
                  <a:lnTo>
                    <a:pt x="1259798" y="17579"/>
                  </a:lnTo>
                  <a:lnTo>
                    <a:pt x="1297796" y="38204"/>
                  </a:lnTo>
                  <a:lnTo>
                    <a:pt x="1330903" y="65520"/>
                  </a:lnTo>
                  <a:lnTo>
                    <a:pt x="1358219" y="98627"/>
                  </a:lnTo>
                  <a:lnTo>
                    <a:pt x="1378844" y="136625"/>
                  </a:lnTo>
                  <a:lnTo>
                    <a:pt x="1391879" y="178616"/>
                  </a:lnTo>
                  <a:lnTo>
                    <a:pt x="1396424" y="223699"/>
                  </a:lnTo>
                  <a:lnTo>
                    <a:pt x="1396424" y="1118475"/>
                  </a:lnTo>
                  <a:lnTo>
                    <a:pt x="1391879" y="1163558"/>
                  </a:lnTo>
                  <a:lnTo>
                    <a:pt x="1378844" y="1205549"/>
                  </a:lnTo>
                  <a:lnTo>
                    <a:pt x="1358219" y="1243547"/>
                  </a:lnTo>
                  <a:lnTo>
                    <a:pt x="1330903" y="1276654"/>
                  </a:lnTo>
                  <a:lnTo>
                    <a:pt x="1297796" y="1303970"/>
                  </a:lnTo>
                  <a:lnTo>
                    <a:pt x="1259798" y="1324595"/>
                  </a:lnTo>
                  <a:lnTo>
                    <a:pt x="1217807" y="1337630"/>
                  </a:lnTo>
                  <a:lnTo>
                    <a:pt x="1172724" y="1342175"/>
                  </a:lnTo>
                  <a:lnTo>
                    <a:pt x="223699" y="1342175"/>
                  </a:lnTo>
                  <a:lnTo>
                    <a:pt x="178616" y="1337630"/>
                  </a:lnTo>
                  <a:lnTo>
                    <a:pt x="136625" y="1324595"/>
                  </a:lnTo>
                  <a:lnTo>
                    <a:pt x="98627" y="1303970"/>
                  </a:lnTo>
                  <a:lnTo>
                    <a:pt x="65520" y="1276654"/>
                  </a:lnTo>
                  <a:lnTo>
                    <a:pt x="38204" y="1243547"/>
                  </a:lnTo>
                  <a:lnTo>
                    <a:pt x="17579" y="1205549"/>
                  </a:lnTo>
                  <a:lnTo>
                    <a:pt x="4544" y="1163558"/>
                  </a:lnTo>
                  <a:lnTo>
                    <a:pt x="0" y="1118475"/>
                  </a:lnTo>
                  <a:lnTo>
                    <a:pt x="0" y="223699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658598" y="2173732"/>
            <a:ext cx="10071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1315" marR="5080" indent="-34925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Completed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(C)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524000" y="2094481"/>
            <a:ext cx="6939915" cy="674370"/>
            <a:chOff x="1524000" y="2094481"/>
            <a:chExt cx="6939915" cy="674370"/>
          </a:xfrm>
        </p:grpSpPr>
        <p:sp>
          <p:nvSpPr>
            <p:cNvPr id="16" name="object 16"/>
            <p:cNvSpPr/>
            <p:nvPr/>
          </p:nvSpPr>
          <p:spPr>
            <a:xfrm>
              <a:off x="2461958" y="2365069"/>
              <a:ext cx="6002020" cy="135255"/>
            </a:xfrm>
            <a:custGeom>
              <a:avLst/>
              <a:gdLst/>
              <a:ahLst/>
              <a:cxnLst/>
              <a:rect l="l" t="t" r="r" b="b"/>
              <a:pathLst>
                <a:path w="6002020" h="135255">
                  <a:moveTo>
                    <a:pt x="669836" y="66319"/>
                  </a:moveTo>
                  <a:lnTo>
                    <a:pt x="645337" y="52031"/>
                  </a:lnTo>
                  <a:lnTo>
                    <a:pt x="556145" y="0"/>
                  </a:lnTo>
                  <a:lnTo>
                    <a:pt x="547395" y="2298"/>
                  </a:lnTo>
                  <a:lnTo>
                    <a:pt x="539445" y="15938"/>
                  </a:lnTo>
                  <a:lnTo>
                    <a:pt x="541743" y="24688"/>
                  </a:lnTo>
                  <a:lnTo>
                    <a:pt x="588619" y="52031"/>
                  </a:lnTo>
                  <a:lnTo>
                    <a:pt x="0" y="52031"/>
                  </a:lnTo>
                  <a:lnTo>
                    <a:pt x="0" y="80606"/>
                  </a:lnTo>
                  <a:lnTo>
                    <a:pt x="588632" y="80606"/>
                  </a:lnTo>
                  <a:lnTo>
                    <a:pt x="613130" y="66332"/>
                  </a:lnTo>
                  <a:lnTo>
                    <a:pt x="590118" y="52908"/>
                  </a:lnTo>
                  <a:lnTo>
                    <a:pt x="613130" y="66319"/>
                  </a:lnTo>
                  <a:lnTo>
                    <a:pt x="634288" y="53987"/>
                  </a:lnTo>
                  <a:lnTo>
                    <a:pt x="613130" y="66332"/>
                  </a:lnTo>
                  <a:lnTo>
                    <a:pt x="541743" y="107962"/>
                  </a:lnTo>
                  <a:lnTo>
                    <a:pt x="539445" y="116713"/>
                  </a:lnTo>
                  <a:lnTo>
                    <a:pt x="547395" y="130352"/>
                  </a:lnTo>
                  <a:lnTo>
                    <a:pt x="556145" y="132651"/>
                  </a:lnTo>
                  <a:lnTo>
                    <a:pt x="645350" y="80606"/>
                  </a:lnTo>
                  <a:lnTo>
                    <a:pt x="669836" y="66319"/>
                  </a:lnTo>
                  <a:close/>
                </a:path>
                <a:path w="6002020" h="135255">
                  <a:moveTo>
                    <a:pt x="3411766" y="68961"/>
                  </a:moveTo>
                  <a:lnTo>
                    <a:pt x="3298202" y="2425"/>
                  </a:lnTo>
                  <a:lnTo>
                    <a:pt x="3289452" y="4699"/>
                  </a:lnTo>
                  <a:lnTo>
                    <a:pt x="3281464" y="18326"/>
                  </a:lnTo>
                  <a:lnTo>
                    <a:pt x="3283750" y="27076"/>
                  </a:lnTo>
                  <a:lnTo>
                    <a:pt x="3330587" y="54521"/>
                  </a:lnTo>
                  <a:lnTo>
                    <a:pt x="2046236" y="52031"/>
                  </a:lnTo>
                  <a:lnTo>
                    <a:pt x="2046185" y="80606"/>
                  </a:lnTo>
                  <a:lnTo>
                    <a:pt x="3330537" y="83096"/>
                  </a:lnTo>
                  <a:lnTo>
                    <a:pt x="3283597" y="110350"/>
                  </a:lnTo>
                  <a:lnTo>
                    <a:pt x="3281273" y="119100"/>
                  </a:lnTo>
                  <a:lnTo>
                    <a:pt x="3289198" y="132753"/>
                  </a:lnTo>
                  <a:lnTo>
                    <a:pt x="3297948" y="135064"/>
                  </a:lnTo>
                  <a:lnTo>
                    <a:pt x="3387255" y="83197"/>
                  </a:lnTo>
                  <a:lnTo>
                    <a:pt x="3411766" y="68961"/>
                  </a:lnTo>
                  <a:close/>
                </a:path>
                <a:path w="6002020" h="135255">
                  <a:moveTo>
                    <a:pt x="6001728" y="66319"/>
                  </a:moveTo>
                  <a:lnTo>
                    <a:pt x="5977217" y="52095"/>
                  </a:lnTo>
                  <a:lnTo>
                    <a:pt x="5887885" y="241"/>
                  </a:lnTo>
                  <a:lnTo>
                    <a:pt x="5879147" y="2565"/>
                  </a:lnTo>
                  <a:lnTo>
                    <a:pt x="5871222" y="16217"/>
                  </a:lnTo>
                  <a:lnTo>
                    <a:pt x="5873547" y="24955"/>
                  </a:lnTo>
                  <a:lnTo>
                    <a:pt x="5920486" y="52209"/>
                  </a:lnTo>
                  <a:lnTo>
                    <a:pt x="4769472" y="54673"/>
                  </a:lnTo>
                  <a:lnTo>
                    <a:pt x="4769523" y="83248"/>
                  </a:lnTo>
                  <a:lnTo>
                    <a:pt x="5920549" y="80784"/>
                  </a:lnTo>
                  <a:lnTo>
                    <a:pt x="5873724" y="108242"/>
                  </a:lnTo>
                  <a:lnTo>
                    <a:pt x="5871438" y="116992"/>
                  </a:lnTo>
                  <a:lnTo>
                    <a:pt x="5879414" y="130606"/>
                  </a:lnTo>
                  <a:lnTo>
                    <a:pt x="5888177" y="132892"/>
                  </a:lnTo>
                  <a:lnTo>
                    <a:pt x="6001728" y="66319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24000" y="2094481"/>
              <a:ext cx="1157605" cy="674370"/>
            </a:xfrm>
            <a:custGeom>
              <a:avLst/>
              <a:gdLst/>
              <a:ahLst/>
              <a:cxnLst/>
              <a:rect l="l" t="t" r="r" b="b"/>
              <a:pathLst>
                <a:path w="1157605" h="674369">
                  <a:moveTo>
                    <a:pt x="1045264" y="0"/>
                  </a:moveTo>
                  <a:lnTo>
                    <a:pt x="112304" y="0"/>
                  </a:lnTo>
                  <a:lnTo>
                    <a:pt x="68590" y="8825"/>
                  </a:lnTo>
                  <a:lnTo>
                    <a:pt x="32893" y="32893"/>
                  </a:lnTo>
                  <a:lnTo>
                    <a:pt x="8825" y="68590"/>
                  </a:lnTo>
                  <a:lnTo>
                    <a:pt x="0" y="112304"/>
                  </a:lnTo>
                  <a:lnTo>
                    <a:pt x="0" y="561510"/>
                  </a:lnTo>
                  <a:lnTo>
                    <a:pt x="8825" y="605224"/>
                  </a:lnTo>
                  <a:lnTo>
                    <a:pt x="32893" y="640921"/>
                  </a:lnTo>
                  <a:lnTo>
                    <a:pt x="68590" y="664989"/>
                  </a:lnTo>
                  <a:lnTo>
                    <a:pt x="112304" y="673815"/>
                  </a:lnTo>
                  <a:lnTo>
                    <a:pt x="1045264" y="673815"/>
                  </a:lnTo>
                  <a:lnTo>
                    <a:pt x="1088978" y="664989"/>
                  </a:lnTo>
                  <a:lnTo>
                    <a:pt x="1124676" y="640921"/>
                  </a:lnTo>
                  <a:lnTo>
                    <a:pt x="1148743" y="605224"/>
                  </a:lnTo>
                  <a:lnTo>
                    <a:pt x="1157569" y="561510"/>
                  </a:lnTo>
                  <a:lnTo>
                    <a:pt x="1157569" y="112304"/>
                  </a:lnTo>
                  <a:lnTo>
                    <a:pt x="1148743" y="68590"/>
                  </a:lnTo>
                  <a:lnTo>
                    <a:pt x="1124676" y="32893"/>
                  </a:lnTo>
                  <a:lnTo>
                    <a:pt x="1088978" y="8825"/>
                  </a:lnTo>
                  <a:lnTo>
                    <a:pt x="10452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62253" y="2149347"/>
            <a:ext cx="881380" cy="52260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73660" marR="5080" indent="-61594">
              <a:lnSpc>
                <a:spcPct val="103800"/>
              </a:lnSpc>
              <a:spcBef>
                <a:spcPts val="25"/>
              </a:spcBef>
            </a:pPr>
            <a:r>
              <a:rPr sz="1600" spc="-10" dirty="0">
                <a:latin typeface="Courier New"/>
                <a:cs typeface="Courier New"/>
              </a:rPr>
              <a:t>condor_ submit</a:t>
            </a:r>
            <a:endParaRPr sz="1600" dirty="0">
              <a:latin typeface="Courier New"/>
              <a:cs typeface="Courier New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292815" y="4297240"/>
            <a:ext cx="1389380" cy="1355090"/>
            <a:chOff x="4292815" y="4297240"/>
            <a:chExt cx="1389380" cy="1355090"/>
          </a:xfrm>
        </p:grpSpPr>
        <p:sp>
          <p:nvSpPr>
            <p:cNvPr id="20" name="object 20"/>
            <p:cNvSpPr/>
            <p:nvPr/>
          </p:nvSpPr>
          <p:spPr>
            <a:xfrm>
              <a:off x="4299165" y="4303590"/>
              <a:ext cx="1376680" cy="1342390"/>
            </a:xfrm>
            <a:custGeom>
              <a:avLst/>
              <a:gdLst/>
              <a:ahLst/>
              <a:cxnLst/>
              <a:rect l="l" t="t" r="r" b="b"/>
              <a:pathLst>
                <a:path w="1376679" h="1342389">
                  <a:moveTo>
                    <a:pt x="1152734" y="0"/>
                  </a:moveTo>
                  <a:lnTo>
                    <a:pt x="223700" y="0"/>
                  </a:lnTo>
                  <a:lnTo>
                    <a:pt x="178617" y="4544"/>
                  </a:lnTo>
                  <a:lnTo>
                    <a:pt x="136626" y="17579"/>
                  </a:lnTo>
                  <a:lnTo>
                    <a:pt x="98627" y="38204"/>
                  </a:lnTo>
                  <a:lnTo>
                    <a:pt x="65520" y="65520"/>
                  </a:lnTo>
                  <a:lnTo>
                    <a:pt x="38204" y="98627"/>
                  </a:lnTo>
                  <a:lnTo>
                    <a:pt x="17579" y="136626"/>
                  </a:lnTo>
                  <a:lnTo>
                    <a:pt x="4544" y="178617"/>
                  </a:lnTo>
                  <a:lnTo>
                    <a:pt x="0" y="223701"/>
                  </a:lnTo>
                  <a:lnTo>
                    <a:pt x="0" y="1118475"/>
                  </a:lnTo>
                  <a:lnTo>
                    <a:pt x="4544" y="1163558"/>
                  </a:lnTo>
                  <a:lnTo>
                    <a:pt x="17579" y="1205549"/>
                  </a:lnTo>
                  <a:lnTo>
                    <a:pt x="38204" y="1243547"/>
                  </a:lnTo>
                  <a:lnTo>
                    <a:pt x="65520" y="1276654"/>
                  </a:lnTo>
                  <a:lnTo>
                    <a:pt x="98627" y="1303970"/>
                  </a:lnTo>
                  <a:lnTo>
                    <a:pt x="136626" y="1324595"/>
                  </a:lnTo>
                  <a:lnTo>
                    <a:pt x="178617" y="1337630"/>
                  </a:lnTo>
                  <a:lnTo>
                    <a:pt x="223700" y="1342175"/>
                  </a:lnTo>
                  <a:lnTo>
                    <a:pt x="1152734" y="1342175"/>
                  </a:lnTo>
                  <a:lnTo>
                    <a:pt x="1197818" y="1337630"/>
                  </a:lnTo>
                  <a:lnTo>
                    <a:pt x="1239809" y="1324595"/>
                  </a:lnTo>
                  <a:lnTo>
                    <a:pt x="1277807" y="1303970"/>
                  </a:lnTo>
                  <a:lnTo>
                    <a:pt x="1310914" y="1276654"/>
                  </a:lnTo>
                  <a:lnTo>
                    <a:pt x="1338230" y="1243547"/>
                  </a:lnTo>
                  <a:lnTo>
                    <a:pt x="1358855" y="1205549"/>
                  </a:lnTo>
                  <a:lnTo>
                    <a:pt x="1371890" y="1163558"/>
                  </a:lnTo>
                  <a:lnTo>
                    <a:pt x="1376434" y="1118475"/>
                  </a:lnTo>
                  <a:lnTo>
                    <a:pt x="1376434" y="223701"/>
                  </a:lnTo>
                  <a:lnTo>
                    <a:pt x="1371890" y="178617"/>
                  </a:lnTo>
                  <a:lnTo>
                    <a:pt x="1358855" y="136626"/>
                  </a:lnTo>
                  <a:lnTo>
                    <a:pt x="1338230" y="98627"/>
                  </a:lnTo>
                  <a:lnTo>
                    <a:pt x="1310914" y="65520"/>
                  </a:lnTo>
                  <a:lnTo>
                    <a:pt x="1277807" y="38204"/>
                  </a:lnTo>
                  <a:lnTo>
                    <a:pt x="1239809" y="17579"/>
                  </a:lnTo>
                  <a:lnTo>
                    <a:pt x="1197818" y="4544"/>
                  </a:lnTo>
                  <a:lnTo>
                    <a:pt x="115273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4299165" y="4303590"/>
              <a:ext cx="1376680" cy="1342390"/>
            </a:xfrm>
            <a:custGeom>
              <a:avLst/>
              <a:gdLst/>
              <a:ahLst/>
              <a:cxnLst/>
              <a:rect l="l" t="t" r="r" b="b"/>
              <a:pathLst>
                <a:path w="1376679" h="1342389">
                  <a:moveTo>
                    <a:pt x="0" y="223700"/>
                  </a:moveTo>
                  <a:lnTo>
                    <a:pt x="4544" y="178617"/>
                  </a:lnTo>
                  <a:lnTo>
                    <a:pt x="17579" y="136626"/>
                  </a:lnTo>
                  <a:lnTo>
                    <a:pt x="38204" y="98627"/>
                  </a:lnTo>
                  <a:lnTo>
                    <a:pt x="65520" y="65520"/>
                  </a:lnTo>
                  <a:lnTo>
                    <a:pt x="98627" y="38204"/>
                  </a:lnTo>
                  <a:lnTo>
                    <a:pt x="136626" y="17579"/>
                  </a:lnTo>
                  <a:lnTo>
                    <a:pt x="178617" y="4544"/>
                  </a:lnTo>
                  <a:lnTo>
                    <a:pt x="223700" y="0"/>
                  </a:lnTo>
                  <a:lnTo>
                    <a:pt x="1152734" y="0"/>
                  </a:lnTo>
                  <a:lnTo>
                    <a:pt x="1197817" y="4544"/>
                  </a:lnTo>
                  <a:lnTo>
                    <a:pt x="1239808" y="17579"/>
                  </a:lnTo>
                  <a:lnTo>
                    <a:pt x="1277807" y="38204"/>
                  </a:lnTo>
                  <a:lnTo>
                    <a:pt x="1310914" y="65520"/>
                  </a:lnTo>
                  <a:lnTo>
                    <a:pt x="1338230" y="98627"/>
                  </a:lnTo>
                  <a:lnTo>
                    <a:pt x="1358855" y="136626"/>
                  </a:lnTo>
                  <a:lnTo>
                    <a:pt x="1371890" y="178617"/>
                  </a:lnTo>
                  <a:lnTo>
                    <a:pt x="1376435" y="223700"/>
                  </a:lnTo>
                  <a:lnTo>
                    <a:pt x="1376435" y="1118474"/>
                  </a:lnTo>
                  <a:lnTo>
                    <a:pt x="1371890" y="1163557"/>
                  </a:lnTo>
                  <a:lnTo>
                    <a:pt x="1358855" y="1205548"/>
                  </a:lnTo>
                  <a:lnTo>
                    <a:pt x="1338230" y="1243547"/>
                  </a:lnTo>
                  <a:lnTo>
                    <a:pt x="1310914" y="1276654"/>
                  </a:lnTo>
                  <a:lnTo>
                    <a:pt x="1277807" y="1303970"/>
                  </a:lnTo>
                  <a:lnTo>
                    <a:pt x="1239808" y="1324595"/>
                  </a:lnTo>
                  <a:lnTo>
                    <a:pt x="1197817" y="1337630"/>
                  </a:lnTo>
                  <a:lnTo>
                    <a:pt x="1152734" y="1342175"/>
                  </a:lnTo>
                  <a:lnTo>
                    <a:pt x="223700" y="1342175"/>
                  </a:lnTo>
                  <a:lnTo>
                    <a:pt x="178617" y="1337630"/>
                  </a:lnTo>
                  <a:lnTo>
                    <a:pt x="136626" y="1324595"/>
                  </a:lnTo>
                  <a:lnTo>
                    <a:pt x="98627" y="1303970"/>
                  </a:lnTo>
                  <a:lnTo>
                    <a:pt x="65520" y="1276654"/>
                  </a:lnTo>
                  <a:lnTo>
                    <a:pt x="38204" y="1243547"/>
                  </a:lnTo>
                  <a:lnTo>
                    <a:pt x="17579" y="1205548"/>
                  </a:lnTo>
                  <a:lnTo>
                    <a:pt x="4544" y="1163557"/>
                  </a:lnTo>
                  <a:lnTo>
                    <a:pt x="0" y="1118474"/>
                  </a:lnTo>
                  <a:lnTo>
                    <a:pt x="0" y="22370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766720" y="4718811"/>
            <a:ext cx="44132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79375" marR="5080" indent="-66675">
              <a:lnSpc>
                <a:spcPts val="1900"/>
              </a:lnSpc>
              <a:spcBef>
                <a:spcPts val="180"/>
              </a:spcBef>
            </a:pP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Held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(H)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477263" y="3626153"/>
            <a:ext cx="1389380" cy="1355090"/>
            <a:chOff x="8477263" y="3626153"/>
            <a:chExt cx="1389380" cy="1355090"/>
          </a:xfrm>
        </p:grpSpPr>
        <p:sp>
          <p:nvSpPr>
            <p:cNvPr id="24" name="object 24"/>
            <p:cNvSpPr/>
            <p:nvPr/>
          </p:nvSpPr>
          <p:spPr>
            <a:xfrm>
              <a:off x="8483613" y="3632503"/>
              <a:ext cx="1376680" cy="1342390"/>
            </a:xfrm>
            <a:custGeom>
              <a:avLst/>
              <a:gdLst/>
              <a:ahLst/>
              <a:cxnLst/>
              <a:rect l="l" t="t" r="r" b="b"/>
              <a:pathLst>
                <a:path w="1376679" h="1342389">
                  <a:moveTo>
                    <a:pt x="1152734" y="0"/>
                  </a:moveTo>
                  <a:lnTo>
                    <a:pt x="223700" y="0"/>
                  </a:lnTo>
                  <a:lnTo>
                    <a:pt x="178616" y="4544"/>
                  </a:lnTo>
                  <a:lnTo>
                    <a:pt x="136625" y="17579"/>
                  </a:lnTo>
                  <a:lnTo>
                    <a:pt x="98627" y="38204"/>
                  </a:lnTo>
                  <a:lnTo>
                    <a:pt x="65520" y="65520"/>
                  </a:lnTo>
                  <a:lnTo>
                    <a:pt x="38204" y="98627"/>
                  </a:lnTo>
                  <a:lnTo>
                    <a:pt x="17579" y="136625"/>
                  </a:lnTo>
                  <a:lnTo>
                    <a:pt x="4544" y="178616"/>
                  </a:lnTo>
                  <a:lnTo>
                    <a:pt x="0" y="223700"/>
                  </a:lnTo>
                  <a:lnTo>
                    <a:pt x="0" y="1118473"/>
                  </a:lnTo>
                  <a:lnTo>
                    <a:pt x="4544" y="1163557"/>
                  </a:lnTo>
                  <a:lnTo>
                    <a:pt x="17579" y="1205548"/>
                  </a:lnTo>
                  <a:lnTo>
                    <a:pt x="38204" y="1243547"/>
                  </a:lnTo>
                  <a:lnTo>
                    <a:pt x="65520" y="1276654"/>
                  </a:lnTo>
                  <a:lnTo>
                    <a:pt x="98627" y="1303969"/>
                  </a:lnTo>
                  <a:lnTo>
                    <a:pt x="136625" y="1324594"/>
                  </a:lnTo>
                  <a:lnTo>
                    <a:pt x="178616" y="1337629"/>
                  </a:lnTo>
                  <a:lnTo>
                    <a:pt x="223700" y="1342174"/>
                  </a:lnTo>
                  <a:lnTo>
                    <a:pt x="1152734" y="1342174"/>
                  </a:lnTo>
                  <a:lnTo>
                    <a:pt x="1197817" y="1337629"/>
                  </a:lnTo>
                  <a:lnTo>
                    <a:pt x="1239808" y="1324594"/>
                  </a:lnTo>
                  <a:lnTo>
                    <a:pt x="1277807" y="1303969"/>
                  </a:lnTo>
                  <a:lnTo>
                    <a:pt x="1310914" y="1276654"/>
                  </a:lnTo>
                  <a:lnTo>
                    <a:pt x="1338230" y="1243547"/>
                  </a:lnTo>
                  <a:lnTo>
                    <a:pt x="1358855" y="1205548"/>
                  </a:lnTo>
                  <a:lnTo>
                    <a:pt x="1371890" y="1163557"/>
                  </a:lnTo>
                  <a:lnTo>
                    <a:pt x="1376434" y="1118473"/>
                  </a:lnTo>
                  <a:lnTo>
                    <a:pt x="1376434" y="223700"/>
                  </a:lnTo>
                  <a:lnTo>
                    <a:pt x="1371890" y="178616"/>
                  </a:lnTo>
                  <a:lnTo>
                    <a:pt x="1358855" y="136625"/>
                  </a:lnTo>
                  <a:lnTo>
                    <a:pt x="1338230" y="98627"/>
                  </a:lnTo>
                  <a:lnTo>
                    <a:pt x="1310914" y="65520"/>
                  </a:lnTo>
                  <a:lnTo>
                    <a:pt x="1277807" y="38204"/>
                  </a:lnTo>
                  <a:lnTo>
                    <a:pt x="1239808" y="17579"/>
                  </a:lnTo>
                  <a:lnTo>
                    <a:pt x="1197817" y="4544"/>
                  </a:lnTo>
                  <a:lnTo>
                    <a:pt x="115273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8483613" y="3632503"/>
              <a:ext cx="1376680" cy="1342390"/>
            </a:xfrm>
            <a:custGeom>
              <a:avLst/>
              <a:gdLst/>
              <a:ahLst/>
              <a:cxnLst/>
              <a:rect l="l" t="t" r="r" b="b"/>
              <a:pathLst>
                <a:path w="1376679" h="1342389">
                  <a:moveTo>
                    <a:pt x="0" y="223700"/>
                  </a:moveTo>
                  <a:lnTo>
                    <a:pt x="4544" y="178617"/>
                  </a:lnTo>
                  <a:lnTo>
                    <a:pt x="17579" y="136626"/>
                  </a:lnTo>
                  <a:lnTo>
                    <a:pt x="38204" y="98627"/>
                  </a:lnTo>
                  <a:lnTo>
                    <a:pt x="65520" y="65520"/>
                  </a:lnTo>
                  <a:lnTo>
                    <a:pt x="98627" y="38204"/>
                  </a:lnTo>
                  <a:lnTo>
                    <a:pt x="136626" y="17579"/>
                  </a:lnTo>
                  <a:lnTo>
                    <a:pt x="178617" y="4544"/>
                  </a:lnTo>
                  <a:lnTo>
                    <a:pt x="223700" y="0"/>
                  </a:lnTo>
                  <a:lnTo>
                    <a:pt x="1152734" y="0"/>
                  </a:lnTo>
                  <a:lnTo>
                    <a:pt x="1197817" y="4544"/>
                  </a:lnTo>
                  <a:lnTo>
                    <a:pt x="1239808" y="17579"/>
                  </a:lnTo>
                  <a:lnTo>
                    <a:pt x="1277807" y="38204"/>
                  </a:lnTo>
                  <a:lnTo>
                    <a:pt x="1310914" y="65520"/>
                  </a:lnTo>
                  <a:lnTo>
                    <a:pt x="1338230" y="98627"/>
                  </a:lnTo>
                  <a:lnTo>
                    <a:pt x="1358855" y="136626"/>
                  </a:lnTo>
                  <a:lnTo>
                    <a:pt x="1371890" y="178617"/>
                  </a:lnTo>
                  <a:lnTo>
                    <a:pt x="1376435" y="223700"/>
                  </a:lnTo>
                  <a:lnTo>
                    <a:pt x="1376435" y="1118474"/>
                  </a:lnTo>
                  <a:lnTo>
                    <a:pt x="1371890" y="1163557"/>
                  </a:lnTo>
                  <a:lnTo>
                    <a:pt x="1358855" y="1205548"/>
                  </a:lnTo>
                  <a:lnTo>
                    <a:pt x="1338230" y="1243547"/>
                  </a:lnTo>
                  <a:lnTo>
                    <a:pt x="1310914" y="1276654"/>
                  </a:lnTo>
                  <a:lnTo>
                    <a:pt x="1277807" y="1303970"/>
                  </a:lnTo>
                  <a:lnTo>
                    <a:pt x="1239808" y="1324595"/>
                  </a:lnTo>
                  <a:lnTo>
                    <a:pt x="1197817" y="1337630"/>
                  </a:lnTo>
                  <a:lnTo>
                    <a:pt x="1152734" y="1342175"/>
                  </a:lnTo>
                  <a:lnTo>
                    <a:pt x="223700" y="1342175"/>
                  </a:lnTo>
                  <a:lnTo>
                    <a:pt x="178617" y="1337630"/>
                  </a:lnTo>
                  <a:lnTo>
                    <a:pt x="136626" y="1324595"/>
                  </a:lnTo>
                  <a:lnTo>
                    <a:pt x="98627" y="1303970"/>
                  </a:lnTo>
                  <a:lnTo>
                    <a:pt x="65520" y="1276654"/>
                  </a:lnTo>
                  <a:lnTo>
                    <a:pt x="38204" y="1243547"/>
                  </a:lnTo>
                  <a:lnTo>
                    <a:pt x="17579" y="1205548"/>
                  </a:lnTo>
                  <a:lnTo>
                    <a:pt x="4544" y="1163557"/>
                  </a:lnTo>
                  <a:lnTo>
                    <a:pt x="0" y="1118474"/>
                  </a:lnTo>
                  <a:lnTo>
                    <a:pt x="0" y="22370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724949" y="4048252"/>
            <a:ext cx="89408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11150" marR="5080" indent="-298450">
              <a:lnSpc>
                <a:spcPts val="1900"/>
              </a:lnSpc>
              <a:spcBef>
                <a:spcPts val="180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Removed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(X)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83876" y="2418473"/>
            <a:ext cx="4700270" cy="2570480"/>
          </a:xfrm>
          <a:custGeom>
            <a:avLst/>
            <a:gdLst/>
            <a:ahLst/>
            <a:cxnLst/>
            <a:rect l="l" t="t" r="r" b="b"/>
            <a:pathLst>
              <a:path w="4700270" h="2570479">
                <a:moveTo>
                  <a:pt x="529120" y="2552662"/>
                </a:moveTo>
                <a:lnTo>
                  <a:pt x="70027" y="759066"/>
                </a:lnTo>
                <a:lnTo>
                  <a:pt x="108165" y="797712"/>
                </a:lnTo>
                <a:lnTo>
                  <a:pt x="117208" y="797775"/>
                </a:lnTo>
                <a:lnTo>
                  <a:pt x="128435" y="786688"/>
                </a:lnTo>
                <a:lnTo>
                  <a:pt x="128498" y="777646"/>
                </a:lnTo>
                <a:lnTo>
                  <a:pt x="59677" y="707885"/>
                </a:lnTo>
                <a:lnTo>
                  <a:pt x="36055" y="683945"/>
                </a:lnTo>
                <a:lnTo>
                  <a:pt x="0" y="810539"/>
                </a:lnTo>
                <a:lnTo>
                  <a:pt x="4394" y="818438"/>
                </a:lnTo>
                <a:lnTo>
                  <a:pt x="19570" y="822769"/>
                </a:lnTo>
                <a:lnTo>
                  <a:pt x="27482" y="818362"/>
                </a:lnTo>
                <a:lnTo>
                  <a:pt x="42354" y="766152"/>
                </a:lnTo>
                <a:lnTo>
                  <a:pt x="501446" y="2559748"/>
                </a:lnTo>
                <a:lnTo>
                  <a:pt x="529120" y="2552662"/>
                </a:lnTo>
                <a:close/>
              </a:path>
              <a:path w="4700270" h="2570479">
                <a:moveTo>
                  <a:pt x="4699800" y="1885111"/>
                </a:moveTo>
                <a:lnTo>
                  <a:pt x="4698314" y="1882381"/>
                </a:lnTo>
                <a:lnTo>
                  <a:pt x="4638040" y="1768906"/>
                </a:lnTo>
                <a:lnTo>
                  <a:pt x="4629391" y="1766265"/>
                </a:lnTo>
                <a:lnTo>
                  <a:pt x="4615459" y="1773669"/>
                </a:lnTo>
                <a:lnTo>
                  <a:pt x="4614684" y="1776171"/>
                </a:lnTo>
                <a:lnTo>
                  <a:pt x="4603293" y="1784007"/>
                </a:lnTo>
                <a:lnTo>
                  <a:pt x="4601642" y="1792897"/>
                </a:lnTo>
                <a:lnTo>
                  <a:pt x="4619231" y="1818487"/>
                </a:lnTo>
                <a:lnTo>
                  <a:pt x="2776207" y="677138"/>
                </a:lnTo>
                <a:lnTo>
                  <a:pt x="2761157" y="701433"/>
                </a:lnTo>
                <a:lnTo>
                  <a:pt x="4479937" y="1765833"/>
                </a:lnTo>
                <a:lnTo>
                  <a:pt x="1860638" y="532295"/>
                </a:lnTo>
                <a:lnTo>
                  <a:pt x="2102700" y="21678"/>
                </a:lnTo>
                <a:lnTo>
                  <a:pt x="2076869" y="9436"/>
                </a:lnTo>
                <a:lnTo>
                  <a:pt x="1834769" y="520115"/>
                </a:lnTo>
                <a:lnTo>
                  <a:pt x="1822538" y="514362"/>
                </a:lnTo>
                <a:lnTo>
                  <a:pt x="1822538" y="545934"/>
                </a:lnTo>
                <a:lnTo>
                  <a:pt x="1227378" y="1801393"/>
                </a:lnTo>
                <a:lnTo>
                  <a:pt x="1239570" y="1758594"/>
                </a:lnTo>
                <a:lnTo>
                  <a:pt x="1235176" y="1750695"/>
                </a:lnTo>
                <a:lnTo>
                  <a:pt x="1220000" y="1746364"/>
                </a:lnTo>
                <a:lnTo>
                  <a:pt x="1216698" y="1748218"/>
                </a:lnTo>
                <a:lnTo>
                  <a:pt x="1213802" y="1745767"/>
                </a:lnTo>
                <a:lnTo>
                  <a:pt x="1198079" y="1747113"/>
                </a:lnTo>
                <a:lnTo>
                  <a:pt x="1192250" y="1754035"/>
                </a:lnTo>
                <a:lnTo>
                  <a:pt x="1196047" y="1798434"/>
                </a:lnTo>
                <a:lnTo>
                  <a:pt x="745642" y="38773"/>
                </a:lnTo>
                <a:lnTo>
                  <a:pt x="1822538" y="545934"/>
                </a:lnTo>
                <a:lnTo>
                  <a:pt x="1822538" y="514362"/>
                </a:lnTo>
                <a:lnTo>
                  <a:pt x="730377" y="0"/>
                </a:lnTo>
                <a:lnTo>
                  <a:pt x="724281" y="12928"/>
                </a:lnTo>
                <a:lnTo>
                  <a:pt x="710450" y="16459"/>
                </a:lnTo>
                <a:lnTo>
                  <a:pt x="1169543" y="1810067"/>
                </a:lnTo>
                <a:lnTo>
                  <a:pt x="1131417" y="1771421"/>
                </a:lnTo>
                <a:lnTo>
                  <a:pt x="1122362" y="1771357"/>
                </a:lnTo>
                <a:lnTo>
                  <a:pt x="1111135" y="1782445"/>
                </a:lnTo>
                <a:lnTo>
                  <a:pt x="1111072" y="1791487"/>
                </a:lnTo>
                <a:lnTo>
                  <a:pt x="1203464" y="1885149"/>
                </a:lnTo>
                <a:lnTo>
                  <a:pt x="1231988" y="1865680"/>
                </a:lnTo>
                <a:lnTo>
                  <a:pt x="1312113" y="1810854"/>
                </a:lnTo>
                <a:lnTo>
                  <a:pt x="1313776" y="1801964"/>
                </a:lnTo>
                <a:lnTo>
                  <a:pt x="1304861" y="1788934"/>
                </a:lnTo>
                <a:lnTo>
                  <a:pt x="1295971" y="1787271"/>
                </a:lnTo>
                <a:lnTo>
                  <a:pt x="1251165" y="1817928"/>
                </a:lnTo>
                <a:lnTo>
                  <a:pt x="1848396" y="558114"/>
                </a:lnTo>
                <a:lnTo>
                  <a:pt x="4599991" y="1853958"/>
                </a:lnTo>
                <a:lnTo>
                  <a:pt x="4596358" y="1853857"/>
                </a:lnTo>
                <a:lnTo>
                  <a:pt x="4573790" y="1847024"/>
                </a:lnTo>
                <a:lnTo>
                  <a:pt x="4565828" y="1851304"/>
                </a:lnTo>
                <a:lnTo>
                  <a:pt x="4563783" y="1858022"/>
                </a:lnTo>
                <a:lnTo>
                  <a:pt x="4562399" y="1859343"/>
                </a:lnTo>
                <a:lnTo>
                  <a:pt x="4562297" y="1862950"/>
                </a:lnTo>
                <a:lnTo>
                  <a:pt x="4561256" y="1866404"/>
                </a:lnTo>
                <a:lnTo>
                  <a:pt x="4562157" y="1868106"/>
                </a:lnTo>
                <a:lnTo>
                  <a:pt x="4562018" y="1873186"/>
                </a:lnTo>
                <a:lnTo>
                  <a:pt x="4560354" y="1875180"/>
                </a:lnTo>
                <a:lnTo>
                  <a:pt x="4561738" y="1890903"/>
                </a:lnTo>
                <a:lnTo>
                  <a:pt x="4568672" y="1896706"/>
                </a:lnTo>
                <a:lnTo>
                  <a:pt x="4602150" y="1893760"/>
                </a:lnTo>
                <a:lnTo>
                  <a:pt x="1888401" y="2542311"/>
                </a:lnTo>
                <a:lnTo>
                  <a:pt x="1895043" y="2570111"/>
                </a:lnTo>
                <a:lnTo>
                  <a:pt x="4624133" y="1917877"/>
                </a:lnTo>
                <a:lnTo>
                  <a:pt x="4584890" y="1955380"/>
                </a:lnTo>
                <a:lnTo>
                  <a:pt x="4584687" y="1964423"/>
                </a:lnTo>
                <a:lnTo>
                  <a:pt x="4595584" y="1975840"/>
                </a:lnTo>
                <a:lnTo>
                  <a:pt x="4604626" y="1976043"/>
                </a:lnTo>
                <a:lnTo>
                  <a:pt x="4699736" y="1885162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 txBox="1"/>
          <p:nvPr/>
        </p:nvSpPr>
        <p:spPr>
          <a:xfrm>
            <a:off x="6942008" y="3984244"/>
            <a:ext cx="11258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ourier New"/>
                <a:cs typeface="Courier New"/>
              </a:rPr>
              <a:t>condor_rm</a:t>
            </a:r>
            <a:endParaRPr sz="1600" dirty="0">
              <a:latin typeface="Courier New"/>
              <a:cs typeface="Courier New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05567" y="3935476"/>
            <a:ext cx="17373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ourier New"/>
                <a:cs typeface="Courier New"/>
              </a:rPr>
              <a:t>condor_release</a:t>
            </a:r>
            <a:endParaRPr sz="1600" dirty="0">
              <a:latin typeface="Courier New"/>
              <a:cs typeface="Courier New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667283" y="5637713"/>
            <a:ext cx="7558405" cy="189865"/>
            <a:chOff x="2667283" y="5637713"/>
            <a:chExt cx="7558405" cy="189865"/>
          </a:xfrm>
        </p:grpSpPr>
        <p:sp>
          <p:nvSpPr>
            <p:cNvPr id="31" name="object 31"/>
            <p:cNvSpPr/>
            <p:nvPr/>
          </p:nvSpPr>
          <p:spPr>
            <a:xfrm>
              <a:off x="2681571" y="5652002"/>
              <a:ext cx="4791075" cy="161290"/>
            </a:xfrm>
            <a:custGeom>
              <a:avLst/>
              <a:gdLst/>
              <a:ahLst/>
              <a:cxnLst/>
              <a:rect l="l" t="t" r="r" b="b"/>
              <a:pathLst>
                <a:path w="4791075" h="161289">
                  <a:moveTo>
                    <a:pt x="4791053" y="0"/>
                  </a:moveTo>
                  <a:lnTo>
                    <a:pt x="4790000" y="62583"/>
                  </a:lnTo>
                  <a:lnTo>
                    <a:pt x="4787129" y="113689"/>
                  </a:lnTo>
                  <a:lnTo>
                    <a:pt x="4782870" y="148146"/>
                  </a:lnTo>
                  <a:lnTo>
                    <a:pt x="4777655" y="160781"/>
                  </a:lnTo>
                  <a:lnTo>
                    <a:pt x="13398" y="160781"/>
                  </a:lnTo>
                  <a:lnTo>
                    <a:pt x="8182" y="148146"/>
                  </a:lnTo>
                  <a:lnTo>
                    <a:pt x="3924" y="113689"/>
                  </a:lnTo>
                  <a:lnTo>
                    <a:pt x="1052" y="62583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025232" y="5652000"/>
              <a:ext cx="2185670" cy="161290"/>
            </a:xfrm>
            <a:custGeom>
              <a:avLst/>
              <a:gdLst/>
              <a:ahLst/>
              <a:cxnLst/>
              <a:rect l="l" t="t" r="r" b="b"/>
              <a:pathLst>
                <a:path w="2185670" h="161289">
                  <a:moveTo>
                    <a:pt x="2185568" y="0"/>
                  </a:moveTo>
                  <a:lnTo>
                    <a:pt x="2184515" y="62582"/>
                  </a:lnTo>
                  <a:lnTo>
                    <a:pt x="2181644" y="113687"/>
                  </a:lnTo>
                  <a:lnTo>
                    <a:pt x="2177385" y="148143"/>
                  </a:lnTo>
                  <a:lnTo>
                    <a:pt x="2172171" y="160778"/>
                  </a:lnTo>
                  <a:lnTo>
                    <a:pt x="13397" y="160778"/>
                  </a:lnTo>
                  <a:lnTo>
                    <a:pt x="8182" y="148143"/>
                  </a:lnTo>
                  <a:lnTo>
                    <a:pt x="3923" y="113687"/>
                  </a:lnTo>
                  <a:lnTo>
                    <a:pt x="1052" y="62582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399091" y="5901435"/>
            <a:ext cx="11442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in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queue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82</a:t>
            </a:fld>
            <a:endParaRPr spc="-25" dirty="0"/>
          </a:p>
        </p:txBody>
      </p:sp>
      <p:sp>
        <p:nvSpPr>
          <p:cNvPr id="34" name="object 34"/>
          <p:cNvSpPr txBox="1"/>
          <p:nvPr/>
        </p:nvSpPr>
        <p:spPr>
          <a:xfrm>
            <a:off x="8286601" y="5919723"/>
            <a:ext cx="162813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leaving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queue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472789" y="1054100"/>
            <a:ext cx="1931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*not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comprehensive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871543" y="5843523"/>
            <a:ext cx="100393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ourier New"/>
                <a:cs typeface="Courier New"/>
              </a:rPr>
              <a:t>condor_q</a:t>
            </a:r>
            <a:endParaRPr sz="1600" dirty="0">
              <a:latin typeface="Courier New"/>
              <a:cs typeface="Courier New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221080" y="2677180"/>
            <a:ext cx="228600" cy="17373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25"/>
              </a:lnSpc>
            </a:pPr>
            <a:r>
              <a:rPr sz="1600" spc="-10" dirty="0">
                <a:latin typeface="Courier New"/>
                <a:cs typeface="Courier New"/>
              </a:rPr>
              <a:t>condor_history</a:t>
            </a:r>
            <a:endParaRPr sz="1600" dirty="0">
              <a:latin typeface="Courier New"/>
              <a:cs typeface="Courier New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97748" y="3280155"/>
            <a:ext cx="1426845" cy="101917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ctr">
              <a:lnSpc>
                <a:spcPct val="101899"/>
              </a:lnSpc>
              <a:spcBef>
                <a:spcPts val="160"/>
              </a:spcBef>
            </a:pPr>
            <a:r>
              <a:rPr sz="1600" spc="-10" dirty="0">
                <a:latin typeface="Courier New"/>
                <a:cs typeface="Courier New"/>
              </a:rPr>
              <a:t>condor_hold</a:t>
            </a:r>
            <a:r>
              <a:rPr sz="1600" spc="-10" dirty="0">
                <a:latin typeface="Arial"/>
                <a:cs typeface="Arial"/>
              </a:rPr>
              <a:t>, </a:t>
            </a:r>
            <a:r>
              <a:rPr sz="1600" dirty="0">
                <a:latin typeface="Arial"/>
                <a:cs typeface="Arial"/>
              </a:rPr>
              <a:t>or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HTCondor </a:t>
            </a:r>
            <a:r>
              <a:rPr sz="1600" spc="-20" dirty="0">
                <a:latin typeface="Arial"/>
                <a:cs typeface="Arial"/>
              </a:rPr>
              <a:t>puts</a:t>
            </a:r>
            <a:endParaRPr sz="1600" dirty="0">
              <a:latin typeface="Arial"/>
              <a:cs typeface="Arial"/>
            </a:endParaRPr>
          </a:p>
          <a:p>
            <a:pPr marL="635" algn="ctr">
              <a:lnSpc>
                <a:spcPts val="1895"/>
              </a:lnSpc>
            </a:pPr>
            <a:r>
              <a:rPr sz="1600" dirty="0">
                <a:latin typeface="Arial"/>
                <a:cs typeface="Arial"/>
              </a:rPr>
              <a:t>a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job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hold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0589" y="2757932"/>
            <a:ext cx="6733540" cy="1750695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12700" marR="5080">
              <a:lnSpc>
                <a:spcPts val="6380"/>
              </a:lnSpc>
              <a:spcBef>
                <a:spcPts val="994"/>
              </a:spcBef>
            </a:pPr>
            <a:r>
              <a:rPr sz="6000" dirty="0"/>
              <a:t>Use</a:t>
            </a:r>
            <a:r>
              <a:rPr sz="6000" spc="-240" dirty="0"/>
              <a:t> </a:t>
            </a:r>
            <a:r>
              <a:rPr sz="6000" dirty="0"/>
              <a:t>Cases</a:t>
            </a:r>
            <a:r>
              <a:rPr sz="6000" spc="-235" dirty="0"/>
              <a:t> </a:t>
            </a:r>
            <a:r>
              <a:rPr sz="6000" spc="-25" dirty="0"/>
              <a:t>and </a:t>
            </a:r>
            <a:r>
              <a:rPr sz="6000" dirty="0"/>
              <a:t>HTCondor</a:t>
            </a:r>
            <a:r>
              <a:rPr sz="6000" spc="95" dirty="0"/>
              <a:t> </a:t>
            </a:r>
            <a:r>
              <a:rPr sz="6000" spc="-50" dirty="0"/>
              <a:t>Features</a:t>
            </a:r>
            <a:endParaRPr sz="600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83</a:t>
            </a:fld>
            <a:endParaRPr spc="-25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Interactive</a:t>
            </a:r>
            <a:r>
              <a:rPr spc="15" dirty="0"/>
              <a:t> </a:t>
            </a:r>
            <a:r>
              <a:rPr spc="50" dirty="0"/>
              <a:t>Jobs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10114280" cy="170815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41300" marR="5080" indent="-228600">
              <a:lnSpc>
                <a:spcPct val="90700"/>
              </a:lnSpc>
              <a:spcBef>
                <a:spcPts val="409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An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interactive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proceeds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like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normal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batch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job,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spc="60" dirty="0">
                <a:latin typeface="Arial"/>
                <a:cs typeface="Arial"/>
              </a:rPr>
              <a:t>but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opens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bash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session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into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job’s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execution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directory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instead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of </a:t>
            </a:r>
            <a:r>
              <a:rPr sz="2800" dirty="0">
                <a:latin typeface="Arial"/>
                <a:cs typeface="Arial"/>
              </a:rPr>
              <a:t>running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executable.</a:t>
            </a:r>
            <a:endParaRPr sz="2800" dirty="0">
              <a:latin typeface="Arial"/>
              <a:cs typeface="Arial"/>
            </a:endParaRPr>
          </a:p>
          <a:p>
            <a:pPr marL="926465">
              <a:lnSpc>
                <a:spcPct val="100000"/>
              </a:lnSpc>
              <a:spcBef>
                <a:spcPts val="434"/>
              </a:spcBef>
            </a:pPr>
            <a:r>
              <a:rPr sz="2800" b="1" dirty="0">
                <a:latin typeface="Courier New"/>
                <a:cs typeface="Courier New"/>
              </a:rPr>
              <a:t>condor_submit</a:t>
            </a:r>
            <a:r>
              <a:rPr sz="2800" b="1" spc="-75" dirty="0">
                <a:latin typeface="Courier New"/>
                <a:cs typeface="Courier New"/>
              </a:rPr>
              <a:t> </a:t>
            </a:r>
            <a:r>
              <a:rPr sz="2800" b="1" spc="-10" dirty="0">
                <a:solidFill>
                  <a:srgbClr val="CB3A46"/>
                </a:solidFill>
                <a:latin typeface="Courier New"/>
                <a:cs typeface="Courier New"/>
              </a:rPr>
              <a:t>-</a:t>
            </a:r>
            <a:r>
              <a:rPr sz="2800" b="1" dirty="0">
                <a:solidFill>
                  <a:srgbClr val="CB3A46"/>
                </a:solidFill>
                <a:latin typeface="Courier New"/>
                <a:cs typeface="Courier New"/>
              </a:rPr>
              <a:t>i</a:t>
            </a:r>
            <a:r>
              <a:rPr sz="2800" b="1" spc="-75" dirty="0">
                <a:solidFill>
                  <a:srgbClr val="CB3A46"/>
                </a:solidFill>
                <a:latin typeface="Courier New"/>
                <a:cs typeface="Courier New"/>
              </a:rPr>
              <a:t> </a:t>
            </a:r>
            <a:r>
              <a:rPr sz="2800" b="1" spc="-10" dirty="0">
                <a:latin typeface="Courier New"/>
                <a:cs typeface="Courier New"/>
              </a:rPr>
              <a:t>submit_file</a:t>
            </a:r>
            <a:endParaRPr sz="2800" dirty="0">
              <a:latin typeface="Courier New"/>
              <a:cs typeface="Courier Ne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5529579"/>
            <a:ext cx="62509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Useful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testing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troubleshooting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943100" y="3642078"/>
            <a:ext cx="8305800" cy="1553845"/>
            <a:chOff x="1943100" y="3642078"/>
            <a:chExt cx="8305800" cy="1553845"/>
          </a:xfrm>
        </p:grpSpPr>
        <p:sp>
          <p:nvSpPr>
            <p:cNvPr id="6" name="object 6"/>
            <p:cNvSpPr/>
            <p:nvPr/>
          </p:nvSpPr>
          <p:spPr>
            <a:xfrm>
              <a:off x="1981200" y="3680178"/>
              <a:ext cx="8229600" cy="1477645"/>
            </a:xfrm>
            <a:custGeom>
              <a:avLst/>
              <a:gdLst/>
              <a:ahLst/>
              <a:cxnLst/>
              <a:rect l="l" t="t" r="r" b="b"/>
              <a:pathLst>
                <a:path w="8229600" h="1477645">
                  <a:moveTo>
                    <a:pt x="8229600" y="0"/>
                  </a:moveTo>
                  <a:lnTo>
                    <a:pt x="0" y="0"/>
                  </a:lnTo>
                  <a:lnTo>
                    <a:pt x="0" y="1477327"/>
                  </a:lnTo>
                  <a:lnTo>
                    <a:pt x="8229600" y="1477327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1981200" y="3680178"/>
              <a:ext cx="8229600" cy="1477645"/>
            </a:xfrm>
            <a:custGeom>
              <a:avLst/>
              <a:gdLst/>
              <a:ahLst/>
              <a:cxnLst/>
              <a:rect l="l" t="t" r="r" b="b"/>
              <a:pathLst>
                <a:path w="8229600" h="1477645">
                  <a:moveTo>
                    <a:pt x="0" y="0"/>
                  </a:moveTo>
                  <a:lnTo>
                    <a:pt x="8229600" y="0"/>
                  </a:lnTo>
                  <a:lnTo>
                    <a:pt x="8229600" y="1477328"/>
                  </a:lnTo>
                  <a:lnTo>
                    <a:pt x="0" y="1477328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666615" y="3687571"/>
            <a:ext cx="2470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ourier New"/>
                <a:cs typeface="Courier New"/>
              </a:rPr>
              <a:t>interactive.submit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84</a:t>
            </a:fld>
            <a:endParaRPr spc="-25" dirty="0"/>
          </a:p>
        </p:txBody>
      </p:sp>
      <p:sp>
        <p:nvSpPr>
          <p:cNvPr id="9" name="object 9"/>
          <p:cNvSpPr txBox="1"/>
          <p:nvPr/>
        </p:nvSpPr>
        <p:spPr>
          <a:xfrm>
            <a:off x="2072639" y="3687571"/>
            <a:ext cx="2471420" cy="112585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R="5080">
              <a:lnSpc>
                <a:spcPct val="102200"/>
              </a:lnSpc>
              <a:spcBef>
                <a:spcPts val="50"/>
              </a:spcBef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$</a:t>
            </a:r>
            <a:r>
              <a:rPr sz="1800" spc="-7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condor_submit</a:t>
            </a:r>
            <a:r>
              <a:rPr sz="1800" spc="-7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urier New"/>
                <a:cs typeface="Courier New"/>
              </a:rPr>
              <a:t>-</a:t>
            </a:r>
            <a:r>
              <a:rPr sz="1800" spc="-50" dirty="0">
                <a:solidFill>
                  <a:srgbClr val="FFFFFF"/>
                </a:solidFill>
                <a:latin typeface="Courier New"/>
                <a:cs typeface="Courier New"/>
              </a:rPr>
              <a:t>i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Submitting</a:t>
            </a:r>
            <a:r>
              <a:rPr sz="1800" spc="-10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urier New"/>
                <a:cs typeface="Courier New"/>
              </a:rPr>
              <a:t>job(s).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ts val="2090"/>
              </a:lnSpc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r>
              <a:rPr sz="18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job(s)</a:t>
            </a:r>
            <a:r>
              <a:rPr sz="1800" spc="-4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urier New"/>
                <a:cs typeface="Courier New"/>
              </a:rPr>
              <a:t>submitted</a:t>
            </a:r>
            <a:endParaRPr sz="18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Waiting</a:t>
            </a:r>
            <a:r>
              <a:rPr sz="1800" spc="-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for</a:t>
            </a:r>
            <a:r>
              <a:rPr sz="1800" spc="-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job</a:t>
            </a:r>
            <a:r>
              <a:rPr sz="1800" spc="-4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ourier New"/>
                <a:cs typeface="Courier New"/>
              </a:rPr>
              <a:t>to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66161" y="4233164"/>
            <a:ext cx="2743200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R="5080" indent="-635">
              <a:lnSpc>
                <a:spcPct val="102200"/>
              </a:lnSpc>
              <a:spcBef>
                <a:spcPts val="50"/>
              </a:spcBef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to</a:t>
            </a:r>
            <a:r>
              <a:rPr sz="1800" spc="-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cluster</a:t>
            </a:r>
            <a:r>
              <a:rPr sz="1800" spc="-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urier New"/>
                <a:cs typeface="Courier New"/>
              </a:rPr>
              <a:t>18980881. start...</a:t>
            </a:r>
            <a:endParaRPr sz="180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72639" y="4793995"/>
            <a:ext cx="5200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Welcome</a:t>
            </a:r>
            <a:r>
              <a:rPr sz="1800" spc="-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dirty="0">
                <a:solidFill>
                  <a:srgbClr val="FFFFFF"/>
                </a:solidFill>
                <a:latin typeface="Courier New"/>
                <a:cs typeface="Courier New"/>
              </a:rPr>
              <a:t>to</a:t>
            </a:r>
            <a:r>
              <a:rPr sz="1800" spc="-5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ourier New"/>
                <a:cs typeface="Courier New"/>
              </a:rPr>
              <a:t>slot1_9@e184.chtc.wisc.edu!</a:t>
            </a:r>
            <a:endParaRPr sz="180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Self-</a:t>
            </a:r>
            <a:r>
              <a:rPr spc="-10" dirty="0"/>
              <a:t>Checkpointing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85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808988"/>
            <a:ext cx="9771380" cy="385572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241300" marR="5080" indent="-228600">
              <a:lnSpc>
                <a:spcPts val="3379"/>
              </a:lnSpc>
              <a:spcBef>
                <a:spcPts val="595"/>
              </a:spcBef>
              <a:buChar char="•"/>
              <a:tabLst>
                <a:tab pos="241300" algn="l"/>
              </a:tabLst>
            </a:pPr>
            <a:r>
              <a:rPr sz="3200" dirty="0">
                <a:latin typeface="Arial"/>
                <a:cs typeface="Arial"/>
              </a:rPr>
              <a:t>By</a:t>
            </a:r>
            <a:r>
              <a:rPr sz="3200" spc="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default,</a:t>
            </a:r>
            <a:r>
              <a:rPr sz="3200" spc="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55" dirty="0">
                <a:latin typeface="Arial"/>
                <a:cs typeface="Arial"/>
              </a:rPr>
              <a:t> </a:t>
            </a:r>
            <a:r>
              <a:rPr sz="3200" spc="50" dirty="0">
                <a:latin typeface="Arial"/>
                <a:cs typeface="Arial"/>
              </a:rPr>
              <a:t>job</a:t>
            </a:r>
            <a:r>
              <a:rPr sz="3200" spc="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that</a:t>
            </a:r>
            <a:r>
              <a:rPr sz="3200" spc="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is</a:t>
            </a:r>
            <a:r>
              <a:rPr sz="3200" spc="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interrupted</a:t>
            </a:r>
            <a:r>
              <a:rPr sz="3200" spc="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will</a:t>
            </a:r>
            <a:r>
              <a:rPr sz="3200" spc="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start</a:t>
            </a:r>
            <a:r>
              <a:rPr sz="3200" spc="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from</a:t>
            </a:r>
            <a:r>
              <a:rPr sz="3200" spc="55" dirty="0">
                <a:latin typeface="Arial"/>
                <a:cs typeface="Arial"/>
              </a:rPr>
              <a:t> </a:t>
            </a:r>
            <a:r>
              <a:rPr sz="3200" spc="-2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beginning</a:t>
            </a:r>
            <a:r>
              <a:rPr sz="3200" spc="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if</a:t>
            </a:r>
            <a:r>
              <a:rPr sz="3200" spc="25" dirty="0">
                <a:latin typeface="Arial"/>
                <a:cs typeface="Arial"/>
              </a:rPr>
              <a:t> </a:t>
            </a:r>
            <a:r>
              <a:rPr sz="3200" spc="50" dirty="0">
                <a:latin typeface="Arial"/>
                <a:cs typeface="Arial"/>
              </a:rPr>
              <a:t>it</a:t>
            </a:r>
            <a:r>
              <a:rPr sz="3200" spc="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is</a:t>
            </a:r>
            <a:r>
              <a:rPr sz="3200" spc="2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restarted.</a:t>
            </a:r>
            <a:endParaRPr sz="3200" dirty="0">
              <a:latin typeface="Arial"/>
              <a:cs typeface="Arial"/>
            </a:endParaRPr>
          </a:p>
          <a:p>
            <a:pPr marL="241300" marR="5080" indent="-228600">
              <a:lnSpc>
                <a:spcPct val="89700"/>
              </a:lnSpc>
              <a:spcBef>
                <a:spcPts val="1035"/>
              </a:spcBef>
              <a:buChar char="•"/>
              <a:tabLst>
                <a:tab pos="241300" algn="l"/>
              </a:tabLst>
            </a:pPr>
            <a:r>
              <a:rPr sz="3200" dirty="0">
                <a:latin typeface="Arial"/>
                <a:cs typeface="Arial"/>
              </a:rPr>
              <a:t>It</a:t>
            </a:r>
            <a:r>
              <a:rPr sz="3200" spc="1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is</a:t>
            </a:r>
            <a:r>
              <a:rPr sz="3200" spc="1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possible</a:t>
            </a:r>
            <a:r>
              <a:rPr sz="3200" spc="135" dirty="0">
                <a:latin typeface="Arial"/>
                <a:cs typeface="Arial"/>
              </a:rPr>
              <a:t> </a:t>
            </a:r>
            <a:r>
              <a:rPr sz="3200" spc="80" dirty="0">
                <a:latin typeface="Arial"/>
                <a:cs typeface="Arial"/>
              </a:rPr>
              <a:t>to</a:t>
            </a:r>
            <a:r>
              <a:rPr sz="3200" spc="1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implement</a:t>
            </a:r>
            <a:r>
              <a:rPr sz="3200" spc="15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self-checkpointing,</a:t>
            </a:r>
            <a:r>
              <a:rPr sz="3200" spc="14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which </a:t>
            </a:r>
            <a:r>
              <a:rPr sz="3200" dirty="0">
                <a:latin typeface="Arial"/>
                <a:cs typeface="Arial"/>
              </a:rPr>
              <a:t>will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allow a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50" dirty="0">
                <a:latin typeface="Arial"/>
                <a:cs typeface="Arial"/>
              </a:rPr>
              <a:t>job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spc="80" dirty="0">
                <a:latin typeface="Arial"/>
                <a:cs typeface="Arial"/>
              </a:rPr>
              <a:t>to</a:t>
            </a:r>
            <a:r>
              <a:rPr sz="3200" dirty="0">
                <a:latin typeface="Arial"/>
                <a:cs typeface="Arial"/>
              </a:rPr>
              <a:t> restart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from a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saved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state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25" dirty="0">
                <a:latin typeface="Arial"/>
                <a:cs typeface="Arial"/>
              </a:rPr>
              <a:t>if </a:t>
            </a:r>
            <a:r>
              <a:rPr sz="3200" spc="-10" dirty="0">
                <a:latin typeface="Arial"/>
                <a:cs typeface="Arial"/>
              </a:rPr>
              <a:t>interrupted.</a:t>
            </a:r>
            <a:endParaRPr sz="32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75"/>
              </a:spcBef>
              <a:buChar char="•"/>
              <a:tabLst>
                <a:tab pos="241300" algn="l"/>
              </a:tabLst>
            </a:pPr>
            <a:r>
              <a:rPr sz="3200" dirty="0">
                <a:latin typeface="Arial"/>
                <a:cs typeface="Arial"/>
              </a:rPr>
              <a:t>Self-checkpointing</a:t>
            </a:r>
            <a:r>
              <a:rPr sz="3200" spc="1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is</a:t>
            </a:r>
            <a:r>
              <a:rPr sz="3200" spc="1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useful</a:t>
            </a:r>
            <a:r>
              <a:rPr sz="3200" spc="135" dirty="0">
                <a:latin typeface="Arial"/>
                <a:cs typeface="Arial"/>
              </a:rPr>
              <a:t> </a:t>
            </a:r>
            <a:r>
              <a:rPr sz="3200" spc="-20" dirty="0">
                <a:latin typeface="Arial"/>
                <a:cs typeface="Arial"/>
              </a:rPr>
              <a:t>for:</a:t>
            </a:r>
            <a:endParaRPr sz="32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60"/>
              </a:spcBef>
              <a:buChar char="•"/>
              <a:tabLst>
                <a:tab pos="698500" algn="l"/>
              </a:tabLst>
            </a:pPr>
            <a:r>
              <a:rPr sz="2800" dirty="0">
                <a:latin typeface="Arial"/>
                <a:cs typeface="Arial"/>
              </a:rPr>
              <a:t>very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long </a:t>
            </a:r>
            <a:r>
              <a:rPr sz="2800" spc="-20" dirty="0">
                <a:latin typeface="Arial"/>
                <a:cs typeface="Arial"/>
              </a:rPr>
              <a:t>jobs</a:t>
            </a:r>
            <a:endParaRPr sz="28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Char char="•"/>
              <a:tabLst>
                <a:tab pos="698500" algn="l"/>
              </a:tabLst>
            </a:pPr>
            <a:r>
              <a:rPr sz="2800" dirty="0">
                <a:latin typeface="Arial"/>
                <a:cs typeface="Arial"/>
              </a:rPr>
              <a:t>running</a:t>
            </a:r>
            <a:r>
              <a:rPr sz="2800" spc="1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on</a:t>
            </a:r>
            <a:r>
              <a:rPr sz="2800" spc="1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opportunistic</a:t>
            </a:r>
            <a:r>
              <a:rPr sz="2800" spc="18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resources.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Self-</a:t>
            </a:r>
            <a:r>
              <a:rPr spc="-10" dirty="0"/>
              <a:t>Checkpointing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86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808988"/>
            <a:ext cx="9771380" cy="385572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241300" marR="5080" indent="-228600">
              <a:lnSpc>
                <a:spcPts val="3379"/>
              </a:lnSpc>
              <a:spcBef>
                <a:spcPts val="595"/>
              </a:spcBef>
              <a:buChar char="•"/>
              <a:tabLst>
                <a:tab pos="241300" algn="l"/>
              </a:tabLst>
            </a:pPr>
            <a:r>
              <a:rPr sz="3200" dirty="0">
                <a:latin typeface="Arial"/>
                <a:cs typeface="Arial"/>
              </a:rPr>
              <a:t>By</a:t>
            </a:r>
            <a:r>
              <a:rPr sz="3200" spc="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default,</a:t>
            </a:r>
            <a:r>
              <a:rPr sz="3200" spc="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55" dirty="0">
                <a:latin typeface="Arial"/>
                <a:cs typeface="Arial"/>
              </a:rPr>
              <a:t> </a:t>
            </a:r>
            <a:r>
              <a:rPr sz="3200" spc="50" dirty="0">
                <a:latin typeface="Arial"/>
                <a:cs typeface="Arial"/>
              </a:rPr>
              <a:t>job</a:t>
            </a:r>
            <a:r>
              <a:rPr sz="3200" spc="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that</a:t>
            </a:r>
            <a:r>
              <a:rPr sz="3200" spc="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is</a:t>
            </a:r>
            <a:r>
              <a:rPr sz="3200" spc="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interrupted</a:t>
            </a:r>
            <a:r>
              <a:rPr sz="3200" spc="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will</a:t>
            </a:r>
            <a:r>
              <a:rPr sz="3200" spc="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start</a:t>
            </a:r>
            <a:r>
              <a:rPr sz="3200" spc="6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from</a:t>
            </a:r>
            <a:r>
              <a:rPr sz="3200" spc="55" dirty="0">
                <a:latin typeface="Arial"/>
                <a:cs typeface="Arial"/>
              </a:rPr>
              <a:t> </a:t>
            </a:r>
            <a:r>
              <a:rPr sz="3200" spc="-25" dirty="0">
                <a:latin typeface="Arial"/>
                <a:cs typeface="Arial"/>
              </a:rPr>
              <a:t>the </a:t>
            </a:r>
            <a:r>
              <a:rPr sz="3200" dirty="0">
                <a:latin typeface="Arial"/>
                <a:cs typeface="Arial"/>
              </a:rPr>
              <a:t>beginning</a:t>
            </a:r>
            <a:r>
              <a:rPr sz="3200" spc="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if</a:t>
            </a:r>
            <a:r>
              <a:rPr sz="3200" spc="25" dirty="0">
                <a:latin typeface="Arial"/>
                <a:cs typeface="Arial"/>
              </a:rPr>
              <a:t> </a:t>
            </a:r>
            <a:r>
              <a:rPr sz="3200" spc="50" dirty="0">
                <a:latin typeface="Arial"/>
                <a:cs typeface="Arial"/>
              </a:rPr>
              <a:t>it</a:t>
            </a:r>
            <a:r>
              <a:rPr sz="3200" spc="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is</a:t>
            </a:r>
            <a:r>
              <a:rPr sz="3200" spc="2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restarted.</a:t>
            </a:r>
            <a:endParaRPr sz="3200" dirty="0">
              <a:latin typeface="Arial"/>
              <a:cs typeface="Arial"/>
            </a:endParaRPr>
          </a:p>
          <a:p>
            <a:pPr marL="241300" marR="5080" indent="-228600">
              <a:lnSpc>
                <a:spcPct val="89700"/>
              </a:lnSpc>
              <a:spcBef>
                <a:spcPts val="1035"/>
              </a:spcBef>
              <a:buChar char="•"/>
              <a:tabLst>
                <a:tab pos="241300" algn="l"/>
              </a:tabLst>
            </a:pPr>
            <a:r>
              <a:rPr sz="3200" dirty="0">
                <a:latin typeface="Arial"/>
                <a:cs typeface="Arial"/>
              </a:rPr>
              <a:t>It</a:t>
            </a:r>
            <a:r>
              <a:rPr sz="3200" spc="1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is</a:t>
            </a:r>
            <a:r>
              <a:rPr sz="3200" spc="1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possible</a:t>
            </a:r>
            <a:r>
              <a:rPr sz="3200" spc="135" dirty="0">
                <a:latin typeface="Arial"/>
                <a:cs typeface="Arial"/>
              </a:rPr>
              <a:t> </a:t>
            </a:r>
            <a:r>
              <a:rPr sz="3200" spc="80" dirty="0">
                <a:latin typeface="Arial"/>
                <a:cs typeface="Arial"/>
              </a:rPr>
              <a:t>to</a:t>
            </a:r>
            <a:r>
              <a:rPr sz="3200" spc="1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implement</a:t>
            </a:r>
            <a:r>
              <a:rPr sz="3200" spc="15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self-checkpointing,</a:t>
            </a:r>
            <a:r>
              <a:rPr sz="3200" spc="14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which </a:t>
            </a:r>
            <a:r>
              <a:rPr sz="3200" dirty="0">
                <a:latin typeface="Arial"/>
                <a:cs typeface="Arial"/>
              </a:rPr>
              <a:t>will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allow a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50" dirty="0">
                <a:latin typeface="Arial"/>
                <a:cs typeface="Arial"/>
              </a:rPr>
              <a:t>job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spc="80" dirty="0">
                <a:latin typeface="Arial"/>
                <a:cs typeface="Arial"/>
              </a:rPr>
              <a:t>to</a:t>
            </a:r>
            <a:r>
              <a:rPr sz="3200" dirty="0">
                <a:latin typeface="Arial"/>
                <a:cs typeface="Arial"/>
              </a:rPr>
              <a:t> restart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from a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saved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state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spc="-25" dirty="0">
                <a:latin typeface="Arial"/>
                <a:cs typeface="Arial"/>
              </a:rPr>
              <a:t>if </a:t>
            </a:r>
            <a:r>
              <a:rPr sz="3200" spc="-10" dirty="0">
                <a:latin typeface="Arial"/>
                <a:cs typeface="Arial"/>
              </a:rPr>
              <a:t>interrupted.</a:t>
            </a:r>
            <a:endParaRPr sz="32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75"/>
              </a:spcBef>
              <a:buChar char="•"/>
              <a:tabLst>
                <a:tab pos="241300" algn="l"/>
              </a:tabLst>
            </a:pPr>
            <a:r>
              <a:rPr sz="3200" dirty="0">
                <a:latin typeface="Arial"/>
                <a:cs typeface="Arial"/>
              </a:rPr>
              <a:t>Self-checkpointing</a:t>
            </a:r>
            <a:r>
              <a:rPr sz="3200" spc="1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is</a:t>
            </a:r>
            <a:r>
              <a:rPr sz="3200" spc="12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useful</a:t>
            </a:r>
            <a:r>
              <a:rPr sz="3200" spc="135" dirty="0">
                <a:latin typeface="Arial"/>
                <a:cs typeface="Arial"/>
              </a:rPr>
              <a:t> </a:t>
            </a:r>
            <a:r>
              <a:rPr sz="3200" spc="-20" dirty="0">
                <a:latin typeface="Arial"/>
                <a:cs typeface="Arial"/>
              </a:rPr>
              <a:t>for:</a:t>
            </a:r>
            <a:endParaRPr sz="32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60"/>
              </a:spcBef>
              <a:buChar char="•"/>
              <a:tabLst>
                <a:tab pos="698500" algn="l"/>
              </a:tabLst>
            </a:pPr>
            <a:r>
              <a:rPr sz="2800" dirty="0">
                <a:latin typeface="Arial"/>
                <a:cs typeface="Arial"/>
              </a:rPr>
              <a:t>very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long </a:t>
            </a:r>
            <a:r>
              <a:rPr sz="2800" spc="-20" dirty="0">
                <a:latin typeface="Arial"/>
                <a:cs typeface="Arial"/>
              </a:rPr>
              <a:t>jobs</a:t>
            </a:r>
            <a:endParaRPr sz="28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Char char="•"/>
              <a:tabLst>
                <a:tab pos="698500" algn="l"/>
              </a:tabLst>
            </a:pPr>
            <a:r>
              <a:rPr sz="2800" dirty="0">
                <a:latin typeface="Arial"/>
                <a:cs typeface="Arial"/>
              </a:rPr>
              <a:t>running</a:t>
            </a:r>
            <a:r>
              <a:rPr sz="2800" spc="1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on</a:t>
            </a:r>
            <a:r>
              <a:rPr sz="2800" spc="1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opportunistic</a:t>
            </a:r>
            <a:r>
              <a:rPr sz="2800" spc="18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resources.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43409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Self-Checkpointing</a:t>
            </a:r>
            <a:r>
              <a:rPr spc="520" dirty="0"/>
              <a:t> </a:t>
            </a:r>
            <a:r>
              <a:rPr spc="100" dirty="0"/>
              <a:t>How-</a:t>
            </a:r>
            <a:r>
              <a:rPr spc="-570" dirty="0"/>
              <a:t>To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73596"/>
            <a:ext cx="9853295" cy="249237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7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Edit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executable:</a:t>
            </a:r>
            <a:endParaRPr sz="2800" dirty="0">
              <a:latin typeface="Arial"/>
              <a:cs typeface="Arial"/>
            </a:endParaRPr>
          </a:p>
          <a:p>
            <a:pPr marL="698500" marR="250825" lvl="1" indent="-228600">
              <a:lnSpc>
                <a:spcPts val="2620"/>
              </a:lnSpc>
              <a:spcBef>
                <a:spcPts val="535"/>
              </a:spcBef>
              <a:buChar char="•"/>
              <a:tabLst>
                <a:tab pos="698500" algn="l"/>
              </a:tabLst>
            </a:pPr>
            <a:r>
              <a:rPr sz="2400" spc="-10" dirty="0">
                <a:latin typeface="Arial"/>
                <a:cs typeface="Arial"/>
              </a:rPr>
              <a:t>Regularly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exit with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non-zero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exit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code,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after saving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intermediate </a:t>
            </a:r>
            <a:r>
              <a:rPr sz="2400" dirty="0">
                <a:latin typeface="Arial"/>
                <a:cs typeface="Arial"/>
              </a:rPr>
              <a:t>states</a:t>
            </a:r>
            <a:r>
              <a:rPr sz="2400" spc="65" dirty="0">
                <a:latin typeface="Arial"/>
                <a:cs typeface="Arial"/>
              </a:rPr>
              <a:t> </a:t>
            </a:r>
            <a:r>
              <a:rPr sz="2400" spc="55" dirty="0">
                <a:latin typeface="Arial"/>
                <a:cs typeface="Arial"/>
              </a:rPr>
              <a:t>to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checkpoint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file</a:t>
            </a:r>
            <a:endParaRPr sz="24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70"/>
              </a:spcBef>
              <a:buChar char="•"/>
              <a:tabLst>
                <a:tab pos="698500" algn="l"/>
              </a:tabLst>
            </a:pPr>
            <a:r>
              <a:rPr sz="2400" dirty="0">
                <a:latin typeface="Arial"/>
                <a:cs typeface="Arial"/>
              </a:rPr>
              <a:t>Always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check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checkpoint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file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when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starting</a:t>
            </a:r>
            <a:endParaRPr sz="2400" dirty="0">
              <a:latin typeface="Arial"/>
              <a:cs typeface="Arial"/>
            </a:endParaRPr>
          </a:p>
          <a:p>
            <a:pPr marL="241300" marR="5080" indent="-228600">
              <a:lnSpc>
                <a:spcPts val="3000"/>
              </a:lnSpc>
              <a:spcBef>
                <a:spcPts val="1005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Add</a:t>
            </a:r>
            <a:r>
              <a:rPr sz="2800" spc="1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HTCondor</a:t>
            </a:r>
            <a:r>
              <a:rPr sz="2800" spc="1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options</a:t>
            </a:r>
            <a:r>
              <a:rPr sz="2800" spc="1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that</a:t>
            </a:r>
            <a:r>
              <a:rPr sz="2800" spc="1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transfer</a:t>
            </a:r>
            <a:r>
              <a:rPr sz="2800" spc="1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checkpoint</a:t>
            </a:r>
            <a:r>
              <a:rPr sz="2800" spc="1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files</a:t>
            </a:r>
            <a:r>
              <a:rPr sz="2800" spc="1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back</a:t>
            </a:r>
            <a:r>
              <a:rPr sz="2800" spc="125" dirty="0">
                <a:latin typeface="Arial"/>
                <a:cs typeface="Arial"/>
              </a:rPr>
              <a:t> </a:t>
            </a:r>
            <a:r>
              <a:rPr sz="2800" spc="50" dirty="0">
                <a:latin typeface="Arial"/>
                <a:cs typeface="Arial"/>
              </a:rPr>
              <a:t>to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Access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Point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then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restarts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executable: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19739" y="4803247"/>
            <a:ext cx="8258175" cy="840740"/>
            <a:chOff x="2119739" y="4803247"/>
            <a:chExt cx="8258175" cy="840740"/>
          </a:xfrm>
        </p:grpSpPr>
        <p:sp>
          <p:nvSpPr>
            <p:cNvPr id="5" name="object 5"/>
            <p:cNvSpPr/>
            <p:nvPr/>
          </p:nvSpPr>
          <p:spPr>
            <a:xfrm>
              <a:off x="2124501" y="4808010"/>
              <a:ext cx="8248650" cy="831215"/>
            </a:xfrm>
            <a:custGeom>
              <a:avLst/>
              <a:gdLst/>
              <a:ahLst/>
              <a:cxnLst/>
              <a:rect l="l" t="t" r="r" b="b"/>
              <a:pathLst>
                <a:path w="8248650" h="831214">
                  <a:moveTo>
                    <a:pt x="8248224" y="0"/>
                  </a:moveTo>
                  <a:lnTo>
                    <a:pt x="0" y="0"/>
                  </a:lnTo>
                  <a:lnTo>
                    <a:pt x="0" y="830996"/>
                  </a:lnTo>
                  <a:lnTo>
                    <a:pt x="8248224" y="830996"/>
                  </a:lnTo>
                  <a:lnTo>
                    <a:pt x="8248224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124501" y="4808010"/>
              <a:ext cx="8248650" cy="831215"/>
            </a:xfrm>
            <a:custGeom>
              <a:avLst/>
              <a:gdLst/>
              <a:ahLst/>
              <a:cxnLst/>
              <a:rect l="l" t="t" r="r" b="b"/>
              <a:pathLst>
                <a:path w="8248650" h="831214">
                  <a:moveTo>
                    <a:pt x="0" y="0"/>
                  </a:moveTo>
                  <a:lnTo>
                    <a:pt x="8248224" y="0"/>
                  </a:lnTo>
                  <a:lnTo>
                    <a:pt x="8248224" y="830997"/>
                  </a:lnTo>
                  <a:lnTo>
                    <a:pt x="0" y="83099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24501" y="4808010"/>
            <a:ext cx="8248650" cy="831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0805" marR="1028700">
              <a:lnSpc>
                <a:spcPct val="100800"/>
              </a:lnSpc>
              <a:spcBef>
                <a:spcPts val="135"/>
              </a:spcBef>
            </a:pPr>
            <a:r>
              <a:rPr sz="2400" dirty="0">
                <a:latin typeface="Courier New"/>
                <a:cs typeface="Courier New"/>
              </a:rPr>
              <a:t>checkpoint_exit_code</a:t>
            </a:r>
            <a:r>
              <a:rPr sz="2400" spc="-70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=</a:t>
            </a:r>
            <a:r>
              <a:rPr sz="2400" spc="-55" dirty="0">
                <a:latin typeface="Courier New"/>
                <a:cs typeface="Courier New"/>
              </a:rPr>
              <a:t> </a:t>
            </a:r>
            <a:r>
              <a:rPr sz="2400" spc="-25" dirty="0">
                <a:latin typeface="Courier New"/>
                <a:cs typeface="Courier New"/>
              </a:rPr>
              <a:t>85 </a:t>
            </a:r>
            <a:r>
              <a:rPr sz="2400" dirty="0">
                <a:latin typeface="Courier New"/>
                <a:cs typeface="Courier New"/>
              </a:rPr>
              <a:t>transfer_checkpoint_files</a:t>
            </a:r>
            <a:r>
              <a:rPr sz="2400" spc="-80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=</a:t>
            </a:r>
            <a:r>
              <a:rPr sz="2400" spc="-70" dirty="0">
                <a:latin typeface="Courier New"/>
                <a:cs typeface="Courier New"/>
              </a:rPr>
              <a:t> </a:t>
            </a:r>
            <a:r>
              <a:rPr sz="2400" spc="-10" dirty="0">
                <a:latin typeface="Courier New"/>
                <a:cs typeface="Courier New"/>
              </a:rPr>
              <a:t>check.point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87</a:t>
            </a:fld>
            <a:endParaRPr spc="-25" dirty="0"/>
          </a:p>
        </p:txBody>
      </p:sp>
      <p:sp>
        <p:nvSpPr>
          <p:cNvPr id="8" name="object 8"/>
          <p:cNvSpPr txBox="1"/>
          <p:nvPr/>
        </p:nvSpPr>
        <p:spPr>
          <a:xfrm>
            <a:off x="378082" y="5862828"/>
            <a:ext cx="411035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See</a:t>
            </a:r>
            <a:r>
              <a:rPr sz="1400" spc="-20" dirty="0">
                <a:latin typeface="Calibri"/>
                <a:cs typeface="Calibri"/>
              </a:rPr>
              <a:t> Todd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Miller’s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afternoon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talk: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Self-</a:t>
            </a:r>
            <a:r>
              <a:rPr sz="1400" dirty="0">
                <a:latin typeface="Calibri"/>
                <a:cs typeface="Calibri"/>
              </a:rPr>
              <a:t>Checkpointing</a:t>
            </a:r>
            <a:r>
              <a:rPr sz="1400" spc="-20" dirty="0">
                <a:latin typeface="Calibri"/>
                <a:cs typeface="Calibri"/>
              </a:rPr>
              <a:t> Jobs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38556"/>
            <a:ext cx="358647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Job</a:t>
            </a:r>
            <a:r>
              <a:rPr spc="15" dirty="0"/>
              <a:t> </a:t>
            </a:r>
            <a:r>
              <a:rPr spc="-10" dirty="0"/>
              <a:t>Universes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6605905" cy="324929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200660" indent="-228600">
              <a:lnSpc>
                <a:spcPts val="3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HTCondor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has</a:t>
            </a:r>
            <a:r>
              <a:rPr sz="2800" spc="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different</a:t>
            </a:r>
            <a:r>
              <a:rPr sz="2800" spc="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“universes”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for </a:t>
            </a:r>
            <a:r>
              <a:rPr sz="2800" dirty="0">
                <a:latin typeface="Arial"/>
                <a:cs typeface="Arial"/>
              </a:rPr>
              <a:t>running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specialized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types</a:t>
            </a:r>
            <a:endParaRPr sz="2800" dirty="0">
              <a:latin typeface="Arial"/>
              <a:cs typeface="Arial"/>
            </a:endParaRPr>
          </a:p>
          <a:p>
            <a:pPr marL="698500" marR="5080" lvl="1" indent="-228600">
              <a:lnSpc>
                <a:spcPts val="2620"/>
              </a:lnSpc>
              <a:spcBef>
                <a:spcPts val="495"/>
              </a:spcBef>
              <a:buClr>
                <a:srgbClr val="000000"/>
              </a:buClr>
              <a:buChar char="•"/>
              <a:tabLst>
                <a:tab pos="698500" algn="l"/>
              </a:tabLst>
            </a:pPr>
            <a:r>
              <a:rPr sz="2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HTCondor</a:t>
            </a:r>
            <a:r>
              <a:rPr sz="2400" u="sng" spc="-4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2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Manual:</a:t>
            </a:r>
            <a:r>
              <a:rPr sz="2400" u="sng" spc="-3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2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Choosing</a:t>
            </a:r>
            <a:r>
              <a:rPr sz="2400" u="sng" spc="-3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2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an</a:t>
            </a:r>
            <a:r>
              <a:rPr sz="2400" u="sng" spc="-3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2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HTCondor</a:t>
            </a:r>
            <a:r>
              <a:rPr sz="2400" spc="-10" dirty="0">
                <a:solidFill>
                  <a:srgbClr val="0563C1"/>
                </a:solidFill>
                <a:latin typeface="Arial"/>
                <a:cs typeface="Arial"/>
              </a:rPr>
              <a:t> </a:t>
            </a:r>
            <a:r>
              <a:rPr sz="2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Universe</a:t>
            </a:r>
            <a:endParaRPr sz="24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0"/>
              </a:spcBef>
              <a:buChar char="•"/>
              <a:tabLst>
                <a:tab pos="241300" algn="l"/>
              </a:tabLst>
            </a:pPr>
            <a:r>
              <a:rPr sz="2800" spc="-60" dirty="0">
                <a:latin typeface="Arial"/>
                <a:cs typeface="Arial"/>
              </a:rPr>
              <a:t>Vanilla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(default)</a:t>
            </a:r>
            <a:endParaRPr sz="28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29"/>
              </a:spcBef>
              <a:buChar char="•"/>
              <a:tabLst>
                <a:tab pos="698500" algn="l"/>
              </a:tabLst>
            </a:pPr>
            <a:r>
              <a:rPr sz="2400" dirty="0">
                <a:latin typeface="Arial"/>
                <a:cs typeface="Arial"/>
              </a:rPr>
              <a:t>good</a:t>
            </a:r>
            <a:r>
              <a:rPr sz="2400" spc="1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1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most</a:t>
            </a:r>
            <a:r>
              <a:rPr sz="2400" spc="1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software</a:t>
            </a:r>
            <a:endParaRPr sz="24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Clr>
                <a:srgbClr val="000000"/>
              </a:buClr>
              <a:buChar char="•"/>
              <a:tabLst>
                <a:tab pos="698500" algn="l"/>
              </a:tabLst>
            </a:pPr>
            <a:r>
              <a:rPr sz="2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HTCondor</a:t>
            </a:r>
            <a:r>
              <a:rPr sz="2400" u="sng" spc="-8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2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Manual:</a:t>
            </a:r>
            <a:r>
              <a:rPr sz="2400" u="sng" spc="-7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2400" u="sng" spc="-4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Vanilla</a:t>
            </a:r>
            <a:r>
              <a:rPr sz="2400" u="sng" spc="-7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2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Universe</a:t>
            </a:r>
            <a:endParaRPr sz="2400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219"/>
              </a:spcBef>
              <a:buChar char="•"/>
              <a:tabLst>
                <a:tab pos="698500" algn="l"/>
                <a:tab pos="3168015" algn="l"/>
              </a:tabLst>
            </a:pPr>
            <a:r>
              <a:rPr sz="2400" dirty="0">
                <a:latin typeface="Arial"/>
                <a:cs typeface="Arial"/>
              </a:rPr>
              <a:t>Set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submit</a:t>
            </a:r>
            <a:r>
              <a:rPr sz="2400" dirty="0">
                <a:latin typeface="Arial"/>
                <a:cs typeface="Arial"/>
              </a:rPr>
              <a:t>	file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using: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02218" y="5136177"/>
            <a:ext cx="2948940" cy="410209"/>
            <a:chOff x="2002218" y="5136177"/>
            <a:chExt cx="2948940" cy="410209"/>
          </a:xfrm>
        </p:grpSpPr>
        <p:sp>
          <p:nvSpPr>
            <p:cNvPr id="5" name="object 5"/>
            <p:cNvSpPr/>
            <p:nvPr/>
          </p:nvSpPr>
          <p:spPr>
            <a:xfrm>
              <a:off x="2006980" y="5140939"/>
              <a:ext cx="2939415" cy="400685"/>
            </a:xfrm>
            <a:custGeom>
              <a:avLst/>
              <a:gdLst/>
              <a:ahLst/>
              <a:cxnLst/>
              <a:rect l="l" t="t" r="r" b="b"/>
              <a:pathLst>
                <a:path w="2939415" h="400685">
                  <a:moveTo>
                    <a:pt x="2939100" y="0"/>
                  </a:moveTo>
                  <a:lnTo>
                    <a:pt x="0" y="0"/>
                  </a:lnTo>
                  <a:lnTo>
                    <a:pt x="0" y="400110"/>
                  </a:lnTo>
                  <a:lnTo>
                    <a:pt x="2939100" y="400110"/>
                  </a:lnTo>
                  <a:lnTo>
                    <a:pt x="293910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006980" y="5140939"/>
              <a:ext cx="2939415" cy="400685"/>
            </a:xfrm>
            <a:custGeom>
              <a:avLst/>
              <a:gdLst/>
              <a:ahLst/>
              <a:cxnLst/>
              <a:rect l="l" t="t" r="r" b="b"/>
              <a:pathLst>
                <a:path w="2939415" h="400685">
                  <a:moveTo>
                    <a:pt x="0" y="0"/>
                  </a:moveTo>
                  <a:lnTo>
                    <a:pt x="2939100" y="0"/>
                  </a:lnTo>
                  <a:lnTo>
                    <a:pt x="2939100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006980" y="5140939"/>
            <a:ext cx="2939415" cy="40068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65"/>
              </a:spcBef>
            </a:pPr>
            <a:r>
              <a:rPr sz="2000" dirty="0">
                <a:latin typeface="Courier New"/>
                <a:cs typeface="Courier New"/>
              </a:rPr>
              <a:t>universe</a:t>
            </a:r>
            <a:r>
              <a:rPr sz="2000" spc="-25" dirty="0">
                <a:latin typeface="Courier New"/>
                <a:cs typeface="Courier New"/>
              </a:rPr>
              <a:t> </a:t>
            </a:r>
            <a:r>
              <a:rPr sz="2000" dirty="0">
                <a:latin typeface="Courier New"/>
                <a:cs typeface="Courier New"/>
              </a:rPr>
              <a:t>=</a:t>
            </a:r>
            <a:r>
              <a:rPr sz="2000" spc="-20" dirty="0">
                <a:latin typeface="Courier New"/>
                <a:cs typeface="Courier New"/>
              </a:rPr>
              <a:t> </a:t>
            </a:r>
            <a:r>
              <a:rPr sz="2000" spc="-10" dirty="0">
                <a:latin typeface="Courier New"/>
                <a:cs typeface="Courier New"/>
              </a:rPr>
              <a:t>vanilla</a:t>
            </a:r>
            <a:endParaRPr sz="2000" dirty="0">
              <a:latin typeface="Courier New"/>
              <a:cs typeface="Courier New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6510" y="2371479"/>
            <a:ext cx="2687289" cy="271303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851728" y="5103876"/>
            <a:ext cx="22929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Image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credit: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EHT</a:t>
            </a:r>
            <a:r>
              <a:rPr sz="1400" u="sng" spc="-1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collaboration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88</a:t>
            </a:fld>
            <a:endParaRPr spc="-25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Multi-</a:t>
            </a:r>
            <a:r>
              <a:rPr dirty="0"/>
              <a:t>CPU</a:t>
            </a:r>
            <a:r>
              <a:rPr spc="-85" dirty="0"/>
              <a:t> </a:t>
            </a:r>
            <a:r>
              <a:rPr dirty="0"/>
              <a:t>and</a:t>
            </a:r>
            <a:r>
              <a:rPr spc="-75" dirty="0"/>
              <a:t> </a:t>
            </a:r>
            <a:r>
              <a:rPr dirty="0"/>
              <a:t>GPU</a:t>
            </a:r>
            <a:r>
              <a:rPr spc="-80" dirty="0"/>
              <a:t> </a:t>
            </a:r>
            <a:r>
              <a:rPr spc="-10" dirty="0"/>
              <a:t>Computing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8988"/>
            <a:ext cx="10076180" cy="138811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41300" marR="5080" indent="-228600">
              <a:lnSpc>
                <a:spcPct val="89700"/>
              </a:lnSpc>
              <a:spcBef>
                <a:spcPts val="495"/>
              </a:spcBef>
              <a:buChar char="•"/>
              <a:tabLst>
                <a:tab pos="241300" algn="l"/>
              </a:tabLst>
            </a:pPr>
            <a:r>
              <a:rPr sz="3200" spc="50" dirty="0">
                <a:latin typeface="Arial"/>
                <a:cs typeface="Arial"/>
              </a:rPr>
              <a:t>Jobs</a:t>
            </a:r>
            <a:r>
              <a:rPr sz="3200" spc="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that</a:t>
            </a:r>
            <a:r>
              <a:rPr sz="3200" spc="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use</a:t>
            </a:r>
            <a:r>
              <a:rPr sz="3200" spc="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multiple</a:t>
            </a:r>
            <a:r>
              <a:rPr sz="3200" spc="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cores</a:t>
            </a:r>
            <a:r>
              <a:rPr sz="3200" spc="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on</a:t>
            </a:r>
            <a:r>
              <a:rPr sz="3200" spc="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</a:t>
            </a:r>
            <a:r>
              <a:rPr sz="3200" spc="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single</a:t>
            </a:r>
            <a:r>
              <a:rPr sz="3200" spc="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computer</a:t>
            </a:r>
            <a:r>
              <a:rPr sz="3200" spc="30" dirty="0">
                <a:latin typeface="Arial"/>
                <a:cs typeface="Arial"/>
              </a:rPr>
              <a:t> </a:t>
            </a:r>
            <a:r>
              <a:rPr sz="3200" spc="-25" dirty="0">
                <a:latin typeface="Arial"/>
                <a:cs typeface="Arial"/>
              </a:rPr>
              <a:t>can </a:t>
            </a:r>
            <a:r>
              <a:rPr sz="3200" dirty="0">
                <a:latin typeface="Arial"/>
                <a:cs typeface="Arial"/>
              </a:rPr>
              <a:t>be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run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in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the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vanilla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universe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spc="-30" dirty="0">
                <a:latin typeface="Arial"/>
                <a:cs typeface="Arial"/>
              </a:rPr>
              <a:t>(parallel</a:t>
            </a:r>
            <a:r>
              <a:rPr sz="3200" spc="-8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universe</a:t>
            </a:r>
            <a:r>
              <a:rPr sz="3200" spc="-90" dirty="0">
                <a:latin typeface="Arial"/>
                <a:cs typeface="Arial"/>
              </a:rPr>
              <a:t> </a:t>
            </a:r>
            <a:r>
              <a:rPr sz="3200" spc="-25" dirty="0">
                <a:latin typeface="Arial"/>
                <a:cs typeface="Arial"/>
              </a:rPr>
              <a:t>not </a:t>
            </a:r>
            <a:r>
              <a:rPr sz="3200" spc="-10" dirty="0">
                <a:latin typeface="Arial"/>
                <a:cs typeface="Arial"/>
              </a:rPr>
              <a:t>needed):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4372355"/>
            <a:ext cx="98863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3200" dirty="0">
                <a:latin typeface="Arial"/>
                <a:cs typeface="Arial"/>
              </a:rPr>
              <a:t>If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there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are </a:t>
            </a:r>
            <a:r>
              <a:rPr sz="3200" dirty="0">
                <a:latin typeface="Arial"/>
                <a:cs typeface="Arial"/>
              </a:rPr>
              <a:t>computers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with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GPUs,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request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them</a:t>
            </a:r>
            <a:r>
              <a:rPr sz="3200" spc="-10" dirty="0">
                <a:latin typeface="Arial"/>
                <a:cs typeface="Arial"/>
              </a:rPr>
              <a:t> with: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504265" y="3534867"/>
            <a:ext cx="6828155" cy="471805"/>
            <a:chOff x="2504265" y="3534867"/>
            <a:chExt cx="6828155" cy="471805"/>
          </a:xfrm>
        </p:grpSpPr>
        <p:sp>
          <p:nvSpPr>
            <p:cNvPr id="6" name="object 6"/>
            <p:cNvSpPr/>
            <p:nvPr/>
          </p:nvSpPr>
          <p:spPr>
            <a:xfrm>
              <a:off x="2509028" y="3539629"/>
              <a:ext cx="6818630" cy="462280"/>
            </a:xfrm>
            <a:custGeom>
              <a:avLst/>
              <a:gdLst/>
              <a:ahLst/>
              <a:cxnLst/>
              <a:rect l="l" t="t" r="r" b="b"/>
              <a:pathLst>
                <a:path w="6818630" h="462279">
                  <a:moveTo>
                    <a:pt x="6818416" y="0"/>
                  </a:moveTo>
                  <a:lnTo>
                    <a:pt x="0" y="0"/>
                  </a:lnTo>
                  <a:lnTo>
                    <a:pt x="0" y="461664"/>
                  </a:lnTo>
                  <a:lnTo>
                    <a:pt x="6818416" y="461664"/>
                  </a:lnTo>
                  <a:lnTo>
                    <a:pt x="6818416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2509028" y="3539629"/>
              <a:ext cx="6818630" cy="462280"/>
            </a:xfrm>
            <a:custGeom>
              <a:avLst/>
              <a:gdLst/>
              <a:ahLst/>
              <a:cxnLst/>
              <a:rect l="l" t="t" r="r" b="b"/>
              <a:pathLst>
                <a:path w="6818630" h="462279">
                  <a:moveTo>
                    <a:pt x="0" y="0"/>
                  </a:moveTo>
                  <a:lnTo>
                    <a:pt x="6818416" y="0"/>
                  </a:lnTo>
                  <a:lnTo>
                    <a:pt x="6818416" y="461665"/>
                  </a:lnTo>
                  <a:lnTo>
                    <a:pt x="0" y="46166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509028" y="3539629"/>
            <a:ext cx="6818630" cy="4622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60"/>
              </a:spcBef>
            </a:pPr>
            <a:r>
              <a:rPr sz="2400" dirty="0">
                <a:latin typeface="Courier New"/>
                <a:cs typeface="Courier New"/>
              </a:rPr>
              <a:t>request_cpus</a:t>
            </a:r>
            <a:r>
              <a:rPr sz="2400" spc="-40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=</a:t>
            </a:r>
            <a:r>
              <a:rPr sz="2400" spc="-35" dirty="0">
                <a:latin typeface="Courier New"/>
                <a:cs typeface="Courier New"/>
              </a:rPr>
              <a:t> 16</a:t>
            </a:r>
            <a:endParaRPr sz="2400" dirty="0">
              <a:latin typeface="Courier New"/>
              <a:cs typeface="Courier New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504265" y="5193881"/>
            <a:ext cx="6828155" cy="471805"/>
            <a:chOff x="2504265" y="5193881"/>
            <a:chExt cx="6828155" cy="471805"/>
          </a:xfrm>
        </p:grpSpPr>
        <p:sp>
          <p:nvSpPr>
            <p:cNvPr id="10" name="object 10"/>
            <p:cNvSpPr/>
            <p:nvPr/>
          </p:nvSpPr>
          <p:spPr>
            <a:xfrm>
              <a:off x="2509028" y="5198643"/>
              <a:ext cx="6818630" cy="462280"/>
            </a:xfrm>
            <a:custGeom>
              <a:avLst/>
              <a:gdLst/>
              <a:ahLst/>
              <a:cxnLst/>
              <a:rect l="l" t="t" r="r" b="b"/>
              <a:pathLst>
                <a:path w="6818630" h="462279">
                  <a:moveTo>
                    <a:pt x="6818416" y="0"/>
                  </a:moveTo>
                  <a:lnTo>
                    <a:pt x="0" y="0"/>
                  </a:lnTo>
                  <a:lnTo>
                    <a:pt x="0" y="461664"/>
                  </a:lnTo>
                  <a:lnTo>
                    <a:pt x="6818416" y="461664"/>
                  </a:lnTo>
                  <a:lnTo>
                    <a:pt x="6818416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2509028" y="5198643"/>
              <a:ext cx="6818630" cy="462280"/>
            </a:xfrm>
            <a:custGeom>
              <a:avLst/>
              <a:gdLst/>
              <a:ahLst/>
              <a:cxnLst/>
              <a:rect l="l" t="t" r="r" b="b"/>
              <a:pathLst>
                <a:path w="6818630" h="462279">
                  <a:moveTo>
                    <a:pt x="0" y="0"/>
                  </a:moveTo>
                  <a:lnTo>
                    <a:pt x="6818416" y="0"/>
                  </a:lnTo>
                  <a:lnTo>
                    <a:pt x="6818416" y="461665"/>
                  </a:lnTo>
                  <a:lnTo>
                    <a:pt x="0" y="46166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509028" y="5198643"/>
            <a:ext cx="6818630" cy="46228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50"/>
              </a:spcBef>
            </a:pPr>
            <a:r>
              <a:rPr sz="2400" dirty="0">
                <a:latin typeface="Courier New"/>
                <a:cs typeface="Courier New"/>
              </a:rPr>
              <a:t>request_gpus</a:t>
            </a:r>
            <a:r>
              <a:rPr sz="2400" spc="-40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=</a:t>
            </a:r>
            <a:r>
              <a:rPr sz="2400" spc="-35" dirty="0">
                <a:latin typeface="Courier New"/>
                <a:cs typeface="Courier New"/>
              </a:rPr>
              <a:t> </a:t>
            </a:r>
            <a:r>
              <a:rPr sz="2400" spc="-50" dirty="0">
                <a:latin typeface="Courier New"/>
                <a:cs typeface="Courier New"/>
              </a:rPr>
              <a:t>1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89</a:t>
            </a:fld>
            <a:endParaRPr spc="-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902460" y="892492"/>
            <a:ext cx="1887855" cy="5178341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260"/>
              </a:spcBef>
              <a:buChar char="•"/>
              <a:tabLst>
                <a:tab pos="355600" algn="l"/>
                <a:tab pos="356235" algn="l"/>
              </a:tabLst>
            </a:pPr>
            <a:r>
              <a:rPr sz="2100" spc="-20" dirty="0">
                <a:latin typeface="Arial"/>
                <a:cs typeface="Arial"/>
              </a:rPr>
              <a:t>Ampl</a:t>
            </a:r>
            <a:endParaRPr sz="21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160"/>
              </a:spcBef>
              <a:buChar char="•"/>
              <a:tabLst>
                <a:tab pos="355600" algn="l"/>
                <a:tab pos="356235" algn="l"/>
              </a:tabLst>
            </a:pPr>
            <a:r>
              <a:rPr sz="2100" spc="-10" dirty="0">
                <a:latin typeface="Arial"/>
                <a:cs typeface="Arial"/>
              </a:rPr>
              <a:t>Mathematica</a:t>
            </a:r>
            <a:endParaRPr sz="21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085"/>
              </a:spcBef>
              <a:buChar char="•"/>
              <a:tabLst>
                <a:tab pos="355600" algn="l"/>
                <a:tab pos="356235" algn="l"/>
              </a:tabLst>
            </a:pPr>
            <a:r>
              <a:rPr sz="2100" spc="-10" dirty="0">
                <a:latin typeface="Arial"/>
                <a:cs typeface="Arial"/>
              </a:rPr>
              <a:t>Matlab</a:t>
            </a:r>
            <a:endParaRPr sz="21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085"/>
              </a:spcBef>
              <a:buChar char="•"/>
              <a:tabLst>
                <a:tab pos="355600" algn="l"/>
                <a:tab pos="356235" algn="l"/>
              </a:tabLst>
            </a:pPr>
            <a:r>
              <a:rPr sz="2100" spc="-10" dirty="0">
                <a:latin typeface="Arial"/>
                <a:cs typeface="Arial"/>
              </a:rPr>
              <a:t>Openmpi</a:t>
            </a:r>
            <a:endParaRPr sz="21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160"/>
              </a:spcBef>
              <a:buChar char="•"/>
              <a:tabLst>
                <a:tab pos="355600" algn="l"/>
                <a:tab pos="356235" algn="l"/>
              </a:tabLst>
            </a:pPr>
            <a:r>
              <a:rPr sz="2100" spc="-10" dirty="0">
                <a:latin typeface="Arial"/>
                <a:cs typeface="Arial"/>
              </a:rPr>
              <a:t>Cplex</a:t>
            </a:r>
            <a:endParaRPr sz="21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085"/>
              </a:spcBef>
              <a:buChar char="•"/>
              <a:tabLst>
                <a:tab pos="355600" algn="l"/>
                <a:tab pos="356235" algn="l"/>
              </a:tabLst>
            </a:pPr>
            <a:r>
              <a:rPr sz="2100" spc="-10" dirty="0">
                <a:latin typeface="Arial"/>
                <a:cs typeface="Arial"/>
              </a:rPr>
              <a:t>Python3</a:t>
            </a:r>
            <a:endParaRPr sz="21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160"/>
              </a:spcBef>
              <a:buChar char="•"/>
              <a:tabLst>
                <a:tab pos="355600" algn="l"/>
                <a:tab pos="356235" algn="l"/>
              </a:tabLst>
            </a:pPr>
            <a:r>
              <a:rPr sz="2100" spc="-20" dirty="0">
                <a:latin typeface="Arial"/>
                <a:cs typeface="Arial"/>
              </a:rPr>
              <a:t>Gams</a:t>
            </a:r>
            <a:endParaRPr sz="21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010"/>
              </a:spcBef>
              <a:buChar char="•"/>
              <a:tabLst>
                <a:tab pos="355600" algn="l"/>
                <a:tab pos="356235" algn="l"/>
              </a:tabLst>
            </a:pPr>
            <a:r>
              <a:rPr sz="2100" spc="-25" dirty="0">
                <a:latin typeface="Arial"/>
                <a:cs typeface="Arial"/>
              </a:rPr>
              <a:t>RH</a:t>
            </a:r>
            <a:endParaRPr sz="21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160"/>
              </a:spcBef>
              <a:buChar char="•"/>
              <a:tabLst>
                <a:tab pos="355600" algn="l"/>
                <a:tab pos="356235" algn="l"/>
              </a:tabLst>
            </a:pPr>
            <a:r>
              <a:rPr sz="2100" spc="-10" dirty="0">
                <a:latin typeface="Arial"/>
                <a:cs typeface="Arial"/>
              </a:rPr>
              <a:t>Gurobi</a:t>
            </a:r>
            <a:endParaRPr sz="21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160"/>
              </a:spcBef>
              <a:buChar char="•"/>
              <a:tabLst>
                <a:tab pos="355600" algn="l"/>
                <a:tab pos="356235" algn="l"/>
              </a:tabLst>
            </a:pPr>
            <a:r>
              <a:rPr sz="2100" spc="-10" dirty="0">
                <a:latin typeface="Arial"/>
                <a:cs typeface="Arial"/>
              </a:rPr>
              <a:t>xpressmp</a:t>
            </a:r>
            <a:endParaRPr sz="21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085"/>
              </a:spcBef>
              <a:buChar char="•"/>
              <a:tabLst>
                <a:tab pos="355600" algn="l"/>
                <a:tab pos="356235" algn="l"/>
              </a:tabLst>
            </a:pPr>
            <a:r>
              <a:rPr sz="2100" spc="-10" dirty="0">
                <a:latin typeface="Arial"/>
                <a:cs typeface="Arial"/>
              </a:rPr>
              <a:t>Julia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97EB9E-200B-369A-7892-A1946B258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AVAILABE ON THE CLUSTER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252EF328-5B3A-8EC2-8FAD-C1259D257FA4}"/>
              </a:ext>
            </a:extLst>
          </p:cNvPr>
          <p:cNvSpPr txBox="1"/>
          <p:nvPr/>
        </p:nvSpPr>
        <p:spPr>
          <a:xfrm>
            <a:off x="6522211" y="1806955"/>
            <a:ext cx="4719320" cy="888064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241300" marR="236854" indent="-228600">
              <a:lnSpc>
                <a:spcPts val="3220"/>
              </a:lnSpc>
              <a:spcBef>
                <a:spcPts val="525"/>
              </a:spcBef>
              <a:buChar char="•"/>
              <a:tabLst>
                <a:tab pos="241300" algn="l"/>
              </a:tabLst>
            </a:pPr>
            <a:r>
              <a:rPr lang="en-US" sz="2000" dirty="0">
                <a:highlight>
                  <a:srgbClr val="FFFF00"/>
                </a:highlight>
                <a:latin typeface="Arial"/>
                <a:cs typeface="Arial"/>
              </a:rPr>
              <a:t>Users are able to install additional software if needed</a:t>
            </a:r>
            <a:r>
              <a:rPr lang="en-US" sz="3000" dirty="0">
                <a:highlight>
                  <a:srgbClr val="FFFF00"/>
                </a:highlight>
                <a:latin typeface="Arial"/>
                <a:cs typeface="Arial"/>
              </a:rPr>
              <a:t>. </a:t>
            </a:r>
            <a:endParaRPr sz="3000" dirty="0">
              <a:highlight>
                <a:srgbClr val="FFFF00"/>
              </a:highligh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0589" y="3582715"/>
            <a:ext cx="4662434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0" dirty="0"/>
              <a:t>Automation</a:t>
            </a:r>
            <a:endParaRPr sz="600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90</a:t>
            </a:fld>
            <a:endParaRPr spc="-25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Automation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4389120" cy="416179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41300" marR="5080" indent="-228600">
              <a:lnSpc>
                <a:spcPct val="90700"/>
              </a:lnSpc>
              <a:spcBef>
                <a:spcPts val="409"/>
              </a:spcBef>
              <a:buChar char="•"/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After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submission, </a:t>
            </a:r>
            <a:r>
              <a:rPr sz="2800" dirty="0">
                <a:latin typeface="Arial"/>
                <a:cs typeface="Arial"/>
              </a:rPr>
              <a:t>HTCondor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manages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jobs </a:t>
            </a:r>
            <a:r>
              <a:rPr sz="2800" dirty="0">
                <a:latin typeface="Arial"/>
                <a:cs typeface="Arial"/>
              </a:rPr>
              <a:t>based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on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its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configuration</a:t>
            </a:r>
            <a:endParaRPr sz="2800" dirty="0">
              <a:latin typeface="Arial"/>
              <a:cs typeface="Arial"/>
            </a:endParaRPr>
          </a:p>
          <a:p>
            <a:pPr marL="241300" marR="60325" indent="-228600">
              <a:lnSpc>
                <a:spcPts val="3000"/>
              </a:lnSpc>
              <a:spcBef>
                <a:spcPts val="1050"/>
              </a:spcBef>
              <a:buChar char="•"/>
              <a:tabLst>
                <a:tab pos="241300" algn="l"/>
              </a:tabLst>
            </a:pPr>
            <a:r>
              <a:rPr sz="2800" spc="-80" dirty="0">
                <a:latin typeface="Arial"/>
                <a:cs typeface="Arial"/>
              </a:rPr>
              <a:t>You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can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use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options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that </a:t>
            </a:r>
            <a:r>
              <a:rPr sz="2800" dirty="0">
                <a:latin typeface="Arial"/>
                <a:cs typeface="Arial"/>
              </a:rPr>
              <a:t>will</a:t>
            </a:r>
            <a:r>
              <a:rPr sz="2800" spc="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customize</a:t>
            </a:r>
            <a:r>
              <a:rPr sz="2800" spc="9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job </a:t>
            </a:r>
            <a:r>
              <a:rPr sz="2800" dirty="0">
                <a:latin typeface="Arial"/>
                <a:cs typeface="Arial"/>
              </a:rPr>
              <a:t>management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even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further</a:t>
            </a:r>
            <a:endParaRPr sz="2800" dirty="0">
              <a:latin typeface="Arial"/>
              <a:cs typeface="Arial"/>
            </a:endParaRPr>
          </a:p>
          <a:p>
            <a:pPr marL="241300" marR="316230" indent="-228600">
              <a:lnSpc>
                <a:spcPts val="3000"/>
              </a:lnSpc>
              <a:spcBef>
                <a:spcPts val="1105"/>
              </a:spcBef>
              <a:buChar char="•"/>
              <a:tabLst>
                <a:tab pos="241300" algn="l"/>
              </a:tabLst>
            </a:pPr>
            <a:r>
              <a:rPr sz="2800" spc="-20" dirty="0">
                <a:latin typeface="Arial"/>
                <a:cs typeface="Arial"/>
              </a:rPr>
              <a:t>These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options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can </a:t>
            </a:r>
            <a:r>
              <a:rPr sz="2800" dirty="0">
                <a:latin typeface="Arial"/>
                <a:cs typeface="Arial"/>
              </a:rPr>
              <a:t>automate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when</a:t>
            </a:r>
            <a:r>
              <a:rPr sz="2800" spc="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7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are </a:t>
            </a:r>
            <a:r>
              <a:rPr sz="2800" dirty="0">
                <a:latin typeface="Arial"/>
                <a:cs typeface="Arial"/>
              </a:rPr>
              <a:t>started,</a:t>
            </a:r>
            <a:r>
              <a:rPr sz="2800" spc="2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stopped,</a:t>
            </a:r>
            <a:r>
              <a:rPr sz="2800" spc="24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and </a:t>
            </a:r>
            <a:r>
              <a:rPr sz="2800" spc="-10" dirty="0">
                <a:latin typeface="Arial"/>
                <a:cs typeface="Arial"/>
              </a:rPr>
              <a:t>removed.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54628" y="2663331"/>
            <a:ext cx="211454" cy="270510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dirty="0">
                <a:latin typeface="Calibri"/>
                <a:cs typeface="Calibri"/>
              </a:rPr>
              <a:t>Photo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by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Mixabest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on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WikiMedia</a:t>
            </a:r>
            <a:r>
              <a:rPr sz="1200" dirty="0">
                <a:latin typeface="Calibri"/>
                <a:cs typeface="Calibri"/>
              </a:rPr>
              <a:t>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CC-</a:t>
            </a:r>
            <a:r>
              <a:rPr sz="1200" spc="-40" dirty="0">
                <a:latin typeface="Calibri"/>
                <a:cs typeface="Calibri"/>
              </a:rPr>
              <a:t>BY-</a:t>
            </a:r>
            <a:r>
              <a:rPr sz="1200" spc="-25" dirty="0">
                <a:latin typeface="Calibri"/>
                <a:cs typeface="Calibri"/>
              </a:rPr>
              <a:t>SA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0" y="1991814"/>
            <a:ext cx="5431017" cy="360888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91</a:t>
            </a:fld>
            <a:endParaRPr spc="-25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Retries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9934575" cy="210439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284480" indent="-228600">
              <a:lnSpc>
                <a:spcPts val="3000"/>
              </a:lnSpc>
              <a:spcBef>
                <a:spcPts val="5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dirty="0">
                <a:latin typeface="Arial"/>
                <a:cs typeface="Arial"/>
              </a:rPr>
              <a:t>Problem</a:t>
            </a:r>
            <a:r>
              <a:rPr sz="2800" dirty="0">
                <a:latin typeface="Arial"/>
                <a:cs typeface="Arial"/>
              </a:rPr>
              <a:t>: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small number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fail;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if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they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run again,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they </a:t>
            </a:r>
            <a:r>
              <a:rPr sz="2800" dirty="0">
                <a:latin typeface="Arial"/>
                <a:cs typeface="Arial"/>
              </a:rPr>
              <a:t>complete</a:t>
            </a:r>
            <a:r>
              <a:rPr sz="2800" spc="24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successfully.</a:t>
            </a:r>
            <a:endParaRPr sz="2800" dirty="0">
              <a:latin typeface="Arial"/>
              <a:cs typeface="Arial"/>
            </a:endParaRPr>
          </a:p>
          <a:p>
            <a:pPr marL="241300" marR="5080" indent="-228600">
              <a:lnSpc>
                <a:spcPct val="87900"/>
              </a:lnSpc>
              <a:spcBef>
                <a:spcPts val="1110"/>
              </a:spcBef>
              <a:buFont typeface="Arial"/>
              <a:buChar char="•"/>
              <a:tabLst>
                <a:tab pos="241300" algn="l"/>
                <a:tab pos="2014220" algn="l"/>
              </a:tabLst>
            </a:pPr>
            <a:r>
              <a:rPr sz="2800" b="1" spc="-10" dirty="0">
                <a:latin typeface="Arial"/>
                <a:cs typeface="Arial"/>
              </a:rPr>
              <a:t>Solution</a:t>
            </a:r>
            <a:r>
              <a:rPr sz="2800" spc="-10" dirty="0">
                <a:latin typeface="Arial"/>
                <a:cs typeface="Arial"/>
              </a:rPr>
              <a:t>: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If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exits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35" dirty="0">
                <a:latin typeface="Arial"/>
                <a:cs typeface="Arial"/>
              </a:rPr>
              <a:t>error,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leave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it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queue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50" dirty="0">
                <a:latin typeface="Arial"/>
                <a:cs typeface="Arial"/>
              </a:rPr>
              <a:t>to </a:t>
            </a:r>
            <a:r>
              <a:rPr sz="2800" dirty="0">
                <a:latin typeface="Arial"/>
                <a:cs typeface="Arial"/>
              </a:rPr>
              <a:t>run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again.</a:t>
            </a:r>
            <a:r>
              <a:rPr sz="2800" dirty="0">
                <a:latin typeface="Arial"/>
                <a:cs typeface="Arial"/>
              </a:rPr>
              <a:t>	This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is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done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via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automatic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option </a:t>
            </a:r>
            <a:r>
              <a:rPr sz="2800" spc="-10" dirty="0">
                <a:latin typeface="Courier New"/>
                <a:cs typeface="Courier New"/>
              </a:rPr>
              <a:t>max_retries</a:t>
            </a:r>
            <a:r>
              <a:rPr sz="2800" spc="-10" dirty="0"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225063" y="4423352"/>
            <a:ext cx="3742054" cy="471805"/>
            <a:chOff x="4225063" y="4423352"/>
            <a:chExt cx="3742054" cy="471805"/>
          </a:xfrm>
        </p:grpSpPr>
        <p:sp>
          <p:nvSpPr>
            <p:cNvPr id="5" name="object 5"/>
            <p:cNvSpPr/>
            <p:nvPr/>
          </p:nvSpPr>
          <p:spPr>
            <a:xfrm>
              <a:off x="4229826" y="4428115"/>
              <a:ext cx="3732529" cy="462280"/>
            </a:xfrm>
            <a:custGeom>
              <a:avLst/>
              <a:gdLst/>
              <a:ahLst/>
              <a:cxnLst/>
              <a:rect l="l" t="t" r="r" b="b"/>
              <a:pathLst>
                <a:path w="3732529" h="462279">
                  <a:moveTo>
                    <a:pt x="3732345" y="0"/>
                  </a:moveTo>
                  <a:lnTo>
                    <a:pt x="0" y="0"/>
                  </a:lnTo>
                  <a:lnTo>
                    <a:pt x="0" y="461665"/>
                  </a:lnTo>
                  <a:lnTo>
                    <a:pt x="3732345" y="461665"/>
                  </a:lnTo>
                  <a:lnTo>
                    <a:pt x="3732345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4229826" y="4428115"/>
              <a:ext cx="3732529" cy="462280"/>
            </a:xfrm>
            <a:custGeom>
              <a:avLst/>
              <a:gdLst/>
              <a:ahLst/>
              <a:cxnLst/>
              <a:rect l="l" t="t" r="r" b="b"/>
              <a:pathLst>
                <a:path w="3732529" h="462279">
                  <a:moveTo>
                    <a:pt x="0" y="0"/>
                  </a:moveTo>
                  <a:lnTo>
                    <a:pt x="3732346" y="0"/>
                  </a:lnTo>
                  <a:lnTo>
                    <a:pt x="3732346" y="461665"/>
                  </a:lnTo>
                  <a:lnTo>
                    <a:pt x="0" y="46166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229826" y="4428115"/>
            <a:ext cx="3732529" cy="46228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45"/>
              </a:spcBef>
            </a:pPr>
            <a:r>
              <a:rPr sz="2400" dirty="0">
                <a:latin typeface="Courier New"/>
                <a:cs typeface="Courier New"/>
              </a:rPr>
              <a:t>max_retries</a:t>
            </a:r>
            <a:r>
              <a:rPr sz="2400" spc="-35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=</a:t>
            </a:r>
            <a:r>
              <a:rPr sz="2400" spc="-35" dirty="0">
                <a:latin typeface="Courier New"/>
                <a:cs typeface="Courier New"/>
              </a:rPr>
              <a:t> </a:t>
            </a:r>
            <a:r>
              <a:rPr sz="2400" spc="-50" dirty="0">
                <a:latin typeface="Courier New"/>
                <a:cs typeface="Courier New"/>
              </a:rPr>
              <a:t>5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92</a:t>
            </a:fld>
            <a:endParaRPr spc="-25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Limiting</a:t>
            </a:r>
            <a:r>
              <a:rPr spc="195" dirty="0"/>
              <a:t> </a:t>
            </a:r>
            <a:r>
              <a:rPr spc="45" dirty="0"/>
              <a:t>Jobs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10099040" cy="211645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460375" indent="-228600">
              <a:lnSpc>
                <a:spcPts val="3000"/>
              </a:lnSpc>
              <a:spcBef>
                <a:spcPts val="5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dirty="0">
                <a:latin typeface="Arial"/>
                <a:cs typeface="Arial"/>
              </a:rPr>
              <a:t>Problem</a:t>
            </a:r>
            <a:r>
              <a:rPr sz="2800" dirty="0">
                <a:latin typeface="Arial"/>
                <a:cs typeface="Arial"/>
              </a:rPr>
              <a:t>: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Submitting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more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than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few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thousand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the </a:t>
            </a:r>
            <a:r>
              <a:rPr sz="2800" dirty="0">
                <a:latin typeface="Arial"/>
                <a:cs typeface="Arial"/>
              </a:rPr>
              <a:t>queue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at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once</a:t>
            </a:r>
            <a:endParaRPr sz="2800" dirty="0">
              <a:latin typeface="Arial"/>
              <a:cs typeface="Arial"/>
            </a:endParaRPr>
          </a:p>
          <a:p>
            <a:pPr marL="241300" marR="5080" indent="-228600">
              <a:lnSpc>
                <a:spcPct val="92500"/>
              </a:lnSpc>
              <a:spcBef>
                <a:spcPts val="74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0" dirty="0">
                <a:latin typeface="Arial"/>
                <a:cs typeface="Arial"/>
              </a:rPr>
              <a:t>Solution</a:t>
            </a:r>
            <a:r>
              <a:rPr sz="2800" spc="-10" dirty="0">
                <a:latin typeface="Arial"/>
                <a:cs typeface="Arial"/>
              </a:rPr>
              <a:t>: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Use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10" dirty="0">
                <a:latin typeface="Courier New"/>
                <a:cs typeface="Courier New"/>
              </a:rPr>
              <a:t>max_idle</a:t>
            </a:r>
            <a:r>
              <a:rPr sz="2800" spc="-900" dirty="0">
                <a:latin typeface="Courier New"/>
                <a:cs typeface="Courier New"/>
              </a:rPr>
              <a:t> </a:t>
            </a:r>
            <a:r>
              <a:rPr sz="2800" dirty="0">
                <a:latin typeface="Arial"/>
                <a:cs typeface="Arial"/>
              </a:rPr>
              <a:t>option.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This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limits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number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of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submitted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at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one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time,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60" dirty="0">
                <a:latin typeface="Arial"/>
                <a:cs typeface="Arial"/>
              </a:rPr>
              <a:t>but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allows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there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always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be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idle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ready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run.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208101" y="4666241"/>
            <a:ext cx="3776345" cy="471805"/>
            <a:chOff x="4208101" y="4666241"/>
            <a:chExt cx="3776345" cy="471805"/>
          </a:xfrm>
        </p:grpSpPr>
        <p:sp>
          <p:nvSpPr>
            <p:cNvPr id="5" name="object 5"/>
            <p:cNvSpPr/>
            <p:nvPr/>
          </p:nvSpPr>
          <p:spPr>
            <a:xfrm>
              <a:off x="4212864" y="4671004"/>
              <a:ext cx="3766820" cy="462280"/>
            </a:xfrm>
            <a:custGeom>
              <a:avLst/>
              <a:gdLst/>
              <a:ahLst/>
              <a:cxnLst/>
              <a:rect l="l" t="t" r="r" b="b"/>
              <a:pathLst>
                <a:path w="3766820" h="462279">
                  <a:moveTo>
                    <a:pt x="3766270" y="0"/>
                  </a:moveTo>
                  <a:lnTo>
                    <a:pt x="0" y="0"/>
                  </a:lnTo>
                  <a:lnTo>
                    <a:pt x="0" y="461664"/>
                  </a:lnTo>
                  <a:lnTo>
                    <a:pt x="3766270" y="461664"/>
                  </a:lnTo>
                  <a:lnTo>
                    <a:pt x="376627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4212864" y="4671004"/>
              <a:ext cx="3766820" cy="462280"/>
            </a:xfrm>
            <a:custGeom>
              <a:avLst/>
              <a:gdLst/>
              <a:ahLst/>
              <a:cxnLst/>
              <a:rect l="l" t="t" r="r" b="b"/>
              <a:pathLst>
                <a:path w="3766820" h="462279">
                  <a:moveTo>
                    <a:pt x="0" y="0"/>
                  </a:moveTo>
                  <a:lnTo>
                    <a:pt x="3766271" y="0"/>
                  </a:lnTo>
                  <a:lnTo>
                    <a:pt x="3766271" y="461665"/>
                  </a:lnTo>
                  <a:lnTo>
                    <a:pt x="0" y="46166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212864" y="4671004"/>
            <a:ext cx="3766820" cy="46228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55"/>
              </a:spcBef>
            </a:pPr>
            <a:r>
              <a:rPr sz="2400" dirty="0">
                <a:latin typeface="Courier New"/>
                <a:cs typeface="Courier New"/>
              </a:rPr>
              <a:t>max_idle</a:t>
            </a:r>
            <a:r>
              <a:rPr sz="2400" spc="-30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=</a:t>
            </a:r>
            <a:r>
              <a:rPr sz="2400" spc="-25" dirty="0">
                <a:latin typeface="Courier New"/>
                <a:cs typeface="Courier New"/>
              </a:rPr>
              <a:t> </a:t>
            </a:r>
            <a:r>
              <a:rPr sz="2400" spc="-20" dirty="0">
                <a:latin typeface="Courier New"/>
                <a:cs typeface="Courier New"/>
              </a:rPr>
              <a:t>1000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93</a:t>
            </a:fld>
            <a:endParaRPr spc="-25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Useful</a:t>
            </a:r>
            <a:r>
              <a:rPr spc="100" dirty="0"/>
              <a:t> </a:t>
            </a:r>
            <a:r>
              <a:rPr spc="90" dirty="0"/>
              <a:t>Job</a:t>
            </a:r>
            <a:r>
              <a:rPr spc="105" dirty="0"/>
              <a:t> </a:t>
            </a:r>
            <a:r>
              <a:rPr dirty="0"/>
              <a:t>Attributes</a:t>
            </a:r>
            <a:r>
              <a:rPr spc="100" dirty="0"/>
              <a:t> </a:t>
            </a:r>
            <a:r>
              <a:rPr dirty="0"/>
              <a:t>for</a:t>
            </a:r>
            <a:r>
              <a:rPr spc="80" dirty="0"/>
              <a:t> </a:t>
            </a:r>
            <a:r>
              <a:rPr spc="-10" dirty="0"/>
              <a:t>Automation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94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916939" y="1716532"/>
            <a:ext cx="10260965" cy="346392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ourier New"/>
                <a:cs typeface="Courier New"/>
              </a:rPr>
              <a:t>CurrentTime</a:t>
            </a:r>
            <a:r>
              <a:rPr sz="2800" dirty="0">
                <a:latin typeface="Arial"/>
                <a:cs typeface="Arial"/>
              </a:rPr>
              <a:t>: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current</a:t>
            </a:r>
            <a:r>
              <a:rPr sz="2800" spc="-20" dirty="0">
                <a:latin typeface="Arial"/>
                <a:cs typeface="Arial"/>
              </a:rPr>
              <a:t> time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Courier New"/>
                <a:cs typeface="Courier New"/>
              </a:rPr>
              <a:t>EnteredCurrentStatus</a:t>
            </a:r>
            <a:r>
              <a:rPr sz="2800" spc="-10" dirty="0">
                <a:latin typeface="Arial"/>
                <a:cs typeface="Arial"/>
              </a:rPr>
              <a:t>: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time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last</a:t>
            </a:r>
            <a:r>
              <a:rPr sz="2800" spc="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status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change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ourier New"/>
                <a:cs typeface="Courier New"/>
              </a:rPr>
              <a:t>ExitCode</a:t>
            </a:r>
            <a:r>
              <a:rPr sz="2800" dirty="0">
                <a:latin typeface="Arial"/>
                <a:cs typeface="Arial"/>
              </a:rPr>
              <a:t>: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exit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code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from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job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ourier New"/>
                <a:cs typeface="Courier New"/>
              </a:rPr>
              <a:t>HoldReasonCode</a:t>
            </a:r>
            <a:r>
              <a:rPr sz="2800" dirty="0">
                <a:latin typeface="Arial"/>
                <a:cs typeface="Arial"/>
              </a:rPr>
              <a:t>: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number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corresponding</a:t>
            </a:r>
            <a:r>
              <a:rPr sz="2800" spc="45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hold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reason</a:t>
            </a:r>
            <a:endParaRPr sz="2800" dirty="0">
              <a:latin typeface="Arial"/>
              <a:cs typeface="Arial"/>
            </a:endParaRPr>
          </a:p>
          <a:p>
            <a:pPr marL="241300" marR="5080" indent="-228600">
              <a:lnSpc>
                <a:spcPts val="3100"/>
              </a:lnSpc>
              <a:spcBef>
                <a:spcPts val="10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ourier New"/>
                <a:cs typeface="Courier New"/>
              </a:rPr>
              <a:t>NumJobStarts</a:t>
            </a:r>
            <a:r>
              <a:rPr sz="2800" dirty="0">
                <a:latin typeface="Arial"/>
                <a:cs typeface="Arial"/>
              </a:rPr>
              <a:t>: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how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many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times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has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gone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from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idle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50" dirty="0">
                <a:latin typeface="Arial"/>
                <a:cs typeface="Arial"/>
              </a:rPr>
              <a:t>to </a:t>
            </a:r>
            <a:r>
              <a:rPr sz="2800" spc="-10" dirty="0">
                <a:latin typeface="Arial"/>
                <a:cs typeface="Arial"/>
              </a:rPr>
              <a:t>running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latin typeface="Courier New"/>
                <a:cs typeface="Courier New"/>
              </a:rPr>
              <a:t>JobStatus</a:t>
            </a:r>
            <a:r>
              <a:rPr sz="2800" dirty="0">
                <a:latin typeface="Arial"/>
                <a:cs typeface="Arial"/>
              </a:rPr>
              <a:t>: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number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indicating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idle,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running,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held,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etc.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06612" y="5645322"/>
            <a:ext cx="5507355" cy="3206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3340" rIns="0" bIns="0" rtlCol="0">
            <a:spAutoFit/>
          </a:bodyPr>
          <a:lstStyle/>
          <a:p>
            <a:pPr marL="97790">
              <a:lnSpc>
                <a:spcPct val="100000"/>
              </a:lnSpc>
              <a:spcBef>
                <a:spcPts val="420"/>
              </a:spcBef>
            </a:pP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HTCondor</a:t>
            </a:r>
            <a:r>
              <a:rPr sz="1400" u="sng" spc="-2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Manual:</a:t>
            </a:r>
            <a:r>
              <a:rPr sz="1400" u="sng" spc="-8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Appendix</a:t>
            </a:r>
            <a:r>
              <a:rPr sz="1400" u="sng" spc="-8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A:</a:t>
            </a:r>
            <a:r>
              <a:rPr sz="14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JobStatus</a:t>
            </a:r>
            <a:r>
              <a:rPr sz="14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and</a:t>
            </a:r>
            <a:r>
              <a:rPr sz="14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HoldReason </a:t>
            </a:r>
            <a:r>
              <a:rPr sz="14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</a:rPr>
              <a:t>Codes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Automatically</a:t>
            </a:r>
            <a:r>
              <a:rPr spc="195" dirty="0"/>
              <a:t> </a:t>
            </a:r>
            <a:r>
              <a:rPr dirty="0"/>
              <a:t>Hold</a:t>
            </a:r>
            <a:r>
              <a:rPr spc="204" dirty="0"/>
              <a:t> </a:t>
            </a:r>
            <a:r>
              <a:rPr spc="50" dirty="0"/>
              <a:t>Jobs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33437" y="4334169"/>
            <a:ext cx="10130155" cy="840740"/>
            <a:chOff x="833437" y="4334169"/>
            <a:chExt cx="10130155" cy="840740"/>
          </a:xfrm>
        </p:grpSpPr>
        <p:sp>
          <p:nvSpPr>
            <p:cNvPr id="4" name="object 4"/>
            <p:cNvSpPr/>
            <p:nvPr/>
          </p:nvSpPr>
          <p:spPr>
            <a:xfrm>
              <a:off x="838200" y="4338932"/>
              <a:ext cx="10120630" cy="831215"/>
            </a:xfrm>
            <a:custGeom>
              <a:avLst/>
              <a:gdLst/>
              <a:ahLst/>
              <a:cxnLst/>
              <a:rect l="l" t="t" r="r" b="b"/>
              <a:pathLst>
                <a:path w="10120630" h="831214">
                  <a:moveTo>
                    <a:pt x="10120312" y="0"/>
                  </a:moveTo>
                  <a:lnTo>
                    <a:pt x="0" y="0"/>
                  </a:lnTo>
                  <a:lnTo>
                    <a:pt x="0" y="830996"/>
                  </a:lnTo>
                  <a:lnTo>
                    <a:pt x="10120312" y="830996"/>
                  </a:lnTo>
                  <a:lnTo>
                    <a:pt x="10120312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838200" y="4338932"/>
              <a:ext cx="10120630" cy="831215"/>
            </a:xfrm>
            <a:custGeom>
              <a:avLst/>
              <a:gdLst/>
              <a:ahLst/>
              <a:cxnLst/>
              <a:rect l="l" t="t" r="r" b="b"/>
              <a:pathLst>
                <a:path w="10120630" h="831214">
                  <a:moveTo>
                    <a:pt x="0" y="0"/>
                  </a:moveTo>
                  <a:lnTo>
                    <a:pt x="10120313" y="0"/>
                  </a:lnTo>
                  <a:lnTo>
                    <a:pt x="10120313" y="830997"/>
                  </a:lnTo>
                  <a:lnTo>
                    <a:pt x="0" y="83099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16939" y="4345940"/>
            <a:ext cx="678116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latin typeface="Courier New"/>
                <a:cs typeface="Courier New"/>
              </a:rPr>
              <a:t>periodic_hold</a:t>
            </a:r>
            <a:r>
              <a:rPr sz="2400" spc="-45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=</a:t>
            </a:r>
            <a:r>
              <a:rPr sz="2400" spc="-35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(JobStatus</a:t>
            </a:r>
            <a:r>
              <a:rPr sz="2400" spc="-30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==</a:t>
            </a:r>
            <a:r>
              <a:rPr sz="2400" spc="-35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2)</a:t>
            </a:r>
            <a:r>
              <a:rPr sz="2400" spc="-30" dirty="0">
                <a:latin typeface="Courier New"/>
                <a:cs typeface="Courier New"/>
              </a:rPr>
              <a:t> </a:t>
            </a:r>
            <a:r>
              <a:rPr sz="2400" spc="-25" dirty="0">
                <a:latin typeface="Courier New"/>
                <a:cs typeface="Courier New"/>
              </a:rPr>
              <a:t>&amp;&amp; </a:t>
            </a:r>
            <a:r>
              <a:rPr sz="2400" dirty="0">
                <a:latin typeface="Courier New"/>
                <a:cs typeface="Courier New"/>
              </a:rPr>
              <a:t>((CurrentTime</a:t>
            </a:r>
            <a:r>
              <a:rPr sz="2400" spc="-40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-</a:t>
            </a:r>
            <a:r>
              <a:rPr sz="2400" spc="-40" dirty="0">
                <a:latin typeface="Courier New"/>
                <a:cs typeface="Courier New"/>
              </a:rPr>
              <a:t> </a:t>
            </a:r>
            <a:r>
              <a:rPr sz="2400" spc="-10" dirty="0">
                <a:latin typeface="Courier New"/>
                <a:cs typeface="Courier New"/>
              </a:rPr>
              <a:t>EnteredCurrentStatus)</a:t>
            </a:r>
            <a:endParaRPr sz="2400" dirty="0">
              <a:latin typeface="Courier New"/>
              <a:cs typeface="Courier Ne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29034" y="3568906"/>
            <a:ext cx="5686425" cy="1906905"/>
            <a:chOff x="3929034" y="3568906"/>
            <a:chExt cx="5686425" cy="1906905"/>
          </a:xfrm>
        </p:grpSpPr>
        <p:sp>
          <p:nvSpPr>
            <p:cNvPr id="8" name="object 8"/>
            <p:cNvSpPr/>
            <p:nvPr/>
          </p:nvSpPr>
          <p:spPr>
            <a:xfrm>
              <a:off x="3929024" y="4047185"/>
              <a:ext cx="5686425" cy="1428115"/>
            </a:xfrm>
            <a:custGeom>
              <a:avLst/>
              <a:gdLst/>
              <a:ahLst/>
              <a:cxnLst/>
              <a:rect l="l" t="t" r="r" b="b"/>
              <a:pathLst>
                <a:path w="5686425" h="1428114">
                  <a:moveTo>
                    <a:pt x="813777" y="1291082"/>
                  </a:moveTo>
                  <a:lnTo>
                    <a:pt x="36385" y="1055662"/>
                  </a:lnTo>
                  <a:lnTo>
                    <a:pt x="64947" y="1048842"/>
                  </a:lnTo>
                  <a:lnTo>
                    <a:pt x="102768" y="1039837"/>
                  </a:lnTo>
                  <a:lnTo>
                    <a:pt x="104863" y="1036408"/>
                  </a:lnTo>
                  <a:lnTo>
                    <a:pt x="103238" y="1029589"/>
                  </a:lnTo>
                  <a:lnTo>
                    <a:pt x="99822" y="1027480"/>
                  </a:lnTo>
                  <a:lnTo>
                    <a:pt x="0" y="1051267"/>
                  </a:lnTo>
                  <a:lnTo>
                    <a:pt x="69850" y="1126439"/>
                  </a:lnTo>
                  <a:lnTo>
                    <a:pt x="73863" y="1126591"/>
                  </a:lnTo>
                  <a:lnTo>
                    <a:pt x="79006" y="1121816"/>
                  </a:lnTo>
                  <a:lnTo>
                    <a:pt x="79146" y="1117803"/>
                  </a:lnTo>
                  <a:lnTo>
                    <a:pt x="32702" y="1067816"/>
                  </a:lnTo>
                  <a:lnTo>
                    <a:pt x="810094" y="1303235"/>
                  </a:lnTo>
                  <a:lnTo>
                    <a:pt x="813777" y="1291082"/>
                  </a:lnTo>
                  <a:close/>
                </a:path>
                <a:path w="5686425" h="1428114">
                  <a:moveTo>
                    <a:pt x="4155732" y="12395"/>
                  </a:moveTo>
                  <a:lnTo>
                    <a:pt x="4152989" y="0"/>
                  </a:lnTo>
                  <a:lnTo>
                    <a:pt x="2425065" y="381330"/>
                  </a:lnTo>
                  <a:lnTo>
                    <a:pt x="2475204" y="335051"/>
                  </a:lnTo>
                  <a:lnTo>
                    <a:pt x="2475369" y="331038"/>
                  </a:lnTo>
                  <a:lnTo>
                    <a:pt x="2470620" y="325882"/>
                  </a:lnTo>
                  <a:lnTo>
                    <a:pt x="2466594" y="325716"/>
                  </a:lnTo>
                  <a:lnTo>
                    <a:pt x="2391194" y="395312"/>
                  </a:lnTo>
                  <a:lnTo>
                    <a:pt x="2488882" y="426694"/>
                  </a:lnTo>
                  <a:lnTo>
                    <a:pt x="2492451" y="424853"/>
                  </a:lnTo>
                  <a:lnTo>
                    <a:pt x="2494597" y="418185"/>
                  </a:lnTo>
                  <a:lnTo>
                    <a:pt x="2492768" y="414604"/>
                  </a:lnTo>
                  <a:lnTo>
                    <a:pt x="2443543" y="398792"/>
                  </a:lnTo>
                  <a:lnTo>
                    <a:pt x="2427795" y="393738"/>
                  </a:lnTo>
                  <a:lnTo>
                    <a:pt x="2404872" y="398792"/>
                  </a:lnTo>
                  <a:lnTo>
                    <a:pt x="2411819" y="397256"/>
                  </a:lnTo>
                  <a:lnTo>
                    <a:pt x="2427795" y="393738"/>
                  </a:lnTo>
                  <a:lnTo>
                    <a:pt x="4155732" y="12395"/>
                  </a:lnTo>
                  <a:close/>
                </a:path>
                <a:path w="5686425" h="1428114">
                  <a:moveTo>
                    <a:pt x="5686006" y="1422895"/>
                  </a:moveTo>
                  <a:lnTo>
                    <a:pt x="5564200" y="1153007"/>
                  </a:lnTo>
                  <a:lnTo>
                    <a:pt x="5619788" y="1192580"/>
                  </a:lnTo>
                  <a:lnTo>
                    <a:pt x="5623750" y="1191920"/>
                  </a:lnTo>
                  <a:lnTo>
                    <a:pt x="5627827" y="1186205"/>
                  </a:lnTo>
                  <a:lnTo>
                    <a:pt x="5627154" y="1182243"/>
                  </a:lnTo>
                  <a:lnTo>
                    <a:pt x="5556034" y="1131595"/>
                  </a:lnTo>
                  <a:lnTo>
                    <a:pt x="5543575" y="1122718"/>
                  </a:lnTo>
                  <a:lnTo>
                    <a:pt x="5532907" y="1224775"/>
                  </a:lnTo>
                  <a:lnTo>
                    <a:pt x="5535434" y="1227899"/>
                  </a:lnTo>
                  <a:lnTo>
                    <a:pt x="5542407" y="1228623"/>
                  </a:lnTo>
                  <a:lnTo>
                    <a:pt x="5545531" y="1226096"/>
                  </a:lnTo>
                  <a:lnTo>
                    <a:pt x="5552630" y="1158227"/>
                  </a:lnTo>
                  <a:lnTo>
                    <a:pt x="5674423" y="1428115"/>
                  </a:lnTo>
                  <a:lnTo>
                    <a:pt x="5686006" y="14228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7112214" y="3575256"/>
              <a:ext cx="1942464" cy="478155"/>
            </a:xfrm>
            <a:custGeom>
              <a:avLst/>
              <a:gdLst/>
              <a:ahLst/>
              <a:cxnLst/>
              <a:rect l="l" t="t" r="r" b="b"/>
              <a:pathLst>
                <a:path w="1942465" h="478154">
                  <a:moveTo>
                    <a:pt x="1862664" y="0"/>
                  </a:moveTo>
                  <a:lnTo>
                    <a:pt x="79688" y="0"/>
                  </a:lnTo>
                  <a:lnTo>
                    <a:pt x="48670" y="6262"/>
                  </a:lnTo>
                  <a:lnTo>
                    <a:pt x="23340" y="23340"/>
                  </a:lnTo>
                  <a:lnTo>
                    <a:pt x="6262" y="48670"/>
                  </a:lnTo>
                  <a:lnTo>
                    <a:pt x="0" y="79688"/>
                  </a:lnTo>
                  <a:lnTo>
                    <a:pt x="0" y="398429"/>
                  </a:lnTo>
                  <a:lnTo>
                    <a:pt x="6262" y="429447"/>
                  </a:lnTo>
                  <a:lnTo>
                    <a:pt x="23340" y="454777"/>
                  </a:lnTo>
                  <a:lnTo>
                    <a:pt x="48670" y="471855"/>
                  </a:lnTo>
                  <a:lnTo>
                    <a:pt x="79688" y="478118"/>
                  </a:lnTo>
                  <a:lnTo>
                    <a:pt x="1862664" y="478118"/>
                  </a:lnTo>
                  <a:lnTo>
                    <a:pt x="1893682" y="471855"/>
                  </a:lnTo>
                  <a:lnTo>
                    <a:pt x="1919012" y="454777"/>
                  </a:lnTo>
                  <a:lnTo>
                    <a:pt x="1936090" y="429447"/>
                  </a:lnTo>
                  <a:lnTo>
                    <a:pt x="1942353" y="398429"/>
                  </a:lnTo>
                  <a:lnTo>
                    <a:pt x="1942353" y="79688"/>
                  </a:lnTo>
                  <a:lnTo>
                    <a:pt x="1936090" y="48670"/>
                  </a:lnTo>
                  <a:lnTo>
                    <a:pt x="1919012" y="23340"/>
                  </a:lnTo>
                  <a:lnTo>
                    <a:pt x="1893682" y="6262"/>
                  </a:lnTo>
                  <a:lnTo>
                    <a:pt x="18626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112214" y="3575256"/>
              <a:ext cx="1942464" cy="478155"/>
            </a:xfrm>
            <a:custGeom>
              <a:avLst/>
              <a:gdLst/>
              <a:ahLst/>
              <a:cxnLst/>
              <a:rect l="l" t="t" r="r" b="b"/>
              <a:pathLst>
                <a:path w="1942465" h="478154">
                  <a:moveTo>
                    <a:pt x="0" y="79688"/>
                  </a:moveTo>
                  <a:lnTo>
                    <a:pt x="6262" y="48670"/>
                  </a:lnTo>
                  <a:lnTo>
                    <a:pt x="23340" y="23340"/>
                  </a:lnTo>
                  <a:lnTo>
                    <a:pt x="48670" y="6262"/>
                  </a:lnTo>
                  <a:lnTo>
                    <a:pt x="79688" y="0"/>
                  </a:lnTo>
                  <a:lnTo>
                    <a:pt x="1862664" y="0"/>
                  </a:lnTo>
                  <a:lnTo>
                    <a:pt x="1893682" y="6262"/>
                  </a:lnTo>
                  <a:lnTo>
                    <a:pt x="1919012" y="23340"/>
                  </a:lnTo>
                  <a:lnTo>
                    <a:pt x="1936090" y="48670"/>
                  </a:lnTo>
                  <a:lnTo>
                    <a:pt x="1942353" y="79688"/>
                  </a:lnTo>
                  <a:lnTo>
                    <a:pt x="1942353" y="398429"/>
                  </a:lnTo>
                  <a:lnTo>
                    <a:pt x="1936090" y="429447"/>
                  </a:lnTo>
                  <a:lnTo>
                    <a:pt x="1919012" y="454777"/>
                  </a:lnTo>
                  <a:lnTo>
                    <a:pt x="1893682" y="471855"/>
                  </a:lnTo>
                  <a:lnTo>
                    <a:pt x="1862664" y="478118"/>
                  </a:lnTo>
                  <a:lnTo>
                    <a:pt x="79688" y="478118"/>
                  </a:lnTo>
                  <a:lnTo>
                    <a:pt x="48670" y="471855"/>
                  </a:lnTo>
                  <a:lnTo>
                    <a:pt x="23340" y="454777"/>
                  </a:lnTo>
                  <a:lnTo>
                    <a:pt x="6262" y="429447"/>
                  </a:lnTo>
                  <a:lnTo>
                    <a:pt x="0" y="398429"/>
                  </a:lnTo>
                  <a:lnTo>
                    <a:pt x="0" y="7968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16939" y="1807971"/>
            <a:ext cx="10222230" cy="215519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dirty="0">
                <a:latin typeface="Arial"/>
                <a:cs typeface="Arial"/>
              </a:rPr>
              <a:t>Problem</a:t>
            </a:r>
            <a:r>
              <a:rPr sz="2800" dirty="0">
                <a:latin typeface="Arial"/>
                <a:cs typeface="Arial"/>
              </a:rPr>
              <a:t>: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55" dirty="0">
                <a:latin typeface="Arial"/>
                <a:cs typeface="Arial"/>
              </a:rPr>
              <a:t>Your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should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run in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2 hours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less,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60" dirty="0">
                <a:latin typeface="Arial"/>
                <a:cs typeface="Arial"/>
              </a:rPr>
              <a:t>but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few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jobs </a:t>
            </a:r>
            <a:r>
              <a:rPr sz="2800" spc="75" dirty="0">
                <a:latin typeface="Arial"/>
                <a:cs typeface="Arial"/>
              </a:rPr>
              <a:t>“hang”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randomly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run</a:t>
            </a:r>
            <a:r>
              <a:rPr sz="2800" spc="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days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ts val="3070"/>
              </a:lnSpc>
              <a:spcBef>
                <a:spcPts val="70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0" dirty="0">
                <a:latin typeface="Arial"/>
                <a:cs typeface="Arial"/>
              </a:rPr>
              <a:t>Solution</a:t>
            </a:r>
            <a:r>
              <a:rPr sz="2800" spc="-10" dirty="0">
                <a:latin typeface="Arial"/>
                <a:cs typeface="Arial"/>
              </a:rPr>
              <a:t>: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Put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on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hold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if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they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run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for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over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2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hours,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using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spc="-50" dirty="0">
                <a:latin typeface="Arial"/>
                <a:cs typeface="Arial"/>
              </a:rPr>
              <a:t>a</a:t>
            </a:r>
            <a:endParaRPr sz="2800" dirty="0">
              <a:latin typeface="Arial"/>
              <a:cs typeface="Arial"/>
            </a:endParaRPr>
          </a:p>
          <a:p>
            <a:pPr marL="241300">
              <a:lnSpc>
                <a:spcPts val="3070"/>
              </a:lnSpc>
            </a:pPr>
            <a:r>
              <a:rPr sz="2800" dirty="0">
                <a:latin typeface="Courier New"/>
                <a:cs typeface="Courier New"/>
              </a:rPr>
              <a:t>periodic_hold</a:t>
            </a:r>
            <a:r>
              <a:rPr sz="2800" spc="-145" dirty="0">
                <a:latin typeface="Courier New"/>
                <a:cs typeface="Courier New"/>
              </a:rPr>
              <a:t> </a:t>
            </a:r>
            <a:r>
              <a:rPr sz="2800" spc="-10" dirty="0">
                <a:latin typeface="Arial"/>
                <a:cs typeface="Arial"/>
              </a:rPr>
              <a:t>statement</a:t>
            </a:r>
            <a:endParaRPr sz="2800" dirty="0">
              <a:latin typeface="Arial"/>
              <a:cs typeface="Arial"/>
            </a:endParaRPr>
          </a:p>
          <a:p>
            <a:pPr marL="6486525">
              <a:lnSpc>
                <a:spcPct val="100000"/>
              </a:lnSpc>
              <a:spcBef>
                <a:spcPts val="1360"/>
              </a:spcBef>
            </a:pPr>
            <a:r>
              <a:rPr sz="1800" dirty="0">
                <a:latin typeface="Arial"/>
                <a:cs typeface="Arial"/>
              </a:rPr>
              <a:t>job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running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787108" y="5466331"/>
            <a:ext cx="1644650" cy="422909"/>
            <a:chOff x="8787108" y="5466331"/>
            <a:chExt cx="1644650" cy="422909"/>
          </a:xfrm>
        </p:grpSpPr>
        <p:sp>
          <p:nvSpPr>
            <p:cNvPr id="13" name="object 13"/>
            <p:cNvSpPr/>
            <p:nvPr/>
          </p:nvSpPr>
          <p:spPr>
            <a:xfrm>
              <a:off x="8793458" y="5472681"/>
              <a:ext cx="1631950" cy="410209"/>
            </a:xfrm>
            <a:custGeom>
              <a:avLst/>
              <a:gdLst/>
              <a:ahLst/>
              <a:cxnLst/>
              <a:rect l="l" t="t" r="r" b="b"/>
              <a:pathLst>
                <a:path w="1631950" h="410210">
                  <a:moveTo>
                    <a:pt x="1563254" y="0"/>
                  </a:moveTo>
                  <a:lnTo>
                    <a:pt x="68323" y="0"/>
                  </a:lnTo>
                  <a:lnTo>
                    <a:pt x="41729" y="5369"/>
                  </a:lnTo>
                  <a:lnTo>
                    <a:pt x="20011" y="20011"/>
                  </a:lnTo>
                  <a:lnTo>
                    <a:pt x="5369" y="41728"/>
                  </a:lnTo>
                  <a:lnTo>
                    <a:pt x="0" y="68323"/>
                  </a:lnTo>
                  <a:lnTo>
                    <a:pt x="0" y="341611"/>
                  </a:lnTo>
                  <a:lnTo>
                    <a:pt x="5369" y="368205"/>
                  </a:lnTo>
                  <a:lnTo>
                    <a:pt x="20011" y="389922"/>
                  </a:lnTo>
                  <a:lnTo>
                    <a:pt x="41729" y="404565"/>
                  </a:lnTo>
                  <a:lnTo>
                    <a:pt x="68323" y="409934"/>
                  </a:lnTo>
                  <a:lnTo>
                    <a:pt x="1563254" y="409934"/>
                  </a:lnTo>
                  <a:lnTo>
                    <a:pt x="1589849" y="404565"/>
                  </a:lnTo>
                  <a:lnTo>
                    <a:pt x="1611566" y="389922"/>
                  </a:lnTo>
                  <a:lnTo>
                    <a:pt x="1626208" y="368205"/>
                  </a:lnTo>
                  <a:lnTo>
                    <a:pt x="1631577" y="341611"/>
                  </a:lnTo>
                  <a:lnTo>
                    <a:pt x="1631577" y="68323"/>
                  </a:lnTo>
                  <a:lnTo>
                    <a:pt x="1626208" y="41728"/>
                  </a:lnTo>
                  <a:lnTo>
                    <a:pt x="1611566" y="20011"/>
                  </a:lnTo>
                  <a:lnTo>
                    <a:pt x="1589849" y="5369"/>
                  </a:lnTo>
                  <a:lnTo>
                    <a:pt x="15632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793458" y="5472681"/>
              <a:ext cx="1631950" cy="410209"/>
            </a:xfrm>
            <a:custGeom>
              <a:avLst/>
              <a:gdLst/>
              <a:ahLst/>
              <a:cxnLst/>
              <a:rect l="l" t="t" r="r" b="b"/>
              <a:pathLst>
                <a:path w="1631950" h="410210">
                  <a:moveTo>
                    <a:pt x="0" y="68323"/>
                  </a:moveTo>
                  <a:lnTo>
                    <a:pt x="5369" y="41728"/>
                  </a:lnTo>
                  <a:lnTo>
                    <a:pt x="20011" y="20011"/>
                  </a:lnTo>
                  <a:lnTo>
                    <a:pt x="41728" y="5369"/>
                  </a:lnTo>
                  <a:lnTo>
                    <a:pt x="68323" y="0"/>
                  </a:lnTo>
                  <a:lnTo>
                    <a:pt x="1563254" y="0"/>
                  </a:lnTo>
                  <a:lnTo>
                    <a:pt x="1589848" y="5369"/>
                  </a:lnTo>
                  <a:lnTo>
                    <a:pt x="1611565" y="20011"/>
                  </a:lnTo>
                  <a:lnTo>
                    <a:pt x="1626207" y="41728"/>
                  </a:lnTo>
                  <a:lnTo>
                    <a:pt x="1631577" y="68323"/>
                  </a:lnTo>
                  <a:lnTo>
                    <a:pt x="1631577" y="341611"/>
                  </a:lnTo>
                  <a:lnTo>
                    <a:pt x="1626207" y="368206"/>
                  </a:lnTo>
                  <a:lnTo>
                    <a:pt x="1611565" y="389923"/>
                  </a:lnTo>
                  <a:lnTo>
                    <a:pt x="1589848" y="404565"/>
                  </a:lnTo>
                  <a:lnTo>
                    <a:pt x="1563254" y="409935"/>
                  </a:lnTo>
                  <a:lnTo>
                    <a:pt x="68323" y="409935"/>
                  </a:lnTo>
                  <a:lnTo>
                    <a:pt x="41728" y="404565"/>
                  </a:lnTo>
                  <a:lnTo>
                    <a:pt x="20011" y="389923"/>
                  </a:lnTo>
                  <a:lnTo>
                    <a:pt x="5369" y="368206"/>
                  </a:lnTo>
                  <a:lnTo>
                    <a:pt x="0" y="341611"/>
                  </a:lnTo>
                  <a:lnTo>
                    <a:pt x="0" y="6832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854310" y="4714747"/>
            <a:ext cx="2946400" cy="1113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ourier New"/>
                <a:cs typeface="Courier New"/>
              </a:rPr>
              <a:t>&gt;</a:t>
            </a:r>
            <a:r>
              <a:rPr sz="2400" spc="-15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(60</a:t>
            </a:r>
            <a:r>
              <a:rPr sz="2400" spc="-15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*</a:t>
            </a:r>
            <a:r>
              <a:rPr sz="2400" spc="-10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60</a:t>
            </a:r>
            <a:r>
              <a:rPr sz="2400" spc="-15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*</a:t>
            </a:r>
            <a:r>
              <a:rPr sz="2400" spc="-10" dirty="0">
                <a:latin typeface="Courier New"/>
                <a:cs typeface="Courier New"/>
              </a:rPr>
              <a:t> </a:t>
            </a:r>
            <a:r>
              <a:rPr sz="2400" spc="-25" dirty="0">
                <a:latin typeface="Courier New"/>
                <a:cs typeface="Courier New"/>
              </a:rPr>
              <a:t>2))</a:t>
            </a:r>
            <a:endParaRPr sz="24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100" dirty="0">
              <a:latin typeface="Courier New"/>
              <a:cs typeface="Courier New"/>
            </a:endParaRPr>
          </a:p>
          <a:p>
            <a:pPr marL="1373505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2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hours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155331" y="5337994"/>
            <a:ext cx="3171825" cy="700405"/>
            <a:chOff x="3155331" y="5337994"/>
            <a:chExt cx="3171825" cy="700405"/>
          </a:xfrm>
        </p:grpSpPr>
        <p:sp>
          <p:nvSpPr>
            <p:cNvPr id="17" name="object 17"/>
            <p:cNvSpPr/>
            <p:nvPr/>
          </p:nvSpPr>
          <p:spPr>
            <a:xfrm>
              <a:off x="3161681" y="5344344"/>
              <a:ext cx="3159125" cy="687705"/>
            </a:xfrm>
            <a:custGeom>
              <a:avLst/>
              <a:gdLst/>
              <a:ahLst/>
              <a:cxnLst/>
              <a:rect l="l" t="t" r="r" b="b"/>
              <a:pathLst>
                <a:path w="3159125" h="687704">
                  <a:moveTo>
                    <a:pt x="3044016" y="0"/>
                  </a:moveTo>
                  <a:lnTo>
                    <a:pt x="114550" y="0"/>
                  </a:lnTo>
                  <a:lnTo>
                    <a:pt x="69962" y="9001"/>
                  </a:lnTo>
                  <a:lnTo>
                    <a:pt x="33551" y="33550"/>
                  </a:lnTo>
                  <a:lnTo>
                    <a:pt x="9001" y="69961"/>
                  </a:lnTo>
                  <a:lnTo>
                    <a:pt x="0" y="114550"/>
                  </a:lnTo>
                  <a:lnTo>
                    <a:pt x="0" y="572743"/>
                  </a:lnTo>
                  <a:lnTo>
                    <a:pt x="9001" y="617331"/>
                  </a:lnTo>
                  <a:lnTo>
                    <a:pt x="33551" y="653742"/>
                  </a:lnTo>
                  <a:lnTo>
                    <a:pt x="69962" y="678291"/>
                  </a:lnTo>
                  <a:lnTo>
                    <a:pt x="114550" y="687293"/>
                  </a:lnTo>
                  <a:lnTo>
                    <a:pt x="3044016" y="687293"/>
                  </a:lnTo>
                  <a:lnTo>
                    <a:pt x="3088603" y="678291"/>
                  </a:lnTo>
                  <a:lnTo>
                    <a:pt x="3125014" y="653742"/>
                  </a:lnTo>
                  <a:lnTo>
                    <a:pt x="3149563" y="617331"/>
                  </a:lnTo>
                  <a:lnTo>
                    <a:pt x="3158564" y="572743"/>
                  </a:lnTo>
                  <a:lnTo>
                    <a:pt x="3158564" y="114550"/>
                  </a:lnTo>
                  <a:lnTo>
                    <a:pt x="3149563" y="69961"/>
                  </a:lnTo>
                  <a:lnTo>
                    <a:pt x="3125014" y="33550"/>
                  </a:lnTo>
                  <a:lnTo>
                    <a:pt x="3088603" y="9001"/>
                  </a:lnTo>
                  <a:lnTo>
                    <a:pt x="3044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3161681" y="5344344"/>
              <a:ext cx="3159125" cy="687705"/>
            </a:xfrm>
            <a:custGeom>
              <a:avLst/>
              <a:gdLst/>
              <a:ahLst/>
              <a:cxnLst/>
              <a:rect l="l" t="t" r="r" b="b"/>
              <a:pathLst>
                <a:path w="3159125" h="687704">
                  <a:moveTo>
                    <a:pt x="0" y="114550"/>
                  </a:moveTo>
                  <a:lnTo>
                    <a:pt x="9001" y="69962"/>
                  </a:lnTo>
                  <a:lnTo>
                    <a:pt x="33550" y="33550"/>
                  </a:lnTo>
                  <a:lnTo>
                    <a:pt x="69961" y="9001"/>
                  </a:lnTo>
                  <a:lnTo>
                    <a:pt x="114549" y="0"/>
                  </a:lnTo>
                  <a:lnTo>
                    <a:pt x="3044015" y="0"/>
                  </a:lnTo>
                  <a:lnTo>
                    <a:pt x="3088602" y="9001"/>
                  </a:lnTo>
                  <a:lnTo>
                    <a:pt x="3125014" y="33550"/>
                  </a:lnTo>
                  <a:lnTo>
                    <a:pt x="3149563" y="69962"/>
                  </a:lnTo>
                  <a:lnTo>
                    <a:pt x="3158565" y="114550"/>
                  </a:lnTo>
                  <a:lnTo>
                    <a:pt x="3158565" y="572743"/>
                  </a:lnTo>
                  <a:lnTo>
                    <a:pt x="3149563" y="617331"/>
                  </a:lnTo>
                  <a:lnTo>
                    <a:pt x="3125014" y="653743"/>
                  </a:lnTo>
                  <a:lnTo>
                    <a:pt x="3088602" y="678292"/>
                  </a:lnTo>
                  <a:lnTo>
                    <a:pt x="3044015" y="687294"/>
                  </a:lnTo>
                  <a:lnTo>
                    <a:pt x="114549" y="687294"/>
                  </a:lnTo>
                  <a:lnTo>
                    <a:pt x="69961" y="678292"/>
                  </a:lnTo>
                  <a:lnTo>
                    <a:pt x="33550" y="653743"/>
                  </a:lnTo>
                  <a:lnTo>
                    <a:pt x="9001" y="617331"/>
                  </a:lnTo>
                  <a:lnTo>
                    <a:pt x="0" y="572743"/>
                  </a:lnTo>
                  <a:lnTo>
                    <a:pt x="0" y="11455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375714" y="5400547"/>
            <a:ext cx="273113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74650" marR="5080" indent="-361950">
              <a:lnSpc>
                <a:spcPts val="2110"/>
              </a:lnSpc>
              <a:spcBef>
                <a:spcPts val="210"/>
              </a:spcBef>
            </a:pPr>
            <a:r>
              <a:rPr sz="1800" dirty="0">
                <a:latin typeface="Arial"/>
                <a:cs typeface="Arial"/>
              </a:rPr>
              <a:t>How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long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job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been </a:t>
            </a:r>
            <a:r>
              <a:rPr sz="1800" dirty="0">
                <a:latin typeface="Arial"/>
                <a:cs typeface="Arial"/>
              </a:rPr>
              <a:t>running,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seconds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95</a:t>
            </a:fld>
            <a:endParaRPr spc="-25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Automatically</a:t>
            </a:r>
            <a:r>
              <a:rPr spc="20" dirty="0"/>
              <a:t> </a:t>
            </a:r>
            <a:r>
              <a:rPr spc="-60" dirty="0"/>
              <a:t>Release</a:t>
            </a:r>
            <a:r>
              <a:rPr spc="20" dirty="0"/>
              <a:t> </a:t>
            </a:r>
            <a:r>
              <a:rPr spc="50" dirty="0"/>
              <a:t>Jobs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807971"/>
            <a:ext cx="9654540" cy="170815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3000"/>
              </a:lnSpc>
              <a:spcBef>
                <a:spcPts val="5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dirty="0">
                <a:latin typeface="Arial"/>
                <a:cs typeface="Arial"/>
              </a:rPr>
              <a:t>Problem</a:t>
            </a:r>
            <a:r>
              <a:rPr sz="2800" b="1" spc="-3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(related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75" dirty="0">
                <a:latin typeface="Arial"/>
                <a:cs typeface="Arial"/>
              </a:rPr>
              <a:t>to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previous):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few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are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being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held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for </a:t>
            </a:r>
            <a:r>
              <a:rPr sz="2800" dirty="0">
                <a:latin typeface="Arial"/>
                <a:cs typeface="Arial"/>
              </a:rPr>
              <a:t>running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long;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they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will</a:t>
            </a:r>
            <a:r>
              <a:rPr sz="2800" spc="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complete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if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they</a:t>
            </a:r>
            <a:r>
              <a:rPr sz="2800" spc="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run</a:t>
            </a:r>
            <a:r>
              <a:rPr sz="2800" spc="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again.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ts val="3070"/>
              </a:lnSpc>
              <a:spcBef>
                <a:spcPts val="70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0" dirty="0">
                <a:latin typeface="Arial"/>
                <a:cs typeface="Arial"/>
              </a:rPr>
              <a:t>Solution</a:t>
            </a:r>
            <a:r>
              <a:rPr sz="2800" spc="-10" dirty="0">
                <a:latin typeface="Arial"/>
                <a:cs typeface="Arial"/>
              </a:rPr>
              <a:t>: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automatically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release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those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held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-50" dirty="0">
                <a:latin typeface="Arial"/>
                <a:cs typeface="Arial"/>
              </a:rPr>
              <a:t>a</a:t>
            </a:r>
            <a:endParaRPr sz="2800" dirty="0">
              <a:latin typeface="Arial"/>
              <a:cs typeface="Arial"/>
            </a:endParaRPr>
          </a:p>
          <a:p>
            <a:pPr marL="241300">
              <a:lnSpc>
                <a:spcPts val="3070"/>
              </a:lnSpc>
            </a:pPr>
            <a:r>
              <a:rPr sz="2800" dirty="0">
                <a:latin typeface="Courier New"/>
                <a:cs typeface="Courier New"/>
              </a:rPr>
              <a:t>periodic_release</a:t>
            </a:r>
            <a:r>
              <a:rPr sz="2800" spc="65" dirty="0">
                <a:latin typeface="Courier New"/>
                <a:cs typeface="Courier New"/>
              </a:rPr>
              <a:t> </a:t>
            </a:r>
            <a:r>
              <a:rPr sz="2800" dirty="0">
                <a:latin typeface="Arial"/>
                <a:cs typeface="Arial"/>
              </a:rPr>
              <a:t>option,</a:t>
            </a:r>
            <a:r>
              <a:rPr sz="2800" spc="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up</a:t>
            </a:r>
            <a:r>
              <a:rPr sz="2800" spc="30" dirty="0">
                <a:latin typeface="Arial"/>
                <a:cs typeface="Arial"/>
              </a:rPr>
              <a:t> </a:t>
            </a:r>
            <a:r>
              <a:rPr sz="2800" spc="70" dirty="0">
                <a:latin typeface="Arial"/>
                <a:cs typeface="Arial"/>
              </a:rPr>
              <a:t>to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3</a:t>
            </a:r>
            <a:r>
              <a:rPr sz="2800" spc="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times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43673" y="4425033"/>
            <a:ext cx="8648065" cy="840740"/>
            <a:chOff x="1643673" y="4425033"/>
            <a:chExt cx="8648065" cy="840740"/>
          </a:xfrm>
        </p:grpSpPr>
        <p:sp>
          <p:nvSpPr>
            <p:cNvPr id="5" name="object 5"/>
            <p:cNvSpPr/>
            <p:nvPr/>
          </p:nvSpPr>
          <p:spPr>
            <a:xfrm>
              <a:off x="1648435" y="4429795"/>
              <a:ext cx="8638540" cy="831215"/>
            </a:xfrm>
            <a:custGeom>
              <a:avLst/>
              <a:gdLst/>
              <a:ahLst/>
              <a:cxnLst/>
              <a:rect l="l" t="t" r="r" b="b"/>
              <a:pathLst>
                <a:path w="8638540" h="831214">
                  <a:moveTo>
                    <a:pt x="8637953" y="0"/>
                  </a:moveTo>
                  <a:lnTo>
                    <a:pt x="0" y="0"/>
                  </a:lnTo>
                  <a:lnTo>
                    <a:pt x="0" y="830996"/>
                  </a:lnTo>
                  <a:lnTo>
                    <a:pt x="8637953" y="830996"/>
                  </a:lnTo>
                  <a:lnTo>
                    <a:pt x="8637953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648435" y="4429795"/>
              <a:ext cx="8638540" cy="831215"/>
            </a:xfrm>
            <a:custGeom>
              <a:avLst/>
              <a:gdLst/>
              <a:ahLst/>
              <a:cxnLst/>
              <a:rect l="l" t="t" r="r" b="b"/>
              <a:pathLst>
                <a:path w="8638540" h="831214">
                  <a:moveTo>
                    <a:pt x="0" y="0"/>
                  </a:moveTo>
                  <a:lnTo>
                    <a:pt x="8637954" y="0"/>
                  </a:lnTo>
                  <a:lnTo>
                    <a:pt x="8637954" y="830997"/>
                  </a:lnTo>
                  <a:lnTo>
                    <a:pt x="0" y="83099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204050" y="4437379"/>
            <a:ext cx="14859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ourier New"/>
                <a:cs typeface="Courier New"/>
              </a:rPr>
              <a:t>==</a:t>
            </a:r>
            <a:r>
              <a:rPr sz="2400" spc="-15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5)</a:t>
            </a:r>
            <a:r>
              <a:rPr sz="2400" spc="-15" dirty="0">
                <a:latin typeface="Courier New"/>
                <a:cs typeface="Courier New"/>
              </a:rPr>
              <a:t> </a:t>
            </a:r>
            <a:r>
              <a:rPr sz="2400" spc="-35" dirty="0">
                <a:latin typeface="Courier New"/>
                <a:cs typeface="Courier New"/>
              </a:rPr>
              <a:t>&amp;&amp;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27175" y="4437379"/>
            <a:ext cx="532003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60070" marR="5080" indent="-548005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latin typeface="Courier New"/>
                <a:cs typeface="Courier New"/>
              </a:rPr>
              <a:t>periodic_release</a:t>
            </a:r>
            <a:r>
              <a:rPr sz="2400" spc="-60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=</a:t>
            </a:r>
            <a:r>
              <a:rPr sz="2400" spc="-45" dirty="0">
                <a:latin typeface="Courier New"/>
                <a:cs typeface="Courier New"/>
              </a:rPr>
              <a:t> </a:t>
            </a:r>
            <a:r>
              <a:rPr sz="2400" spc="-10" dirty="0">
                <a:latin typeface="Courier New"/>
                <a:cs typeface="Courier New"/>
              </a:rPr>
              <a:t>(JobStatus (HoldReasonCode</a:t>
            </a:r>
            <a:endParaRPr sz="2400" dirty="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95863" y="4806188"/>
            <a:ext cx="14859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ourier New"/>
                <a:cs typeface="Courier New"/>
              </a:rPr>
              <a:t>==</a:t>
            </a:r>
            <a:r>
              <a:rPr sz="2400" spc="-15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3)</a:t>
            </a:r>
            <a:r>
              <a:rPr sz="2400" spc="-15" dirty="0">
                <a:latin typeface="Courier New"/>
                <a:cs typeface="Courier New"/>
              </a:rPr>
              <a:t> </a:t>
            </a:r>
            <a:r>
              <a:rPr sz="2400" spc="-35" dirty="0">
                <a:latin typeface="Courier New"/>
                <a:cs typeface="Courier New"/>
              </a:rPr>
              <a:t>&amp;&amp;</a:t>
            </a:r>
            <a:endParaRPr sz="2400" dirty="0">
              <a:latin typeface="Courier New"/>
              <a:cs typeface="Courier New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453722" y="3755885"/>
            <a:ext cx="5292090" cy="1800860"/>
            <a:chOff x="3453722" y="3755885"/>
            <a:chExt cx="5292090" cy="1800860"/>
          </a:xfrm>
        </p:grpSpPr>
        <p:sp>
          <p:nvSpPr>
            <p:cNvPr id="11" name="object 11"/>
            <p:cNvSpPr/>
            <p:nvPr/>
          </p:nvSpPr>
          <p:spPr>
            <a:xfrm>
              <a:off x="3453714" y="4234383"/>
              <a:ext cx="4997450" cy="1322705"/>
            </a:xfrm>
            <a:custGeom>
              <a:avLst/>
              <a:gdLst/>
              <a:ahLst/>
              <a:cxnLst/>
              <a:rect l="l" t="t" r="r" b="b"/>
              <a:pathLst>
                <a:path w="4997450" h="1322704">
                  <a:moveTo>
                    <a:pt x="1165072" y="961415"/>
                  </a:moveTo>
                  <a:lnTo>
                    <a:pt x="1154823" y="958926"/>
                  </a:lnTo>
                  <a:lnTo>
                    <a:pt x="1065377" y="937133"/>
                  </a:lnTo>
                  <a:lnTo>
                    <a:pt x="1061935" y="939228"/>
                  </a:lnTo>
                  <a:lnTo>
                    <a:pt x="1060284" y="946035"/>
                  </a:lnTo>
                  <a:lnTo>
                    <a:pt x="1062367" y="949477"/>
                  </a:lnTo>
                  <a:lnTo>
                    <a:pt x="1128661" y="965619"/>
                  </a:lnTo>
                  <a:lnTo>
                    <a:pt x="0" y="1301369"/>
                  </a:lnTo>
                  <a:lnTo>
                    <a:pt x="3619" y="1313535"/>
                  </a:lnTo>
                  <a:lnTo>
                    <a:pt x="1132281" y="977798"/>
                  </a:lnTo>
                  <a:lnTo>
                    <a:pt x="1085596" y="1027557"/>
                  </a:lnTo>
                  <a:lnTo>
                    <a:pt x="1085723" y="1031570"/>
                  </a:lnTo>
                  <a:lnTo>
                    <a:pt x="1090841" y="1036370"/>
                  </a:lnTo>
                  <a:lnTo>
                    <a:pt x="1094854" y="1036243"/>
                  </a:lnTo>
                  <a:lnTo>
                    <a:pt x="1165072" y="961415"/>
                  </a:lnTo>
                  <a:close/>
                </a:path>
                <a:path w="4997450" h="1322704">
                  <a:moveTo>
                    <a:pt x="4465802" y="11950"/>
                  </a:moveTo>
                  <a:lnTo>
                    <a:pt x="4461497" y="0"/>
                  </a:lnTo>
                  <a:lnTo>
                    <a:pt x="3673538" y="283679"/>
                  </a:lnTo>
                  <a:lnTo>
                    <a:pt x="3717340" y="231368"/>
                  </a:lnTo>
                  <a:lnTo>
                    <a:pt x="3716985" y="227368"/>
                  </a:lnTo>
                  <a:lnTo>
                    <a:pt x="3711613" y="222859"/>
                  </a:lnTo>
                  <a:lnTo>
                    <a:pt x="3707612" y="223215"/>
                  </a:lnTo>
                  <a:lnTo>
                    <a:pt x="3641725" y="301879"/>
                  </a:lnTo>
                  <a:lnTo>
                    <a:pt x="3742639" y="320509"/>
                  </a:lnTo>
                  <a:lnTo>
                    <a:pt x="3745941" y="318223"/>
                  </a:lnTo>
                  <a:lnTo>
                    <a:pt x="3747224" y="311327"/>
                  </a:lnTo>
                  <a:lnTo>
                    <a:pt x="3744938" y="308013"/>
                  </a:lnTo>
                  <a:lnTo>
                    <a:pt x="3720960" y="303593"/>
                  </a:lnTo>
                  <a:lnTo>
                    <a:pt x="3677843" y="295630"/>
                  </a:lnTo>
                  <a:lnTo>
                    <a:pt x="4465802" y="11950"/>
                  </a:lnTo>
                  <a:close/>
                </a:path>
                <a:path w="4997450" h="1322704">
                  <a:moveTo>
                    <a:pt x="4997310" y="1115021"/>
                  </a:moveTo>
                  <a:lnTo>
                    <a:pt x="4952949" y="1038987"/>
                  </a:lnTo>
                  <a:lnTo>
                    <a:pt x="4945608" y="1026388"/>
                  </a:lnTo>
                  <a:lnTo>
                    <a:pt x="4893907" y="1115021"/>
                  </a:lnTo>
                  <a:lnTo>
                    <a:pt x="4894923" y="1118908"/>
                  </a:lnTo>
                  <a:lnTo>
                    <a:pt x="4900981" y="1122438"/>
                  </a:lnTo>
                  <a:lnTo>
                    <a:pt x="4904867" y="1121410"/>
                  </a:lnTo>
                  <a:lnTo>
                    <a:pt x="4939258" y="1062482"/>
                  </a:lnTo>
                  <a:lnTo>
                    <a:pt x="4939258" y="1322311"/>
                  </a:lnTo>
                  <a:lnTo>
                    <a:pt x="4951958" y="1322311"/>
                  </a:lnTo>
                  <a:lnTo>
                    <a:pt x="4951958" y="1062482"/>
                  </a:lnTo>
                  <a:lnTo>
                    <a:pt x="4986337" y="1121422"/>
                  </a:lnTo>
                  <a:lnTo>
                    <a:pt x="4990223" y="1122438"/>
                  </a:lnTo>
                  <a:lnTo>
                    <a:pt x="4996281" y="1118908"/>
                  </a:lnTo>
                  <a:lnTo>
                    <a:pt x="4997310" y="11150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095476" y="3762235"/>
              <a:ext cx="1644014" cy="478155"/>
            </a:xfrm>
            <a:custGeom>
              <a:avLst/>
              <a:gdLst/>
              <a:ahLst/>
              <a:cxnLst/>
              <a:rect l="l" t="t" r="r" b="b"/>
              <a:pathLst>
                <a:path w="1644015" h="478154">
                  <a:moveTo>
                    <a:pt x="1564098" y="0"/>
                  </a:moveTo>
                  <a:lnTo>
                    <a:pt x="79686" y="0"/>
                  </a:lnTo>
                  <a:lnTo>
                    <a:pt x="48668" y="6262"/>
                  </a:lnTo>
                  <a:lnTo>
                    <a:pt x="23339" y="23339"/>
                  </a:lnTo>
                  <a:lnTo>
                    <a:pt x="6262" y="48669"/>
                  </a:lnTo>
                  <a:lnTo>
                    <a:pt x="0" y="79687"/>
                  </a:lnTo>
                  <a:lnTo>
                    <a:pt x="0" y="398430"/>
                  </a:lnTo>
                  <a:lnTo>
                    <a:pt x="6262" y="429448"/>
                  </a:lnTo>
                  <a:lnTo>
                    <a:pt x="23339" y="454777"/>
                  </a:lnTo>
                  <a:lnTo>
                    <a:pt x="48668" y="471855"/>
                  </a:lnTo>
                  <a:lnTo>
                    <a:pt x="79686" y="478118"/>
                  </a:lnTo>
                  <a:lnTo>
                    <a:pt x="1564098" y="478118"/>
                  </a:lnTo>
                  <a:lnTo>
                    <a:pt x="1595117" y="471855"/>
                  </a:lnTo>
                  <a:lnTo>
                    <a:pt x="1620446" y="454777"/>
                  </a:lnTo>
                  <a:lnTo>
                    <a:pt x="1637524" y="429448"/>
                  </a:lnTo>
                  <a:lnTo>
                    <a:pt x="1643786" y="398430"/>
                  </a:lnTo>
                  <a:lnTo>
                    <a:pt x="1643786" y="79687"/>
                  </a:lnTo>
                  <a:lnTo>
                    <a:pt x="1637524" y="48669"/>
                  </a:lnTo>
                  <a:lnTo>
                    <a:pt x="1620446" y="23339"/>
                  </a:lnTo>
                  <a:lnTo>
                    <a:pt x="1595117" y="6262"/>
                  </a:lnTo>
                  <a:lnTo>
                    <a:pt x="15640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095476" y="3762235"/>
              <a:ext cx="1644014" cy="478155"/>
            </a:xfrm>
            <a:custGeom>
              <a:avLst/>
              <a:gdLst/>
              <a:ahLst/>
              <a:cxnLst/>
              <a:rect l="l" t="t" r="r" b="b"/>
              <a:pathLst>
                <a:path w="1644015" h="478154">
                  <a:moveTo>
                    <a:pt x="0" y="79687"/>
                  </a:moveTo>
                  <a:lnTo>
                    <a:pt x="6262" y="48669"/>
                  </a:lnTo>
                  <a:lnTo>
                    <a:pt x="23339" y="23339"/>
                  </a:lnTo>
                  <a:lnTo>
                    <a:pt x="48669" y="6262"/>
                  </a:lnTo>
                  <a:lnTo>
                    <a:pt x="79686" y="0"/>
                  </a:lnTo>
                  <a:lnTo>
                    <a:pt x="1564100" y="0"/>
                  </a:lnTo>
                  <a:lnTo>
                    <a:pt x="1595117" y="6262"/>
                  </a:lnTo>
                  <a:lnTo>
                    <a:pt x="1620447" y="23339"/>
                  </a:lnTo>
                  <a:lnTo>
                    <a:pt x="1637524" y="48669"/>
                  </a:lnTo>
                  <a:lnTo>
                    <a:pt x="1643787" y="79687"/>
                  </a:lnTo>
                  <a:lnTo>
                    <a:pt x="1643787" y="398430"/>
                  </a:lnTo>
                  <a:lnTo>
                    <a:pt x="1637524" y="429448"/>
                  </a:lnTo>
                  <a:lnTo>
                    <a:pt x="1620447" y="454778"/>
                  </a:lnTo>
                  <a:lnTo>
                    <a:pt x="1595117" y="471855"/>
                  </a:lnTo>
                  <a:lnTo>
                    <a:pt x="1564100" y="478118"/>
                  </a:lnTo>
                  <a:lnTo>
                    <a:pt x="79686" y="478118"/>
                  </a:lnTo>
                  <a:lnTo>
                    <a:pt x="48669" y="471855"/>
                  </a:lnTo>
                  <a:lnTo>
                    <a:pt x="23339" y="454778"/>
                  </a:lnTo>
                  <a:lnTo>
                    <a:pt x="6262" y="429448"/>
                  </a:lnTo>
                  <a:lnTo>
                    <a:pt x="0" y="398430"/>
                  </a:lnTo>
                  <a:lnTo>
                    <a:pt x="0" y="7968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390319" y="3852164"/>
            <a:ext cx="1054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job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held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204281" y="5535479"/>
            <a:ext cx="2502535" cy="657225"/>
            <a:chOff x="2204281" y="5535479"/>
            <a:chExt cx="2502535" cy="657225"/>
          </a:xfrm>
        </p:grpSpPr>
        <p:sp>
          <p:nvSpPr>
            <p:cNvPr id="16" name="object 16"/>
            <p:cNvSpPr/>
            <p:nvPr/>
          </p:nvSpPr>
          <p:spPr>
            <a:xfrm>
              <a:off x="2210631" y="5541829"/>
              <a:ext cx="2489835" cy="644525"/>
            </a:xfrm>
            <a:custGeom>
              <a:avLst/>
              <a:gdLst/>
              <a:ahLst/>
              <a:cxnLst/>
              <a:rect l="l" t="t" r="r" b="b"/>
              <a:pathLst>
                <a:path w="2489835" h="644525">
                  <a:moveTo>
                    <a:pt x="2382406" y="0"/>
                  </a:moveTo>
                  <a:lnTo>
                    <a:pt x="107396" y="0"/>
                  </a:lnTo>
                  <a:lnTo>
                    <a:pt x="65592" y="8439"/>
                  </a:lnTo>
                  <a:lnTo>
                    <a:pt x="31455" y="31455"/>
                  </a:lnTo>
                  <a:lnTo>
                    <a:pt x="8439" y="65592"/>
                  </a:lnTo>
                  <a:lnTo>
                    <a:pt x="0" y="107395"/>
                  </a:lnTo>
                  <a:lnTo>
                    <a:pt x="0" y="536965"/>
                  </a:lnTo>
                  <a:lnTo>
                    <a:pt x="8439" y="578769"/>
                  </a:lnTo>
                  <a:lnTo>
                    <a:pt x="31455" y="612906"/>
                  </a:lnTo>
                  <a:lnTo>
                    <a:pt x="65592" y="635922"/>
                  </a:lnTo>
                  <a:lnTo>
                    <a:pt x="107396" y="644361"/>
                  </a:lnTo>
                  <a:lnTo>
                    <a:pt x="2382406" y="644361"/>
                  </a:lnTo>
                  <a:lnTo>
                    <a:pt x="2424210" y="635922"/>
                  </a:lnTo>
                  <a:lnTo>
                    <a:pt x="2458347" y="612906"/>
                  </a:lnTo>
                  <a:lnTo>
                    <a:pt x="2481363" y="578769"/>
                  </a:lnTo>
                  <a:lnTo>
                    <a:pt x="2489803" y="536965"/>
                  </a:lnTo>
                  <a:lnTo>
                    <a:pt x="2489803" y="107395"/>
                  </a:lnTo>
                  <a:lnTo>
                    <a:pt x="2481363" y="65592"/>
                  </a:lnTo>
                  <a:lnTo>
                    <a:pt x="2458347" y="31455"/>
                  </a:lnTo>
                  <a:lnTo>
                    <a:pt x="2424210" y="8439"/>
                  </a:lnTo>
                  <a:lnTo>
                    <a:pt x="23824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2210631" y="5541829"/>
              <a:ext cx="2489835" cy="644525"/>
            </a:xfrm>
            <a:custGeom>
              <a:avLst/>
              <a:gdLst/>
              <a:ahLst/>
              <a:cxnLst/>
              <a:rect l="l" t="t" r="r" b="b"/>
              <a:pathLst>
                <a:path w="2489835" h="644525">
                  <a:moveTo>
                    <a:pt x="0" y="107395"/>
                  </a:moveTo>
                  <a:lnTo>
                    <a:pt x="8439" y="65592"/>
                  </a:lnTo>
                  <a:lnTo>
                    <a:pt x="31455" y="31455"/>
                  </a:lnTo>
                  <a:lnTo>
                    <a:pt x="65592" y="8439"/>
                  </a:lnTo>
                  <a:lnTo>
                    <a:pt x="107395" y="0"/>
                  </a:lnTo>
                  <a:lnTo>
                    <a:pt x="2382407" y="0"/>
                  </a:lnTo>
                  <a:lnTo>
                    <a:pt x="2424210" y="8439"/>
                  </a:lnTo>
                  <a:lnTo>
                    <a:pt x="2458347" y="31455"/>
                  </a:lnTo>
                  <a:lnTo>
                    <a:pt x="2481363" y="65592"/>
                  </a:lnTo>
                  <a:lnTo>
                    <a:pt x="2489803" y="107395"/>
                  </a:lnTo>
                  <a:lnTo>
                    <a:pt x="2489803" y="536966"/>
                  </a:lnTo>
                  <a:lnTo>
                    <a:pt x="2481363" y="578769"/>
                  </a:lnTo>
                  <a:lnTo>
                    <a:pt x="2458347" y="612906"/>
                  </a:lnTo>
                  <a:lnTo>
                    <a:pt x="2424210" y="635922"/>
                  </a:lnTo>
                  <a:lnTo>
                    <a:pt x="2382407" y="644362"/>
                  </a:lnTo>
                  <a:lnTo>
                    <a:pt x="107395" y="644362"/>
                  </a:lnTo>
                  <a:lnTo>
                    <a:pt x="65592" y="635922"/>
                  </a:lnTo>
                  <a:lnTo>
                    <a:pt x="31455" y="612906"/>
                  </a:lnTo>
                  <a:lnTo>
                    <a:pt x="8439" y="578769"/>
                  </a:lnTo>
                  <a:lnTo>
                    <a:pt x="0" y="536966"/>
                  </a:lnTo>
                  <a:lnTo>
                    <a:pt x="0" y="10739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458584" y="5577332"/>
            <a:ext cx="199453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65100" marR="5080" indent="-152400">
              <a:lnSpc>
                <a:spcPts val="2090"/>
              </a:lnSpc>
              <a:spcBef>
                <a:spcPts val="225"/>
              </a:spcBef>
            </a:pPr>
            <a:r>
              <a:rPr sz="1800" dirty="0">
                <a:latin typeface="Arial"/>
                <a:cs typeface="Arial"/>
              </a:rPr>
              <a:t>job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was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put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hold </a:t>
            </a:r>
            <a:r>
              <a:rPr sz="1800" dirty="0">
                <a:latin typeface="Arial"/>
                <a:cs typeface="Arial"/>
              </a:rPr>
              <a:t>by</a:t>
            </a:r>
            <a:r>
              <a:rPr sz="1800" spc="-10" dirty="0">
                <a:latin typeface="Arial"/>
                <a:cs typeface="Arial"/>
              </a:rPr>
              <a:t> periodic_hold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055866" y="5550337"/>
            <a:ext cx="2687320" cy="755015"/>
            <a:chOff x="7055866" y="5550337"/>
            <a:chExt cx="2687320" cy="755015"/>
          </a:xfrm>
        </p:grpSpPr>
        <p:sp>
          <p:nvSpPr>
            <p:cNvPr id="20" name="object 20"/>
            <p:cNvSpPr/>
            <p:nvPr/>
          </p:nvSpPr>
          <p:spPr>
            <a:xfrm>
              <a:off x="7062216" y="5556687"/>
              <a:ext cx="2674620" cy="742315"/>
            </a:xfrm>
            <a:custGeom>
              <a:avLst/>
              <a:gdLst/>
              <a:ahLst/>
              <a:cxnLst/>
              <a:rect l="l" t="t" r="r" b="b"/>
              <a:pathLst>
                <a:path w="2674620" h="742314">
                  <a:moveTo>
                    <a:pt x="2550514" y="0"/>
                  </a:moveTo>
                  <a:lnTo>
                    <a:pt x="123699" y="0"/>
                  </a:lnTo>
                  <a:lnTo>
                    <a:pt x="75549" y="9720"/>
                  </a:lnTo>
                  <a:lnTo>
                    <a:pt x="36230" y="36230"/>
                  </a:lnTo>
                  <a:lnTo>
                    <a:pt x="9720" y="75550"/>
                  </a:lnTo>
                  <a:lnTo>
                    <a:pt x="0" y="123700"/>
                  </a:lnTo>
                  <a:lnTo>
                    <a:pt x="0" y="618489"/>
                  </a:lnTo>
                  <a:lnTo>
                    <a:pt x="9720" y="666639"/>
                  </a:lnTo>
                  <a:lnTo>
                    <a:pt x="36230" y="705958"/>
                  </a:lnTo>
                  <a:lnTo>
                    <a:pt x="75549" y="732468"/>
                  </a:lnTo>
                  <a:lnTo>
                    <a:pt x="123699" y="742189"/>
                  </a:lnTo>
                  <a:lnTo>
                    <a:pt x="2550514" y="742189"/>
                  </a:lnTo>
                  <a:lnTo>
                    <a:pt x="2598663" y="732468"/>
                  </a:lnTo>
                  <a:lnTo>
                    <a:pt x="2637982" y="705958"/>
                  </a:lnTo>
                  <a:lnTo>
                    <a:pt x="2664492" y="666639"/>
                  </a:lnTo>
                  <a:lnTo>
                    <a:pt x="2674213" y="618489"/>
                  </a:lnTo>
                  <a:lnTo>
                    <a:pt x="2674213" y="123700"/>
                  </a:lnTo>
                  <a:lnTo>
                    <a:pt x="2664492" y="75550"/>
                  </a:lnTo>
                  <a:lnTo>
                    <a:pt x="2637982" y="36230"/>
                  </a:lnTo>
                  <a:lnTo>
                    <a:pt x="2598663" y="9720"/>
                  </a:lnTo>
                  <a:lnTo>
                    <a:pt x="25505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062216" y="5556687"/>
              <a:ext cx="2674620" cy="742315"/>
            </a:xfrm>
            <a:custGeom>
              <a:avLst/>
              <a:gdLst/>
              <a:ahLst/>
              <a:cxnLst/>
              <a:rect l="l" t="t" r="r" b="b"/>
              <a:pathLst>
                <a:path w="2674620" h="742314">
                  <a:moveTo>
                    <a:pt x="0" y="123700"/>
                  </a:moveTo>
                  <a:lnTo>
                    <a:pt x="9720" y="75550"/>
                  </a:lnTo>
                  <a:lnTo>
                    <a:pt x="36230" y="36230"/>
                  </a:lnTo>
                  <a:lnTo>
                    <a:pt x="75550" y="9720"/>
                  </a:lnTo>
                  <a:lnTo>
                    <a:pt x="123699" y="0"/>
                  </a:lnTo>
                  <a:lnTo>
                    <a:pt x="2550514" y="0"/>
                  </a:lnTo>
                  <a:lnTo>
                    <a:pt x="2598663" y="9720"/>
                  </a:lnTo>
                  <a:lnTo>
                    <a:pt x="2637983" y="36230"/>
                  </a:lnTo>
                  <a:lnTo>
                    <a:pt x="2664493" y="75550"/>
                  </a:lnTo>
                  <a:lnTo>
                    <a:pt x="2674214" y="123700"/>
                  </a:lnTo>
                  <a:lnTo>
                    <a:pt x="2674214" y="618489"/>
                  </a:lnTo>
                  <a:lnTo>
                    <a:pt x="2664493" y="666639"/>
                  </a:lnTo>
                  <a:lnTo>
                    <a:pt x="2637983" y="705959"/>
                  </a:lnTo>
                  <a:lnTo>
                    <a:pt x="2598663" y="732469"/>
                  </a:lnTo>
                  <a:lnTo>
                    <a:pt x="2550514" y="742190"/>
                  </a:lnTo>
                  <a:lnTo>
                    <a:pt x="123699" y="742190"/>
                  </a:lnTo>
                  <a:lnTo>
                    <a:pt x="75550" y="732469"/>
                  </a:lnTo>
                  <a:lnTo>
                    <a:pt x="36230" y="705959"/>
                  </a:lnTo>
                  <a:lnTo>
                    <a:pt x="9720" y="666639"/>
                  </a:lnTo>
                  <a:lnTo>
                    <a:pt x="0" y="618489"/>
                  </a:lnTo>
                  <a:lnTo>
                    <a:pt x="0" y="1237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838861" y="4806188"/>
            <a:ext cx="3312160" cy="1400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ourier New"/>
                <a:cs typeface="Courier New"/>
              </a:rPr>
              <a:t>(NumJobStarts</a:t>
            </a:r>
            <a:r>
              <a:rPr sz="2400" spc="-40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&lt;</a:t>
            </a:r>
            <a:r>
              <a:rPr sz="2400" spc="-40" dirty="0">
                <a:latin typeface="Courier New"/>
                <a:cs typeface="Courier New"/>
              </a:rPr>
              <a:t> </a:t>
            </a:r>
            <a:r>
              <a:rPr sz="2400" spc="-25" dirty="0">
                <a:latin typeface="Courier New"/>
                <a:cs typeface="Courier New"/>
              </a:rPr>
              <a:t>3)</a:t>
            </a:r>
            <a:endParaRPr sz="2400" dirty="0">
              <a:latin typeface="Courier New"/>
              <a:cs typeface="Courier New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350" dirty="0">
              <a:latin typeface="Courier New"/>
              <a:cs typeface="Courier New"/>
            </a:endParaRPr>
          </a:p>
          <a:p>
            <a:pPr marL="702945" marR="581025" indent="-304800">
              <a:lnSpc>
                <a:spcPts val="2090"/>
              </a:lnSpc>
              <a:spcBef>
                <a:spcPts val="5"/>
              </a:spcBef>
            </a:pPr>
            <a:r>
              <a:rPr sz="1800" dirty="0">
                <a:latin typeface="Arial"/>
                <a:cs typeface="Arial"/>
              </a:rPr>
              <a:t>job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started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running </a:t>
            </a:r>
            <a:r>
              <a:rPr sz="1800" dirty="0">
                <a:latin typeface="Arial"/>
                <a:cs typeface="Arial"/>
              </a:rPr>
              <a:t>less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than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3</a:t>
            </a:r>
            <a:r>
              <a:rPr sz="1800" spc="-10" dirty="0">
                <a:latin typeface="Arial"/>
                <a:cs typeface="Arial"/>
              </a:rPr>
              <a:t> times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96</a:t>
            </a:fld>
            <a:endParaRPr spc="-25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Automatically</a:t>
            </a:r>
            <a:r>
              <a:rPr spc="-10" dirty="0"/>
              <a:t> </a:t>
            </a:r>
            <a:r>
              <a:rPr dirty="0"/>
              <a:t>Remove</a:t>
            </a:r>
            <a:r>
              <a:rPr spc="-10" dirty="0"/>
              <a:t> </a:t>
            </a:r>
            <a:r>
              <a:rPr spc="50" dirty="0"/>
              <a:t>Jobs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6939" y="1725675"/>
            <a:ext cx="7687309" cy="140970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dirty="0">
                <a:latin typeface="Arial"/>
                <a:cs typeface="Arial"/>
              </a:rPr>
              <a:t>Problem</a:t>
            </a:r>
            <a:r>
              <a:rPr sz="2800" dirty="0">
                <a:latin typeface="Arial"/>
                <a:cs typeface="Arial"/>
              </a:rPr>
              <a:t>: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-10" dirty="0">
                <a:latin typeface="Arial"/>
                <a:cs typeface="Arial"/>
              </a:rPr>
              <a:t> are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repetitively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failing</a:t>
            </a:r>
            <a:endParaRPr sz="2800" dirty="0">
              <a:latin typeface="Arial"/>
              <a:cs typeface="Arial"/>
            </a:endParaRPr>
          </a:p>
          <a:p>
            <a:pPr marL="241300" indent="-228600">
              <a:lnSpc>
                <a:spcPts val="3120"/>
              </a:lnSpc>
              <a:spcBef>
                <a:spcPts val="650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0" dirty="0">
                <a:latin typeface="Arial"/>
                <a:cs typeface="Arial"/>
              </a:rPr>
              <a:t>Solution</a:t>
            </a:r>
            <a:r>
              <a:rPr sz="2800" spc="-10" dirty="0">
                <a:latin typeface="Arial"/>
                <a:cs typeface="Arial"/>
              </a:rPr>
              <a:t>: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Remove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jobs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from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queue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using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50" dirty="0">
                <a:latin typeface="Arial"/>
                <a:cs typeface="Arial"/>
              </a:rPr>
              <a:t>a</a:t>
            </a:r>
            <a:endParaRPr sz="2800" dirty="0">
              <a:latin typeface="Arial"/>
              <a:cs typeface="Arial"/>
            </a:endParaRPr>
          </a:p>
          <a:p>
            <a:pPr marL="241300">
              <a:lnSpc>
                <a:spcPts val="3120"/>
              </a:lnSpc>
            </a:pPr>
            <a:r>
              <a:rPr sz="2800" dirty="0">
                <a:latin typeface="Courier New"/>
                <a:cs typeface="Courier New"/>
              </a:rPr>
              <a:t>periodic_remove</a:t>
            </a:r>
            <a:r>
              <a:rPr sz="2800" spc="-160" dirty="0">
                <a:latin typeface="Courier New"/>
                <a:cs typeface="Courier New"/>
              </a:rPr>
              <a:t> </a:t>
            </a:r>
            <a:r>
              <a:rPr sz="2800" spc="-10" dirty="0">
                <a:latin typeface="Arial"/>
                <a:cs typeface="Arial"/>
              </a:rPr>
              <a:t>statement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29435" y="3765698"/>
            <a:ext cx="8133715" cy="471805"/>
            <a:chOff x="2029435" y="3765698"/>
            <a:chExt cx="8133715" cy="471805"/>
          </a:xfrm>
        </p:grpSpPr>
        <p:sp>
          <p:nvSpPr>
            <p:cNvPr id="5" name="object 5"/>
            <p:cNvSpPr/>
            <p:nvPr/>
          </p:nvSpPr>
          <p:spPr>
            <a:xfrm>
              <a:off x="2034198" y="3770460"/>
              <a:ext cx="8124190" cy="462280"/>
            </a:xfrm>
            <a:custGeom>
              <a:avLst/>
              <a:gdLst/>
              <a:ahLst/>
              <a:cxnLst/>
              <a:rect l="l" t="t" r="r" b="b"/>
              <a:pathLst>
                <a:path w="8124190" h="462279">
                  <a:moveTo>
                    <a:pt x="8123603" y="0"/>
                  </a:moveTo>
                  <a:lnTo>
                    <a:pt x="0" y="0"/>
                  </a:lnTo>
                  <a:lnTo>
                    <a:pt x="0" y="461664"/>
                  </a:lnTo>
                  <a:lnTo>
                    <a:pt x="8123603" y="461664"/>
                  </a:lnTo>
                  <a:lnTo>
                    <a:pt x="8123603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034198" y="3770460"/>
              <a:ext cx="8124190" cy="462280"/>
            </a:xfrm>
            <a:custGeom>
              <a:avLst/>
              <a:gdLst/>
              <a:ahLst/>
              <a:cxnLst/>
              <a:rect l="l" t="t" r="r" b="b"/>
              <a:pathLst>
                <a:path w="8124190" h="462279">
                  <a:moveTo>
                    <a:pt x="0" y="0"/>
                  </a:moveTo>
                  <a:lnTo>
                    <a:pt x="8123604" y="0"/>
                  </a:lnTo>
                  <a:lnTo>
                    <a:pt x="8123604" y="461665"/>
                  </a:lnTo>
                  <a:lnTo>
                    <a:pt x="0" y="46166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034198" y="3770460"/>
            <a:ext cx="8124190" cy="46228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65"/>
              </a:spcBef>
            </a:pPr>
            <a:r>
              <a:rPr sz="2400" dirty="0">
                <a:latin typeface="Courier New"/>
                <a:cs typeface="Courier New"/>
              </a:rPr>
              <a:t>periodic_remove</a:t>
            </a:r>
            <a:r>
              <a:rPr sz="2400" spc="-55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=</a:t>
            </a:r>
            <a:r>
              <a:rPr sz="2400" spc="-40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(NumJobStarts</a:t>
            </a:r>
            <a:r>
              <a:rPr sz="2400" spc="-45" dirty="0">
                <a:latin typeface="Courier New"/>
                <a:cs typeface="Courier New"/>
              </a:rPr>
              <a:t> </a:t>
            </a:r>
            <a:r>
              <a:rPr sz="2400" dirty="0">
                <a:latin typeface="Courier New"/>
                <a:cs typeface="Courier New"/>
              </a:rPr>
              <a:t>&gt;</a:t>
            </a:r>
            <a:r>
              <a:rPr sz="2400" spc="-40" dirty="0">
                <a:latin typeface="Courier New"/>
                <a:cs typeface="Courier New"/>
              </a:rPr>
              <a:t> </a:t>
            </a:r>
            <a:r>
              <a:rPr sz="2400" spc="-25" dirty="0">
                <a:latin typeface="Courier New"/>
                <a:cs typeface="Courier New"/>
              </a:rPr>
              <a:t>5)</a:t>
            </a:r>
            <a:endParaRPr sz="2400" dirty="0">
              <a:latin typeface="Courier New"/>
              <a:cs typeface="Courier Ne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387270" y="4232106"/>
            <a:ext cx="2687320" cy="1082040"/>
            <a:chOff x="6387270" y="4232106"/>
            <a:chExt cx="2687320" cy="1082040"/>
          </a:xfrm>
        </p:grpSpPr>
        <p:sp>
          <p:nvSpPr>
            <p:cNvPr id="9" name="object 9"/>
            <p:cNvSpPr/>
            <p:nvPr/>
          </p:nvSpPr>
          <p:spPr>
            <a:xfrm>
              <a:off x="7245953" y="4232106"/>
              <a:ext cx="349885" cy="337820"/>
            </a:xfrm>
            <a:custGeom>
              <a:avLst/>
              <a:gdLst/>
              <a:ahLst/>
              <a:cxnLst/>
              <a:rect l="l" t="t" r="r" b="b"/>
              <a:pathLst>
                <a:path w="349884" h="337820">
                  <a:moveTo>
                    <a:pt x="18144" y="17494"/>
                  </a:moveTo>
                  <a:lnTo>
                    <a:pt x="21573" y="29622"/>
                  </a:lnTo>
                  <a:lnTo>
                    <a:pt x="340845" y="337474"/>
                  </a:lnTo>
                  <a:lnTo>
                    <a:pt x="349660" y="328331"/>
                  </a:lnTo>
                  <a:lnTo>
                    <a:pt x="30387" y="20479"/>
                  </a:lnTo>
                  <a:lnTo>
                    <a:pt x="18144" y="17494"/>
                  </a:lnTo>
                  <a:close/>
                </a:path>
                <a:path w="349884" h="337820">
                  <a:moveTo>
                    <a:pt x="0" y="0"/>
                  </a:moveTo>
                  <a:lnTo>
                    <a:pt x="27915" y="98738"/>
                  </a:lnTo>
                  <a:lnTo>
                    <a:pt x="31424" y="100700"/>
                  </a:lnTo>
                  <a:lnTo>
                    <a:pt x="38174" y="98793"/>
                  </a:lnTo>
                  <a:lnTo>
                    <a:pt x="40137" y="95284"/>
                  </a:lnTo>
                  <a:lnTo>
                    <a:pt x="21573" y="29622"/>
                  </a:lnTo>
                  <a:lnTo>
                    <a:pt x="4664" y="13318"/>
                  </a:lnTo>
                  <a:lnTo>
                    <a:pt x="13479" y="4175"/>
                  </a:lnTo>
                  <a:lnTo>
                    <a:pt x="17129" y="4175"/>
                  </a:lnTo>
                  <a:lnTo>
                    <a:pt x="0" y="0"/>
                  </a:lnTo>
                  <a:close/>
                </a:path>
                <a:path w="349884" h="337820">
                  <a:moveTo>
                    <a:pt x="17129" y="4175"/>
                  </a:moveTo>
                  <a:lnTo>
                    <a:pt x="13479" y="4175"/>
                  </a:lnTo>
                  <a:lnTo>
                    <a:pt x="30387" y="20479"/>
                  </a:lnTo>
                  <a:lnTo>
                    <a:pt x="96682" y="36640"/>
                  </a:lnTo>
                  <a:lnTo>
                    <a:pt x="100117" y="34551"/>
                  </a:lnTo>
                  <a:lnTo>
                    <a:pt x="101779" y="27738"/>
                  </a:lnTo>
                  <a:lnTo>
                    <a:pt x="99691" y="24302"/>
                  </a:lnTo>
                  <a:lnTo>
                    <a:pt x="17129" y="4175"/>
                  </a:lnTo>
                  <a:close/>
                </a:path>
                <a:path w="349884" h="337820">
                  <a:moveTo>
                    <a:pt x="13479" y="4175"/>
                  </a:moveTo>
                  <a:lnTo>
                    <a:pt x="4664" y="13318"/>
                  </a:lnTo>
                  <a:lnTo>
                    <a:pt x="21573" y="29622"/>
                  </a:lnTo>
                  <a:lnTo>
                    <a:pt x="18144" y="17494"/>
                  </a:lnTo>
                  <a:lnTo>
                    <a:pt x="7569" y="14916"/>
                  </a:lnTo>
                  <a:lnTo>
                    <a:pt x="15182" y="7019"/>
                  </a:lnTo>
                  <a:lnTo>
                    <a:pt x="16428" y="7019"/>
                  </a:lnTo>
                  <a:lnTo>
                    <a:pt x="13479" y="4175"/>
                  </a:lnTo>
                  <a:close/>
                </a:path>
                <a:path w="349884" h="337820">
                  <a:moveTo>
                    <a:pt x="16428" y="7019"/>
                  </a:moveTo>
                  <a:lnTo>
                    <a:pt x="15182" y="7019"/>
                  </a:lnTo>
                  <a:lnTo>
                    <a:pt x="18144" y="17494"/>
                  </a:lnTo>
                  <a:lnTo>
                    <a:pt x="30387" y="20479"/>
                  </a:lnTo>
                  <a:lnTo>
                    <a:pt x="16428" y="7019"/>
                  </a:lnTo>
                  <a:close/>
                </a:path>
                <a:path w="349884" h="337820">
                  <a:moveTo>
                    <a:pt x="15182" y="7019"/>
                  </a:moveTo>
                  <a:lnTo>
                    <a:pt x="7569" y="14916"/>
                  </a:lnTo>
                  <a:lnTo>
                    <a:pt x="18144" y="17494"/>
                  </a:lnTo>
                  <a:lnTo>
                    <a:pt x="15182" y="70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6393620" y="4565007"/>
              <a:ext cx="2674620" cy="742315"/>
            </a:xfrm>
            <a:custGeom>
              <a:avLst/>
              <a:gdLst/>
              <a:ahLst/>
              <a:cxnLst/>
              <a:rect l="l" t="t" r="r" b="b"/>
              <a:pathLst>
                <a:path w="2674620" h="742314">
                  <a:moveTo>
                    <a:pt x="2550514" y="0"/>
                  </a:moveTo>
                  <a:lnTo>
                    <a:pt x="123700" y="0"/>
                  </a:lnTo>
                  <a:lnTo>
                    <a:pt x="75550" y="9721"/>
                  </a:lnTo>
                  <a:lnTo>
                    <a:pt x="36230" y="36231"/>
                  </a:lnTo>
                  <a:lnTo>
                    <a:pt x="9720" y="75551"/>
                  </a:lnTo>
                  <a:lnTo>
                    <a:pt x="0" y="123700"/>
                  </a:lnTo>
                  <a:lnTo>
                    <a:pt x="0" y="618490"/>
                  </a:lnTo>
                  <a:lnTo>
                    <a:pt x="9720" y="666640"/>
                  </a:lnTo>
                  <a:lnTo>
                    <a:pt x="36230" y="705959"/>
                  </a:lnTo>
                  <a:lnTo>
                    <a:pt x="75550" y="732469"/>
                  </a:lnTo>
                  <a:lnTo>
                    <a:pt x="123700" y="742190"/>
                  </a:lnTo>
                  <a:lnTo>
                    <a:pt x="2550514" y="742190"/>
                  </a:lnTo>
                  <a:lnTo>
                    <a:pt x="2598664" y="732469"/>
                  </a:lnTo>
                  <a:lnTo>
                    <a:pt x="2637983" y="705959"/>
                  </a:lnTo>
                  <a:lnTo>
                    <a:pt x="2664493" y="666640"/>
                  </a:lnTo>
                  <a:lnTo>
                    <a:pt x="2674214" y="618490"/>
                  </a:lnTo>
                  <a:lnTo>
                    <a:pt x="2674214" y="123700"/>
                  </a:lnTo>
                  <a:lnTo>
                    <a:pt x="2664493" y="75551"/>
                  </a:lnTo>
                  <a:lnTo>
                    <a:pt x="2637983" y="36231"/>
                  </a:lnTo>
                  <a:lnTo>
                    <a:pt x="2598664" y="9721"/>
                  </a:lnTo>
                  <a:lnTo>
                    <a:pt x="25505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6393620" y="4565007"/>
              <a:ext cx="2674620" cy="742315"/>
            </a:xfrm>
            <a:custGeom>
              <a:avLst/>
              <a:gdLst/>
              <a:ahLst/>
              <a:cxnLst/>
              <a:rect l="l" t="t" r="r" b="b"/>
              <a:pathLst>
                <a:path w="2674620" h="742314">
                  <a:moveTo>
                    <a:pt x="0" y="123700"/>
                  </a:moveTo>
                  <a:lnTo>
                    <a:pt x="9720" y="75550"/>
                  </a:lnTo>
                  <a:lnTo>
                    <a:pt x="36230" y="36230"/>
                  </a:lnTo>
                  <a:lnTo>
                    <a:pt x="75550" y="9720"/>
                  </a:lnTo>
                  <a:lnTo>
                    <a:pt x="123699" y="0"/>
                  </a:lnTo>
                  <a:lnTo>
                    <a:pt x="2550514" y="0"/>
                  </a:lnTo>
                  <a:lnTo>
                    <a:pt x="2598663" y="9720"/>
                  </a:lnTo>
                  <a:lnTo>
                    <a:pt x="2637983" y="36230"/>
                  </a:lnTo>
                  <a:lnTo>
                    <a:pt x="2664493" y="75550"/>
                  </a:lnTo>
                  <a:lnTo>
                    <a:pt x="2674214" y="123700"/>
                  </a:lnTo>
                  <a:lnTo>
                    <a:pt x="2674214" y="618489"/>
                  </a:lnTo>
                  <a:lnTo>
                    <a:pt x="2664493" y="666639"/>
                  </a:lnTo>
                  <a:lnTo>
                    <a:pt x="2637983" y="705959"/>
                  </a:lnTo>
                  <a:lnTo>
                    <a:pt x="2598663" y="732469"/>
                  </a:lnTo>
                  <a:lnTo>
                    <a:pt x="2550514" y="742190"/>
                  </a:lnTo>
                  <a:lnTo>
                    <a:pt x="123699" y="742190"/>
                  </a:lnTo>
                  <a:lnTo>
                    <a:pt x="75550" y="732469"/>
                  </a:lnTo>
                  <a:lnTo>
                    <a:pt x="36230" y="705959"/>
                  </a:lnTo>
                  <a:lnTo>
                    <a:pt x="9720" y="666639"/>
                  </a:lnTo>
                  <a:lnTo>
                    <a:pt x="0" y="618489"/>
                  </a:lnTo>
                  <a:lnTo>
                    <a:pt x="0" y="12370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555977" y="4647692"/>
            <a:ext cx="235013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60350" marR="5080" indent="-247650">
              <a:lnSpc>
                <a:spcPts val="2110"/>
              </a:lnSpc>
              <a:spcBef>
                <a:spcPts val="210"/>
              </a:spcBef>
            </a:pPr>
            <a:r>
              <a:rPr sz="1800" dirty="0">
                <a:latin typeface="Arial"/>
                <a:cs typeface="Arial"/>
              </a:rPr>
              <a:t>job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started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running </a:t>
            </a:r>
            <a:r>
              <a:rPr sz="1800" dirty="0">
                <a:latin typeface="Arial"/>
                <a:cs typeface="Arial"/>
              </a:rPr>
              <a:t>more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than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5</a:t>
            </a:r>
            <a:r>
              <a:rPr sz="1800" spc="-10" dirty="0">
                <a:latin typeface="Arial"/>
                <a:cs typeface="Arial"/>
              </a:rPr>
              <a:t> times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0989627" y="6428920"/>
            <a:ext cx="322579" cy="2114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11557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lang="en-US" spc="-25" smtClean="0"/>
              <a:pPr marL="115570">
                <a:lnSpc>
                  <a:spcPct val="100000"/>
                </a:lnSpc>
                <a:spcBef>
                  <a:spcPts val="40"/>
                </a:spcBef>
              </a:pPr>
              <a:t>97</a:t>
            </a:fld>
            <a:endParaRPr spc="-25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07657" y="1296352"/>
            <a:ext cx="10948670" cy="417101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25"/>
              </a:spcBef>
              <a:buFont typeface="Courier New"/>
              <a:buChar char="-"/>
              <a:tabLst>
                <a:tab pos="355600" algn="l"/>
                <a:tab pos="356235" algn="l"/>
              </a:tabLst>
            </a:pPr>
            <a:r>
              <a:rPr sz="1400" dirty="0">
                <a:latin typeface="Arial"/>
                <a:cs typeface="Arial"/>
              </a:rPr>
              <a:t>condor_status</a:t>
            </a:r>
            <a:r>
              <a:rPr sz="1400" spc="275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-</a:t>
            </a:r>
            <a:r>
              <a:rPr sz="1400" dirty="0">
                <a:latin typeface="Arial"/>
                <a:cs typeface="Arial"/>
              </a:rPr>
              <a:t>master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–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View</a:t>
            </a:r>
            <a:r>
              <a:rPr sz="1400" spc="-1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all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</a:t>
            </a:r>
            <a:r>
              <a:rPr sz="1400" spc="-1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nodes</a:t>
            </a:r>
            <a:r>
              <a:rPr sz="1400" spc="-12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and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there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resources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ourier New"/>
              <a:buChar char="-"/>
            </a:pPr>
            <a:endParaRPr sz="14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Font typeface="Courier New"/>
              <a:buChar char="-"/>
              <a:tabLst>
                <a:tab pos="355600" algn="l"/>
                <a:tab pos="356235" algn="l"/>
              </a:tabLst>
            </a:pPr>
            <a:r>
              <a:rPr sz="1400" dirty="0">
                <a:latin typeface="Arial"/>
                <a:cs typeface="Arial"/>
              </a:rPr>
              <a:t>condor_q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spc="-35" dirty="0">
                <a:latin typeface="Arial"/>
                <a:cs typeface="Arial"/>
              </a:rPr>
              <a:t>-</a:t>
            </a:r>
            <a:r>
              <a:rPr sz="1400" spc="-25" dirty="0">
                <a:latin typeface="Arial"/>
                <a:cs typeface="Arial"/>
              </a:rPr>
              <a:t>ana:sum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(user)</a:t>
            </a:r>
            <a:r>
              <a:rPr lang="en-US" sz="1400" dirty="0">
                <a:solidFill>
                  <a:srgbClr val="212121"/>
                </a:solidFill>
                <a:latin typeface="Arial"/>
                <a:cs typeface="Arial"/>
              </a:rPr>
              <a:t> –</a:t>
            </a:r>
            <a:endParaRPr sz="14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175"/>
              </a:spcBef>
              <a:buFont typeface="Courier New"/>
              <a:buChar char="-"/>
              <a:tabLst>
                <a:tab pos="355600" algn="l"/>
                <a:tab pos="356235" algn="l"/>
              </a:tabLst>
            </a:pPr>
            <a:r>
              <a:rPr sz="1400" dirty="0">
                <a:latin typeface="Arial"/>
                <a:cs typeface="Arial"/>
              </a:rPr>
              <a:t>condor_rm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&lt;jobid&gt;</a:t>
            </a:r>
            <a:r>
              <a:rPr sz="1400" spc="-1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Remove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job</a:t>
            </a:r>
            <a:endParaRPr sz="14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100"/>
              </a:spcBef>
              <a:buFont typeface="Courier New"/>
              <a:buChar char="-"/>
              <a:tabLst>
                <a:tab pos="355600" algn="l"/>
                <a:tab pos="356235" algn="l"/>
              </a:tabLst>
            </a:pPr>
            <a:r>
              <a:rPr sz="1400" dirty="0">
                <a:latin typeface="Arial"/>
                <a:cs typeface="Arial"/>
              </a:rPr>
              <a:t>condor_qedit</a:t>
            </a:r>
            <a:r>
              <a:rPr sz="1400" spc="-1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&lt;jobid&gt;</a:t>
            </a:r>
            <a:r>
              <a:rPr sz="1400" spc="-1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RequestMemory</a:t>
            </a:r>
            <a:r>
              <a:rPr sz="1400" spc="-1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3078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–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Edit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</a:t>
            </a:r>
            <a:r>
              <a:rPr sz="1400" spc="7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existing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job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Courier New"/>
              <a:buChar char="-"/>
            </a:pPr>
            <a:endParaRPr sz="15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5"/>
              </a:spcBef>
              <a:buFont typeface="Courier New"/>
              <a:buChar char="-"/>
              <a:tabLst>
                <a:tab pos="355600" algn="l"/>
                <a:tab pos="356235" algn="l"/>
              </a:tabLst>
            </a:pP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condor_q</a:t>
            </a:r>
            <a:r>
              <a:rPr sz="1400" spc="-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</a:rPr>
              <a:t>–all</a:t>
            </a:r>
            <a:r>
              <a:rPr sz="1400" spc="-17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1400" spc="-17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–</a:t>
            </a:r>
            <a:r>
              <a:rPr sz="14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See</a:t>
            </a:r>
            <a:r>
              <a:rPr sz="14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the</a:t>
            </a:r>
            <a:r>
              <a:rPr sz="1400" spc="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</a:rPr>
              <a:t>whole</a:t>
            </a:r>
            <a:r>
              <a:rPr sz="1400" spc="-3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queue</a:t>
            </a:r>
            <a:r>
              <a:rPr sz="1400" spc="-4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(All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users,</a:t>
            </a:r>
            <a:r>
              <a:rPr sz="1400" spc="-17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All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</a:rPr>
              <a:t> Jobs)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ourier New"/>
              <a:buChar char="-"/>
            </a:pPr>
            <a:endParaRPr sz="165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Font typeface="Courier New"/>
              <a:buChar char="-"/>
              <a:tabLst>
                <a:tab pos="355600" algn="l"/>
                <a:tab pos="356235" algn="l"/>
              </a:tabLst>
            </a:pP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condor_rm</a:t>
            </a:r>
            <a:r>
              <a:rPr sz="1400" spc="-12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spc="-35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a</a:t>
            </a:r>
            <a:r>
              <a:rPr lang="en-US" sz="1400" dirty="0">
                <a:solidFill>
                  <a:srgbClr val="212121"/>
                </a:solidFill>
                <a:latin typeface="Arial"/>
                <a:cs typeface="Arial"/>
              </a:rPr>
              <a:t>ll</a:t>
            </a:r>
            <a:r>
              <a:rPr sz="1400" spc="36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rgbClr val="212121"/>
                </a:solidFill>
                <a:latin typeface="Arial"/>
                <a:cs typeface="Arial"/>
              </a:rPr>
              <a:t>– 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Removes</a:t>
            </a:r>
            <a:r>
              <a:rPr sz="1400" spc="-114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all</a:t>
            </a:r>
            <a:r>
              <a:rPr sz="1400" spc="-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of</a:t>
            </a:r>
            <a:r>
              <a:rPr sz="1400" spc="-9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your</a:t>
            </a:r>
            <a:r>
              <a:rPr sz="1400" spc="6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212121"/>
                </a:solidFill>
                <a:latin typeface="Arial"/>
                <a:cs typeface="Arial"/>
              </a:rPr>
              <a:t>jobs.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ourier New"/>
              <a:buChar char="-"/>
            </a:pPr>
            <a:endParaRPr sz="165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Font typeface="Courier New"/>
              <a:buChar char="-"/>
              <a:tabLst>
                <a:tab pos="355600" algn="l"/>
                <a:tab pos="356235" algn="l"/>
              </a:tabLst>
            </a:pPr>
            <a:r>
              <a:rPr sz="1400" dirty="0">
                <a:latin typeface="Consolas"/>
                <a:cs typeface="Consolas"/>
              </a:rPr>
              <a:t>condor_q</a:t>
            </a:r>
            <a:r>
              <a:rPr sz="1400" spc="-70" dirty="0">
                <a:latin typeface="Consolas"/>
                <a:cs typeface="Consolas"/>
              </a:rPr>
              <a:t> </a:t>
            </a:r>
            <a:r>
              <a:rPr lang="en-US" sz="1400" dirty="0">
                <a:solidFill>
                  <a:srgbClr val="212121"/>
                </a:solidFill>
                <a:latin typeface="Arial"/>
                <a:cs typeface="Arial"/>
              </a:rPr>
              <a:t>–</a:t>
            </a:r>
            <a:r>
              <a:rPr lang="en-US" sz="1400" dirty="0">
                <a:latin typeface="Consolas"/>
                <a:cs typeface="Consolas"/>
              </a:rPr>
              <a:t>hold </a:t>
            </a:r>
            <a:r>
              <a:rPr sz="1400" spc="-10" dirty="0" err="1">
                <a:latin typeface="Consolas"/>
                <a:cs typeface="Consolas"/>
              </a:rPr>
              <a:t>H</a:t>
            </a:r>
            <a:r>
              <a:rPr lang="en-US" sz="1400" spc="-10" dirty="0" err="1">
                <a:latin typeface="Consolas"/>
                <a:cs typeface="Consolas"/>
              </a:rPr>
              <a:t>old</a:t>
            </a:r>
            <a:r>
              <a:rPr lang="en-US" sz="1400" spc="-10" dirty="0">
                <a:latin typeface="Consolas"/>
                <a:cs typeface="Consolas"/>
              </a:rPr>
              <a:t> </a:t>
            </a:r>
            <a:r>
              <a:rPr sz="1400" spc="-10" dirty="0">
                <a:latin typeface="Consolas"/>
                <a:cs typeface="Consolas"/>
              </a:rPr>
              <a:t>Reason</a:t>
            </a:r>
            <a:endParaRPr sz="1400" dirty="0">
              <a:latin typeface="Consolas"/>
              <a:cs typeface="Consolas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Courier New"/>
              <a:buChar char="-"/>
            </a:pPr>
            <a:endParaRPr sz="1600" dirty="0">
              <a:latin typeface="Consolas"/>
              <a:cs typeface="Consolas"/>
            </a:endParaRPr>
          </a:p>
          <a:p>
            <a:pPr marL="355600" indent="-343535">
              <a:lnSpc>
                <a:spcPct val="100000"/>
              </a:lnSpc>
              <a:buFont typeface="Courier New"/>
              <a:buChar char="-"/>
              <a:tabLst>
                <a:tab pos="355600" algn="l"/>
                <a:tab pos="356235" algn="l"/>
              </a:tabLst>
            </a:pPr>
            <a:r>
              <a:rPr sz="1400" dirty="0">
                <a:solidFill>
                  <a:srgbClr val="212121"/>
                </a:solidFill>
                <a:latin typeface="Arial"/>
                <a:cs typeface="Arial"/>
              </a:rPr>
              <a:t>condor_q</a:t>
            </a:r>
            <a:r>
              <a:rPr sz="1400" spc="3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spc="-35" dirty="0">
                <a:solidFill>
                  <a:srgbClr val="212121"/>
                </a:solidFill>
                <a:latin typeface="Arial"/>
                <a:cs typeface="Arial"/>
              </a:rPr>
              <a:t>-</a:t>
            </a:r>
            <a:r>
              <a:rPr sz="1400" spc="-30" dirty="0">
                <a:solidFill>
                  <a:srgbClr val="212121"/>
                </a:solidFill>
                <a:latin typeface="Arial"/>
                <a:cs typeface="Arial"/>
              </a:rPr>
              <a:t>analyze</a:t>
            </a:r>
            <a:r>
              <a:rPr sz="1400" spc="15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12121"/>
                </a:solidFill>
                <a:latin typeface="Arial"/>
                <a:cs typeface="Arial"/>
              </a:rPr>
              <a:t>107.5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ourier New"/>
              <a:buChar char="-"/>
            </a:pPr>
            <a:endParaRPr sz="165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Font typeface="Courier New"/>
              <a:buChar char="-"/>
              <a:tabLst>
                <a:tab pos="355600" algn="l"/>
                <a:tab pos="356235" algn="l"/>
              </a:tabLst>
            </a:pPr>
            <a:r>
              <a:rPr sz="1400" dirty="0">
                <a:latin typeface="Calibri"/>
                <a:cs typeface="Calibri"/>
              </a:rPr>
              <a:t>condor_status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-compact</a:t>
            </a:r>
            <a:r>
              <a:rPr sz="1400" spc="-11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-10" dirty="0">
                <a:latin typeface="Calibri"/>
                <a:cs typeface="Calibri"/>
              </a:rPr>
              <a:t>constraint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'TotalGpus </a:t>
            </a:r>
            <a:r>
              <a:rPr sz="1400" dirty="0">
                <a:latin typeface="Calibri"/>
                <a:cs typeface="Calibri"/>
              </a:rPr>
              <a:t>&gt;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0'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View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available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GPU</a:t>
            </a:r>
            <a:r>
              <a:rPr sz="1400" spc="-10" dirty="0">
                <a:latin typeface="Calibri"/>
                <a:cs typeface="Calibri"/>
              </a:rPr>
              <a:t> systems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ourier New"/>
              <a:buChar char="-"/>
            </a:pPr>
            <a:endParaRPr sz="155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buFont typeface="Courier New"/>
              <a:buChar char="-"/>
              <a:tabLst>
                <a:tab pos="355600" algn="l"/>
                <a:tab pos="356235" algn="l"/>
              </a:tabLst>
            </a:pPr>
            <a:r>
              <a:rPr sz="1400" dirty="0">
                <a:latin typeface="Calibri"/>
                <a:cs typeface="Calibri"/>
              </a:rPr>
              <a:t>condor_status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-compact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</a:t>
            </a:r>
            <a:r>
              <a:rPr sz="1400" spc="-10" dirty="0">
                <a:latin typeface="Calibri"/>
                <a:cs typeface="Calibri"/>
              </a:rPr>
              <a:t>constraint</a:t>
            </a:r>
            <a:r>
              <a:rPr sz="1400" spc="-10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'TotalGpus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&gt;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0'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-af</a:t>
            </a:r>
            <a:r>
              <a:rPr sz="1400" spc="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Machine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TotalGpus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CUDADeviceName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CUDACapability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</a:t>
            </a:r>
            <a:r>
              <a:rPr sz="1400" spc="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Display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GPU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hardware</a:t>
            </a:r>
            <a:r>
              <a:rPr sz="1400" spc="-1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information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D5FCC5D-6429-8846-E776-3B578153E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commands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762" y="1261681"/>
            <a:ext cx="10273030" cy="4055597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345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35" dirty="0">
                <a:solidFill>
                  <a:srgbClr val="242424"/>
                </a:solidFill>
                <a:latin typeface="Arial"/>
                <a:cs typeface="Arial"/>
              </a:rPr>
              <a:t>In</a:t>
            </a:r>
            <a:r>
              <a:rPr sz="2400" spc="-12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150" dirty="0">
                <a:solidFill>
                  <a:srgbClr val="242424"/>
                </a:solidFill>
                <a:latin typeface="Arial"/>
                <a:cs typeface="Arial"/>
              </a:rPr>
              <a:t>Person:</a:t>
            </a:r>
            <a:r>
              <a:rPr sz="2400" spc="-20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155" dirty="0">
                <a:solidFill>
                  <a:srgbClr val="242424"/>
                </a:solidFill>
                <a:latin typeface="Arial"/>
                <a:cs typeface="Arial"/>
              </a:rPr>
              <a:t>Groseclose</a:t>
            </a:r>
            <a:r>
              <a:rPr sz="2400" spc="-10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242424"/>
                </a:solidFill>
                <a:latin typeface="Arial"/>
                <a:cs typeface="Arial"/>
              </a:rPr>
              <a:t>302</a:t>
            </a:r>
            <a:endParaRPr lang="en-US" sz="2400" spc="-25" dirty="0">
              <a:solidFill>
                <a:srgbClr val="242424"/>
              </a:solidFill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345"/>
              </a:spcBef>
              <a:buChar char="•"/>
              <a:tabLst>
                <a:tab pos="355600" algn="l"/>
                <a:tab pos="356235" algn="l"/>
              </a:tabLst>
            </a:pPr>
            <a:r>
              <a:rPr lang="en-US" sz="2400" spc="-25" dirty="0">
                <a:solidFill>
                  <a:srgbClr val="242424"/>
                </a:solidFill>
                <a:latin typeface="Arial"/>
                <a:cs typeface="Arial"/>
              </a:rPr>
              <a:t>Knowledgebase: https://it.isye.gatech.edu/knowledgebase/computational-resources</a:t>
            </a:r>
            <a:endParaRPr sz="240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spcBef>
                <a:spcPts val="1250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150" dirty="0">
                <a:solidFill>
                  <a:srgbClr val="242424"/>
                </a:solidFill>
                <a:latin typeface="Arial"/>
                <a:cs typeface="Arial"/>
              </a:rPr>
              <a:t>Email:</a:t>
            </a:r>
            <a:r>
              <a:rPr sz="240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u="sng" spc="-10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helpdesk@isye.gatech.edu</a:t>
            </a:r>
            <a:endParaRPr sz="24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575"/>
              </a:spcBef>
            </a:pPr>
            <a:r>
              <a:rPr sz="2000" spc="-70" dirty="0">
                <a:solidFill>
                  <a:srgbClr val="242424"/>
                </a:solidFill>
                <a:latin typeface="Arial"/>
                <a:cs typeface="Arial"/>
              </a:rPr>
              <a:t>(please</a:t>
            </a:r>
            <a:r>
              <a:rPr sz="2000" spc="-30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42424"/>
                </a:solidFill>
                <a:latin typeface="Arial"/>
                <a:cs typeface="Arial"/>
              </a:rPr>
              <a:t>don’t</a:t>
            </a:r>
            <a:r>
              <a:rPr sz="2000" spc="-9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242424"/>
                </a:solidFill>
                <a:latin typeface="Arial"/>
                <a:cs typeface="Arial"/>
              </a:rPr>
              <a:t>email</a:t>
            </a:r>
            <a:r>
              <a:rPr sz="2000" spc="-13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42424"/>
                </a:solidFill>
                <a:latin typeface="Arial"/>
                <a:cs typeface="Arial"/>
              </a:rPr>
              <a:t>a</a:t>
            </a:r>
            <a:r>
              <a:rPr sz="2000" spc="-30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242424"/>
                </a:solidFill>
                <a:latin typeface="Arial"/>
                <a:cs typeface="Arial"/>
              </a:rPr>
              <a:t>specific</a:t>
            </a:r>
            <a:r>
              <a:rPr sz="2000" spc="-27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242424"/>
                </a:solidFill>
                <a:latin typeface="Arial"/>
                <a:cs typeface="Arial"/>
              </a:rPr>
              <a:t>person</a:t>
            </a:r>
            <a:r>
              <a:rPr sz="2000" spc="-31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242424"/>
                </a:solidFill>
                <a:latin typeface="Arial"/>
                <a:cs typeface="Arial"/>
              </a:rPr>
              <a:t>directly,</a:t>
            </a:r>
            <a:r>
              <a:rPr sz="2000" spc="-17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000" spc="-85" dirty="0">
                <a:solidFill>
                  <a:srgbClr val="242424"/>
                </a:solidFill>
                <a:latin typeface="Arial"/>
                <a:cs typeface="Arial"/>
              </a:rPr>
              <a:t>use</a:t>
            </a:r>
            <a:r>
              <a:rPr sz="2000" spc="-30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42424"/>
                </a:solidFill>
                <a:latin typeface="Arial"/>
                <a:cs typeface="Arial"/>
              </a:rPr>
              <a:t>the</a:t>
            </a:r>
            <a:r>
              <a:rPr sz="2000" spc="-14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242424"/>
                </a:solidFill>
                <a:latin typeface="Arial"/>
                <a:cs typeface="Arial"/>
              </a:rPr>
              <a:t>helpdeskemail </a:t>
            </a:r>
            <a:r>
              <a:rPr sz="2000" spc="-10" dirty="0">
                <a:solidFill>
                  <a:srgbClr val="242424"/>
                </a:solidFill>
                <a:latin typeface="Arial"/>
                <a:cs typeface="Arial"/>
              </a:rPr>
              <a:t>tokeep</a:t>
            </a:r>
            <a:r>
              <a:rPr sz="2000" spc="-30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42424"/>
                </a:solidFill>
                <a:latin typeface="Arial"/>
                <a:cs typeface="Arial"/>
              </a:rPr>
              <a:t>from</a:t>
            </a:r>
            <a:r>
              <a:rPr sz="2000" spc="-180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242424"/>
                </a:solidFill>
                <a:latin typeface="Arial"/>
                <a:cs typeface="Arial"/>
              </a:rPr>
              <a:t>getting</a:t>
            </a:r>
            <a:r>
              <a:rPr sz="2000" spc="-6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242424"/>
                </a:solidFill>
                <a:latin typeface="Arial"/>
                <a:cs typeface="Arial"/>
              </a:rPr>
              <a:t>lost!)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50" dirty="0">
              <a:latin typeface="Arial"/>
              <a:cs typeface="Arial"/>
            </a:endParaRPr>
          </a:p>
          <a:p>
            <a:pPr marL="1056640" algn="ctr">
              <a:lnSpc>
                <a:spcPct val="100000"/>
              </a:lnSpc>
            </a:pPr>
            <a:r>
              <a:rPr sz="2400" spc="-254" dirty="0">
                <a:solidFill>
                  <a:srgbClr val="242424"/>
                </a:solidFill>
                <a:latin typeface="Arial"/>
                <a:cs typeface="Arial"/>
              </a:rPr>
              <a:t>ISyE</a:t>
            </a:r>
            <a:r>
              <a:rPr sz="2400" spc="-425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135" dirty="0">
                <a:solidFill>
                  <a:srgbClr val="242424"/>
                </a:solidFill>
                <a:latin typeface="Arial"/>
                <a:cs typeface="Arial"/>
              </a:rPr>
              <a:t>HPCAnnouncements</a:t>
            </a:r>
            <a:r>
              <a:rPr sz="2400" spc="-254" dirty="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42424"/>
                </a:solidFill>
                <a:latin typeface="Arial"/>
                <a:cs typeface="Arial"/>
              </a:rPr>
              <a:t>EmailList</a:t>
            </a:r>
            <a:endParaRPr sz="2400" dirty="0">
              <a:latin typeface="Arial"/>
              <a:cs typeface="Arial"/>
            </a:endParaRPr>
          </a:p>
          <a:p>
            <a:pPr marL="1064895" algn="ctr">
              <a:lnSpc>
                <a:spcPct val="100000"/>
              </a:lnSpc>
              <a:spcBef>
                <a:spcPts val="1175"/>
              </a:spcBef>
            </a:pPr>
            <a:r>
              <a:rPr sz="2400" u="sng" spc="-8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https://lists.isye.gatech.edu/mailman/listinfo/isye-</a:t>
            </a:r>
            <a:r>
              <a:rPr sz="2400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hpc-</a:t>
            </a:r>
            <a:r>
              <a:rPr sz="24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announce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FE65304-F031-C51A-8828-68857EB0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GETTING HELP</a:t>
            </a:r>
          </a:p>
        </p:txBody>
      </p:sp>
    </p:spTree>
    <p:extLst>
      <p:ext uri="{BB962C8B-B14F-4D97-AF65-F5344CB8AC3E}">
        <p14:creationId xmlns:p14="http://schemas.microsoft.com/office/powerpoint/2010/main" val="414300214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5438DA2-D04A-4E3D-85A5-9BCF7E56E73C}" vid="{DB1B38A1-7F27-4EFD-9633-501379274A1E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A5438DA2-D04A-4E3D-85A5-9BCF7E56E73C}" vid="{D1F48706-060B-40AA-9CD2-70C3266EC3E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029D761617A040AC6B98913B0D84E3" ma:contentTypeVersion="15" ma:contentTypeDescription="Create a new document." ma:contentTypeScope="" ma:versionID="90388e78981335780f6557fc09d9ba88">
  <xsd:schema xmlns:xsd="http://www.w3.org/2001/XMLSchema" xmlns:xs="http://www.w3.org/2001/XMLSchema" xmlns:p="http://schemas.microsoft.com/office/2006/metadata/properties" xmlns:ns1="http://schemas.microsoft.com/sharepoint/v3" xmlns:ns2="55f57c02-4a44-4865-8da8-31c0a67b342e" xmlns:ns3="503f6e47-976f-46a7-93a2-f4c892993baa" targetNamespace="http://schemas.microsoft.com/office/2006/metadata/properties" ma:root="true" ma:fieldsID="da849f45116186dbe8a405b4a3a1b82f" ns1:_="" ns2:_="" ns3:_="">
    <xsd:import namespace="http://schemas.microsoft.com/sharepoint/v3"/>
    <xsd:import namespace="55f57c02-4a44-4865-8da8-31c0a67b342e"/>
    <xsd:import namespace="503f6e47-976f-46a7-93a2-f4c892993b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57c02-4a44-4865-8da8-31c0a67b34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f6e47-976f-46a7-93a2-f4c892993ba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1D6E6DA-A26B-45AD-BAA8-E7C3E522CF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5f57c02-4a44-4865-8da8-31c0a67b342e"/>
    <ds:schemaRef ds:uri="503f6e47-976f-46a7-93a2-f4c892993b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3E088B-DBD9-4498-AC99-5D4B78A064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CC5F22-FB69-4173-A19B-6766D183B91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03f6e47-976f-46a7-93a2-f4c892993baa"/>
    <ds:schemaRef ds:uri="55f57c02-4a44-4865-8da8-31c0a67b342e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ISyE_PPTtemplate_2021_wide</Template>
  <TotalTime>18351</TotalTime>
  <Words>7191</Words>
  <Application>Microsoft Office PowerPoint</Application>
  <PresentationFormat>Widescreen</PresentationFormat>
  <Paragraphs>1520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09" baseType="lpstr">
      <vt:lpstr>Calibri</vt:lpstr>
      <vt:lpstr>Roboto Slab</vt:lpstr>
      <vt:lpstr>Arial</vt:lpstr>
      <vt:lpstr>Roboto</vt:lpstr>
      <vt:lpstr>Courier New</vt:lpstr>
      <vt:lpstr>Consolas</vt:lpstr>
      <vt:lpstr>Times New Roman</vt:lpstr>
      <vt:lpstr>Custom Design</vt:lpstr>
      <vt:lpstr>1_Custom Design</vt:lpstr>
      <vt:lpstr>An Introduction to Using HTCondor</vt:lpstr>
      <vt:lpstr>PowerPoint Presentation</vt:lpstr>
      <vt:lpstr>PowerPoint Presentation</vt:lpstr>
      <vt:lpstr>Getting access to the cluster</vt:lpstr>
      <vt:lpstr>Getting your files on the cluster</vt:lpstr>
      <vt:lpstr>PowerPoint Presentation</vt:lpstr>
      <vt:lpstr>HTCondor Documentation</vt:lpstr>
      <vt:lpstr>What is HTCondor</vt:lpstr>
      <vt:lpstr>APPLICATIONS AVAILABE ON THE CLUSTER</vt:lpstr>
      <vt:lpstr>HTCondor Capabilities</vt:lpstr>
      <vt:lpstr>HTCondor Jobs</vt:lpstr>
      <vt:lpstr>Resource request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Submit Multiple Jobs with HTCondor</vt:lpstr>
      <vt:lpstr>Why do we care?</vt:lpstr>
      <vt:lpstr>Why do we care?</vt:lpstr>
      <vt:lpstr>Many Jobs, One Submit File</vt:lpstr>
      <vt:lpstr>Numbered Input Files</vt:lpstr>
      <vt:lpstr>Automatic Variables</vt:lpstr>
      <vt:lpstr>Job Variation</vt:lpstr>
      <vt:lpstr>Submitting Mutilple Using $(ProcId)</vt:lpstr>
      <vt:lpstr>Submitting Multiple jobs Using $(ProcId)</vt:lpstr>
      <vt:lpstr>Submit and Monitor (review)</vt:lpstr>
      <vt:lpstr>Submitting Multiple jobs Using Queue Statements</vt:lpstr>
      <vt:lpstr>Using Batches</vt:lpstr>
      <vt:lpstr>Organizing Jobs</vt:lpstr>
      <vt:lpstr>Use Sub-Directories for File Type</vt:lpstr>
      <vt:lpstr>One Job per Directory</vt:lpstr>
      <vt:lpstr>Separate Jobs with InitialDir</vt:lpstr>
      <vt:lpstr>Other Submission Methods</vt:lpstr>
      <vt:lpstr>Submitting Multiple Jobs</vt:lpstr>
      <vt:lpstr>Possible Queue Statements</vt:lpstr>
      <vt:lpstr>Queue Statement Comparison</vt:lpstr>
      <vt:lpstr>Using Multiple Variables</vt:lpstr>
      <vt:lpstr>Other Features</vt:lpstr>
      <vt:lpstr>PowerPoint Presentation</vt:lpstr>
      <vt:lpstr>Job Matching and Class Ad Attributes</vt:lpstr>
      <vt:lpstr>The Central Manager</vt:lpstr>
      <vt:lpstr>Class Ads</vt:lpstr>
      <vt:lpstr>Job Class Ad</vt:lpstr>
      <vt:lpstr>Computer “Machine” Class Ad</vt:lpstr>
      <vt:lpstr>Job Matching</vt:lpstr>
      <vt:lpstr>Job Execution</vt:lpstr>
      <vt:lpstr>Class Ads for People</vt:lpstr>
      <vt:lpstr>Finding Job Attributes</vt:lpstr>
      <vt:lpstr>Displaying Job Attributes</vt:lpstr>
      <vt:lpstr>Selecting Job Attributes</vt:lpstr>
      <vt:lpstr>Other Displays</vt:lpstr>
      <vt:lpstr>Class Ads for Computers</vt:lpstr>
      <vt:lpstr>Find Machine Attributes</vt:lpstr>
      <vt:lpstr>Useful Machine Attributes</vt:lpstr>
      <vt:lpstr>Display Machine Attributes</vt:lpstr>
      <vt:lpstr>Machine Attributes</vt:lpstr>
      <vt:lpstr>Testing and Troubleshooting</vt:lpstr>
      <vt:lpstr>What Can Go Wrong?</vt:lpstr>
      <vt:lpstr>“Live” Troubleshooting</vt:lpstr>
      <vt:lpstr>Reviewing Failed Jobs</vt:lpstr>
      <vt:lpstr>Reviewing Recent Jobs</vt:lpstr>
      <vt:lpstr>Held Jobs</vt:lpstr>
      <vt:lpstr>Diagnosing Holds</vt:lpstr>
      <vt:lpstr>Fixing Holds</vt:lpstr>
      <vt:lpstr>Holding or Removing Jobs</vt:lpstr>
      <vt:lpstr>Job States, Revisited</vt:lpstr>
      <vt:lpstr>Job States, Revisited</vt:lpstr>
      <vt:lpstr>Job States, Revisited*</vt:lpstr>
      <vt:lpstr>Use Cases and HTCondor Features</vt:lpstr>
      <vt:lpstr>Interactive Jobs</vt:lpstr>
      <vt:lpstr>Self-Checkpointing</vt:lpstr>
      <vt:lpstr>Self-Checkpointing</vt:lpstr>
      <vt:lpstr>Self-Checkpointing How-To</vt:lpstr>
      <vt:lpstr>Job Universes</vt:lpstr>
      <vt:lpstr>Multi-CPU and GPU Computing</vt:lpstr>
      <vt:lpstr>Automation</vt:lpstr>
      <vt:lpstr>Automation</vt:lpstr>
      <vt:lpstr>Retries</vt:lpstr>
      <vt:lpstr>Limiting Jobs</vt:lpstr>
      <vt:lpstr>Useful Job Attributes for Automation</vt:lpstr>
      <vt:lpstr>Automatically Hold Jobs</vt:lpstr>
      <vt:lpstr>Automatically Release Jobs</vt:lpstr>
      <vt:lpstr>Automatically Remove Jobs</vt:lpstr>
      <vt:lpstr>Useful commands</vt:lpstr>
      <vt:lpstr> GETTING HELP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Here</dc:title>
  <dc:creator>Ross, Kelley</dc:creator>
  <cp:lastModifiedBy>Ross, Kelley</cp:lastModifiedBy>
  <cp:revision>3</cp:revision>
  <dcterms:created xsi:type="dcterms:W3CDTF">2022-09-07T14:48:34Z</dcterms:created>
  <dcterms:modified xsi:type="dcterms:W3CDTF">2022-09-28T21:37:04Z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0x010100CB029D761617A040AC6B98913B0D84E3</vt:lpwstr>
  </property>
</Properties>
</file>